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mf" ContentType="image/x-wmf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12.fntdata" ContentType="application/x-fontdata"/>
  <Override PartName="/ppt/fonts/font13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Override1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  <p:sldMasterId id="2147483662" r:id="rId3"/>
    <p:sldMasterId id="2147483673" r:id="rId4"/>
    <p:sldMasterId id="2147483678" r:id="rId5"/>
    <p:sldMasterId id="2147483681" r:id="rId6"/>
    <p:sldMasterId id="2147483695" r:id="rId7"/>
    <p:sldMasterId id="2147483708" r:id="rId8"/>
    <p:sldMasterId id="2147483717" r:id="rId9"/>
  </p:sldMasterIdLst>
  <p:notesMasterIdLst>
    <p:notesMasterId r:id="rId13"/>
  </p:notesMasterIdLst>
  <p:handoutMasterIdLst>
    <p:handoutMasterId r:id="rId51"/>
  </p:handoutMasterIdLst>
  <p:sldIdLst>
    <p:sldId id="4084" r:id="rId10"/>
    <p:sldId id="4085" r:id="rId11"/>
    <p:sldId id="4048" r:id="rId12"/>
    <p:sldId id="4049" r:id="rId14"/>
    <p:sldId id="4050" r:id="rId15"/>
    <p:sldId id="4051" r:id="rId16"/>
    <p:sldId id="4052" r:id="rId17"/>
    <p:sldId id="4055" r:id="rId18"/>
    <p:sldId id="4053" r:id="rId19"/>
    <p:sldId id="4054" r:id="rId20"/>
    <p:sldId id="4056" r:id="rId21"/>
    <p:sldId id="4057" r:id="rId22"/>
    <p:sldId id="4058" r:id="rId23"/>
    <p:sldId id="4060" r:id="rId24"/>
    <p:sldId id="4059" r:id="rId25"/>
    <p:sldId id="4061" r:id="rId26"/>
    <p:sldId id="4062" r:id="rId27"/>
    <p:sldId id="4063" r:id="rId28"/>
    <p:sldId id="4064" r:id="rId29"/>
    <p:sldId id="4065" r:id="rId30"/>
    <p:sldId id="4066" r:id="rId31"/>
    <p:sldId id="4067" r:id="rId32"/>
    <p:sldId id="4068" r:id="rId33"/>
    <p:sldId id="4069" r:id="rId34"/>
    <p:sldId id="4070" r:id="rId35"/>
    <p:sldId id="4072" r:id="rId36"/>
    <p:sldId id="4073" r:id="rId37"/>
    <p:sldId id="4075" r:id="rId38"/>
    <p:sldId id="4074" r:id="rId39"/>
    <p:sldId id="4076" r:id="rId40"/>
    <p:sldId id="4077" r:id="rId41"/>
    <p:sldId id="4078" r:id="rId42"/>
    <p:sldId id="4079" r:id="rId43"/>
    <p:sldId id="4125" r:id="rId44"/>
    <p:sldId id="4124" r:id="rId45"/>
    <p:sldId id="4121" r:id="rId46"/>
    <p:sldId id="4080" r:id="rId47"/>
    <p:sldId id="4122" r:id="rId48"/>
    <p:sldId id="4123" r:id="rId49"/>
    <p:sldId id="4031" r:id="rId50"/>
  </p:sldIdLst>
  <p:sldSz cx="12192000" cy="6858000"/>
  <p:notesSz cx="6858000" cy="9144000"/>
  <p:embeddedFontLst>
    <p:embeddedFont>
      <p:font typeface="微软雅黑" panose="020B0503020204020204" pitchFamily="34" charset="-122"/>
      <p:regular r:id="rId55"/>
    </p:embeddedFont>
    <p:embeddedFont>
      <p:font typeface="Segoe UI" panose="020B0502040204020203" pitchFamily="34" charset="0"/>
      <p:regular r:id="rId56"/>
      <p:bold r:id="rId57"/>
      <p:italic r:id="rId58"/>
      <p:boldItalic r:id="rId59"/>
    </p:embeddedFont>
    <p:embeddedFont>
      <p:font typeface="MS UI Gothic" panose="020B0600070205080204" pitchFamily="34" charset="-128"/>
      <p:regular r:id="rId60"/>
    </p:embeddedFont>
    <p:embeddedFont>
      <p:font typeface="黑体" panose="02010609060101010101" pitchFamily="49" charset="-122"/>
      <p:regular r:id="rId61"/>
    </p:embeddedFont>
    <p:embeddedFont>
      <p:font typeface="华文新魏" panose="02010800040101010101" pitchFamily="2" charset="-122"/>
      <p:regular r:id="rId62"/>
    </p:embeddedFont>
    <p:embeddedFont>
      <p:font typeface="Tahoma" panose="020B0604030504040204" pitchFamily="34" charset="0"/>
      <p:regular r:id="rId63"/>
      <p:bold r:id="rId64"/>
    </p:embeddedFont>
    <p:embeddedFont>
      <p:font typeface="等线" panose="02010600030101010101" charset="-122"/>
      <p:regular r:id="rId65"/>
    </p:embeddedFont>
    <p:embeddedFont>
      <p:font typeface="Segoe UI Black" panose="020B0A02040204020203" pitchFamily="34" charset="0"/>
      <p:bold r:id="rId66"/>
    </p:embeddedFont>
    <p:embeddedFont>
      <p:font typeface="等线 Light" panose="02010600030101010101" charset="-122"/>
      <p:regular r:id="rId67"/>
    </p:embeddedFont>
  </p:embeddedFontLst>
  <p:custDataLst>
    <p:tags r:id="rId6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40CD2"/>
    <a:srgbClr val="039DDB"/>
    <a:srgbClr val="516CDF"/>
    <a:srgbClr val="0000FF"/>
    <a:srgbClr val="FF0000"/>
    <a:srgbClr val="3333CC"/>
    <a:srgbClr val="3438F6"/>
    <a:srgbClr val="2513CB"/>
    <a:srgbClr val="0066FF"/>
    <a:srgbClr val="180CB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352" autoAdjust="0"/>
    <p:restoredTop sz="78329" autoAdjust="0"/>
  </p:normalViewPr>
  <p:slideViewPr>
    <p:cSldViewPr snapToGrid="0">
      <p:cViewPr varScale="1">
        <p:scale>
          <a:sx n="70" d="100"/>
          <a:sy n="70" d="100"/>
        </p:scale>
        <p:origin x="1426" y="38"/>
      </p:cViewPr>
      <p:guideLst>
        <p:guide orient="horz" pos="2160"/>
        <p:guide pos="3821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1980"/>
    </p:cViewPr>
  </p:sorterViewPr>
  <p:notesViewPr>
    <p:cSldViewPr snapToGrid="0">
      <p:cViewPr varScale="1">
        <p:scale>
          <a:sx n="84" d="100"/>
          <a:sy n="84" d="100"/>
        </p:scale>
        <p:origin x="3828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Master" Target="slideMasters/slideMaster8.xml"/><Relationship Id="rId8" Type="http://schemas.openxmlformats.org/officeDocument/2006/relationships/slideMaster" Target="slideMasters/slideMaster7.xml"/><Relationship Id="rId7" Type="http://schemas.openxmlformats.org/officeDocument/2006/relationships/slideMaster" Target="slideMasters/slideMaster6.xml"/><Relationship Id="rId68" Type="http://schemas.openxmlformats.org/officeDocument/2006/relationships/tags" Target="tags/tag4.xml"/><Relationship Id="rId67" Type="http://schemas.openxmlformats.org/officeDocument/2006/relationships/font" Target="fonts/font13.fntdata"/><Relationship Id="rId66" Type="http://schemas.openxmlformats.org/officeDocument/2006/relationships/font" Target="fonts/font12.fntdata"/><Relationship Id="rId65" Type="http://schemas.openxmlformats.org/officeDocument/2006/relationships/font" Target="fonts/font11.fntdata"/><Relationship Id="rId64" Type="http://schemas.openxmlformats.org/officeDocument/2006/relationships/font" Target="fonts/font10.fntdata"/><Relationship Id="rId63" Type="http://schemas.openxmlformats.org/officeDocument/2006/relationships/font" Target="fonts/font9.fntdata"/><Relationship Id="rId62" Type="http://schemas.openxmlformats.org/officeDocument/2006/relationships/font" Target="fonts/font8.fntdata"/><Relationship Id="rId61" Type="http://schemas.openxmlformats.org/officeDocument/2006/relationships/font" Target="fonts/font7.fntdata"/><Relationship Id="rId60" Type="http://schemas.openxmlformats.org/officeDocument/2006/relationships/font" Target="fonts/font6.fntdata"/><Relationship Id="rId6" Type="http://schemas.openxmlformats.org/officeDocument/2006/relationships/slideMaster" Target="slideMasters/slideMaster5.xml"/><Relationship Id="rId59" Type="http://schemas.openxmlformats.org/officeDocument/2006/relationships/font" Target="fonts/font5.fntdata"/><Relationship Id="rId58" Type="http://schemas.openxmlformats.org/officeDocument/2006/relationships/font" Target="fonts/font4.fntdata"/><Relationship Id="rId57" Type="http://schemas.openxmlformats.org/officeDocument/2006/relationships/font" Target="fonts/font3.fntdata"/><Relationship Id="rId56" Type="http://schemas.openxmlformats.org/officeDocument/2006/relationships/font" Target="fonts/font2.fntdata"/><Relationship Id="rId55" Type="http://schemas.openxmlformats.org/officeDocument/2006/relationships/font" Target="fonts/font1.fntdata"/><Relationship Id="rId54" Type="http://schemas.openxmlformats.org/officeDocument/2006/relationships/tableStyles" Target="tableStyles.xml"/><Relationship Id="rId53" Type="http://schemas.openxmlformats.org/officeDocument/2006/relationships/viewProps" Target="viewProps.xml"/><Relationship Id="rId52" Type="http://schemas.openxmlformats.org/officeDocument/2006/relationships/presProps" Target="presProps.xml"/><Relationship Id="rId51" Type="http://schemas.openxmlformats.org/officeDocument/2006/relationships/handoutMaster" Target="handoutMasters/handoutMaster1.xml"/><Relationship Id="rId50" Type="http://schemas.openxmlformats.org/officeDocument/2006/relationships/slide" Target="slides/slide40.xml"/><Relationship Id="rId5" Type="http://schemas.openxmlformats.org/officeDocument/2006/relationships/slideMaster" Target="slideMasters/slideMaster4.xml"/><Relationship Id="rId49" Type="http://schemas.openxmlformats.org/officeDocument/2006/relationships/slide" Target="slides/slide39.xml"/><Relationship Id="rId48" Type="http://schemas.openxmlformats.org/officeDocument/2006/relationships/slide" Target="slides/slide38.xml"/><Relationship Id="rId47" Type="http://schemas.openxmlformats.org/officeDocument/2006/relationships/slide" Target="slides/slide37.xml"/><Relationship Id="rId46" Type="http://schemas.openxmlformats.org/officeDocument/2006/relationships/slide" Target="slides/slide36.xml"/><Relationship Id="rId45" Type="http://schemas.openxmlformats.org/officeDocument/2006/relationships/slide" Target="slides/slide35.xml"/><Relationship Id="rId44" Type="http://schemas.openxmlformats.org/officeDocument/2006/relationships/slide" Target="slides/slide34.xml"/><Relationship Id="rId43" Type="http://schemas.openxmlformats.org/officeDocument/2006/relationships/slide" Target="slides/slide33.xml"/><Relationship Id="rId42" Type="http://schemas.openxmlformats.org/officeDocument/2006/relationships/slide" Target="slides/slide32.xml"/><Relationship Id="rId41" Type="http://schemas.openxmlformats.org/officeDocument/2006/relationships/slide" Target="slides/slide31.xml"/><Relationship Id="rId40" Type="http://schemas.openxmlformats.org/officeDocument/2006/relationships/slide" Target="slides/slide30.xml"/><Relationship Id="rId4" Type="http://schemas.openxmlformats.org/officeDocument/2006/relationships/slideMaster" Target="slideMasters/slideMaster3.xml"/><Relationship Id="rId39" Type="http://schemas.openxmlformats.org/officeDocument/2006/relationships/slide" Target="slides/slide29.xml"/><Relationship Id="rId38" Type="http://schemas.openxmlformats.org/officeDocument/2006/relationships/slide" Target="slides/slide28.xml"/><Relationship Id="rId37" Type="http://schemas.openxmlformats.org/officeDocument/2006/relationships/slide" Target="slides/slide27.xml"/><Relationship Id="rId36" Type="http://schemas.openxmlformats.org/officeDocument/2006/relationships/slide" Target="slides/slide26.xml"/><Relationship Id="rId35" Type="http://schemas.openxmlformats.org/officeDocument/2006/relationships/slide" Target="slides/slide25.xml"/><Relationship Id="rId34" Type="http://schemas.openxmlformats.org/officeDocument/2006/relationships/slide" Target="slides/slide24.xml"/><Relationship Id="rId33" Type="http://schemas.openxmlformats.org/officeDocument/2006/relationships/slide" Target="slides/slide23.xml"/><Relationship Id="rId32" Type="http://schemas.openxmlformats.org/officeDocument/2006/relationships/slide" Target="slides/slide22.xml"/><Relationship Id="rId31" Type="http://schemas.openxmlformats.org/officeDocument/2006/relationships/slide" Target="slides/slide21.xml"/><Relationship Id="rId30" Type="http://schemas.openxmlformats.org/officeDocument/2006/relationships/slide" Target="slides/slide20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19.xml"/><Relationship Id="rId28" Type="http://schemas.openxmlformats.org/officeDocument/2006/relationships/slide" Target="slides/slide18.xml"/><Relationship Id="rId27" Type="http://schemas.openxmlformats.org/officeDocument/2006/relationships/slide" Target="slides/slide17.xml"/><Relationship Id="rId26" Type="http://schemas.openxmlformats.org/officeDocument/2006/relationships/slide" Target="slides/slide16.xml"/><Relationship Id="rId25" Type="http://schemas.openxmlformats.org/officeDocument/2006/relationships/slide" Target="slides/slide15.xml"/><Relationship Id="rId24" Type="http://schemas.openxmlformats.org/officeDocument/2006/relationships/slide" Target="slides/slide14.xml"/><Relationship Id="rId23" Type="http://schemas.openxmlformats.org/officeDocument/2006/relationships/slide" Target="slides/slide13.xml"/><Relationship Id="rId22" Type="http://schemas.openxmlformats.org/officeDocument/2006/relationships/slide" Target="slides/slide12.xml"/><Relationship Id="rId21" Type="http://schemas.openxmlformats.org/officeDocument/2006/relationships/slide" Target="slides/slide11.xml"/><Relationship Id="rId20" Type="http://schemas.openxmlformats.org/officeDocument/2006/relationships/slide" Target="slides/slide10.xml"/><Relationship Id="rId2" Type="http://schemas.openxmlformats.org/officeDocument/2006/relationships/theme" Target="theme/theme1.xml"/><Relationship Id="rId19" Type="http://schemas.openxmlformats.org/officeDocument/2006/relationships/slide" Target="slides/slide9.xml"/><Relationship Id="rId18" Type="http://schemas.openxmlformats.org/officeDocument/2006/relationships/slide" Target="slides/slide8.xml"/><Relationship Id="rId17" Type="http://schemas.openxmlformats.org/officeDocument/2006/relationships/slide" Target="slides/slide7.xml"/><Relationship Id="rId16" Type="http://schemas.openxmlformats.org/officeDocument/2006/relationships/slide" Target="slides/slide6.xml"/><Relationship Id="rId15" Type="http://schemas.openxmlformats.org/officeDocument/2006/relationships/slide" Target="slides/slide5.xml"/><Relationship Id="rId14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2" Type="http://schemas.openxmlformats.org/officeDocument/2006/relationships/slide" Target="slides/slide3.xml"/><Relationship Id="rId11" Type="http://schemas.openxmlformats.org/officeDocument/2006/relationships/slide" Target="slides/slide2.xml"/><Relationship Id="rId10" Type="http://schemas.openxmlformats.org/officeDocument/2006/relationships/slide" Target="slides/slide1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5A9D10-00A1-4316-9DBF-1CFF2F39C32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21E0D4-31D8-4080-A573-64BBB9E87E7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17FD3C-5E99-4122-A1EC-C8FBF6B0781B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CE584D-DA30-42E6-B6AB-C9D2BEA4D81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zh-CN" altLang="en-US" dirty="0" smtClean="0"/>
              <a:t>提问 ：</a:t>
            </a:r>
            <a:r>
              <a:rPr lang="en-US" altLang="zh-CN" dirty="0" smtClean="0"/>
              <a:t>Cache</a:t>
            </a:r>
            <a:r>
              <a:rPr lang="zh-CN" altLang="en-US" dirty="0" smtClean="0"/>
              <a:t>是基于地址访问吗？ 这个地址与内容之间有什么关系吗？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https://blog.csdn.net/tianyeshiye/article/details/89226585   </a:t>
            </a:r>
            <a:r>
              <a:rPr lang="zh-CN" altLang="en-US" dirty="0" smtClean="0"/>
              <a:t>关于</a:t>
            </a:r>
            <a:r>
              <a:rPr lang="en-US" altLang="zh-CN" smtClean="0"/>
              <a:t>WBWA  WBWNA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https://blog.csdn.net/tianyeshiye/article/details/89226585   </a:t>
            </a:r>
            <a:r>
              <a:rPr lang="zh-CN" altLang="en-US" dirty="0" smtClean="0"/>
              <a:t>关于</a:t>
            </a:r>
            <a:r>
              <a:rPr lang="en-US" altLang="zh-CN" smtClean="0"/>
              <a:t>WBWA  WBWNA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themeOverride" Target="../theme/themeOverride1.xm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5" Type="http://schemas.microsoft.com/office/2007/relationships/hdphoto" Target="../media/image6.wdp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9DA9CF-03F6-42E8-909A-D8D840B3AC4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B504D-74F3-442C-BEA0-A4B04CBF962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PhAnim="0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-</a:t>
            </a:r>
            <a:fld id="{ADB768AF-D19D-4B19-B140-7DF97929A9A1}" type="slidenum">
              <a:rPr lang="en-US" altLang="zh-CN"/>
            </a:fld>
            <a:r>
              <a:rPr lang="en-US" altLang="zh-CN"/>
              <a:t>- </a:t>
            </a:r>
            <a:endParaRPr lang="en-US" altLang="zh-CN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27381" y="980728"/>
            <a:ext cx="10957984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US" altLang="zh-CN"/>
              <a:t> -</a:t>
            </a:r>
            <a:fld id="{7DB7D154-6577-432F-8144-43C687260925}" type="slidenum">
              <a:rPr lang="en-US" altLang="zh-CN" smtClean="0"/>
            </a:fld>
            <a:r>
              <a:rPr lang="en-US" altLang="zh-CN"/>
              <a:t>- </a:t>
            </a:r>
            <a:endParaRPr lang="en-US" altLang="zh-CN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</a:t>
            </a:r>
            <a:r>
              <a:rPr lang="zh-CN" altLang="en-US" dirty="0"/>
              <a:t>此处编辑母版标题样式</a:t>
            </a:r>
            <a:endParaRPr lang="zh-CN" altLang="en-US" dirty="0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527381" y="1052984"/>
            <a:ext cx="5472608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8" name="内容占位符 2"/>
          <p:cNvSpPr>
            <a:spLocks noGrp="1"/>
          </p:cNvSpPr>
          <p:nvPr>
            <p:ph idx="11"/>
          </p:nvPr>
        </p:nvSpPr>
        <p:spPr>
          <a:xfrm>
            <a:off x="6288021" y="1052984"/>
            <a:ext cx="5472608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US" altLang="zh-CN"/>
              <a:t> -</a:t>
            </a:r>
            <a:fld id="{5F521C08-B429-4574-BE91-8CD5A8D82BBE}" type="slidenum">
              <a:rPr lang="en-US" altLang="zh-CN" smtClean="0"/>
            </a:fld>
            <a:r>
              <a:rPr lang="en-US" altLang="zh-CN"/>
              <a:t>- </a:t>
            </a:r>
            <a:endParaRPr lang="en-US" altLang="zh-CN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 showMasterPhAnim="0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"/>
          <p:cNvGrpSpPr/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4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5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6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 showMasterPhAnim="0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3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4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5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3951" y="6023137"/>
            <a:ext cx="12192000" cy="836613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  <a:effectLst>
            <a:glow rad="127000">
              <a:schemeClr val="bg1">
                <a:alpha val="38000"/>
              </a:schemeClr>
            </a:glow>
          </a:effectLst>
        </p:spPr>
      </p:pic>
      <p:sp>
        <p:nvSpPr>
          <p:cNvPr id="9" name="灯片编号占位符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10223500" y="6237288"/>
            <a:ext cx="1354667" cy="476250"/>
          </a:xfrm>
          <a:noFill/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807A58F-92FA-4C20-BF32-9E303ED892C9}" type="slidenum">
              <a:rPr lang="en-US" altLang="zh-CN" smtClean="0">
                <a:latin typeface="Arial" panose="020B0604020202020204" pitchFamily="34" charset="0"/>
              </a:rPr>
            </a:fld>
            <a:endParaRPr lang="en-US" altLang="zh-CN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 showMasterPhAnim="0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"/>
          <p:cNvGrpSpPr/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4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5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6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609600" y="214313"/>
            <a:ext cx="10972800" cy="587851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矩形 15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24417" y="6524625"/>
            <a:ext cx="1919816" cy="196850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ADB7D70D-7DF3-4918-ACB7-161C21D1246F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椭圆 14"/>
          <p:cNvSpPr/>
          <p:nvPr userDrawn="1"/>
        </p:nvSpPr>
        <p:spPr>
          <a:xfrm>
            <a:off x="11290928" y="6595549"/>
            <a:ext cx="246888" cy="246888"/>
          </a:xfrm>
          <a:prstGeom prst="ellipse">
            <a:avLst/>
          </a:prstGeom>
          <a:solidFill>
            <a:srgbClr val="1387B7"/>
          </a:solidFill>
          <a:ln>
            <a:solidFill>
              <a:srgbClr val="1387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7822" y="257614"/>
            <a:ext cx="10515600" cy="617641"/>
          </a:xfrm>
        </p:spPr>
        <p:txBody>
          <a:bodyPr>
            <a:normAutofit/>
          </a:bodyPr>
          <a:lstStyle>
            <a:lvl1pPr>
              <a:defRPr sz="2800" b="1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8" name="矩形 7"/>
          <p:cNvSpPr/>
          <p:nvPr userDrawn="1"/>
        </p:nvSpPr>
        <p:spPr>
          <a:xfrm>
            <a:off x="11430" y="6692474"/>
            <a:ext cx="12180570" cy="169469"/>
          </a:xfrm>
          <a:prstGeom prst="rect">
            <a:avLst/>
          </a:prstGeom>
          <a:solidFill>
            <a:srgbClr val="138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-1270" y="6692474"/>
            <a:ext cx="759220" cy="169469"/>
          </a:xfrm>
          <a:prstGeom prst="rect">
            <a:avLst/>
          </a:prstGeom>
          <a:solidFill>
            <a:srgbClr val="2E4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灯片编号占位符 3"/>
          <p:cNvSpPr txBox="1"/>
          <p:nvPr userDrawn="1"/>
        </p:nvSpPr>
        <p:spPr>
          <a:xfrm>
            <a:off x="11268341" y="6589899"/>
            <a:ext cx="292061" cy="283147"/>
          </a:xfrm>
          <a:prstGeom prst="rect">
            <a:avLst/>
          </a:prstGeom>
        </p:spPr>
        <p:txBody>
          <a:bodyPr vert="horz" wrap="square" lIns="0" tIns="0" rIns="0" bIns="0" rtlCol="0" anchor="ctr" anchorCtr="1"/>
          <a:lstStyle>
            <a:defPPr>
              <a:defRPr lang="zh-CN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5183D58-648D-4475-BEF8-624F48514A30}" type="slidenum">
              <a:rPr lang="zh-CN" altLang="en-US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</a:fld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" panose="020B0502040204020203" pitchFamily="34" charset="0"/>
            </a:endParaRPr>
          </a:p>
        </p:txBody>
      </p:sp>
      <p:pic>
        <p:nvPicPr>
          <p:cNvPr id="10" name="图片 9" descr="计算机学院logo-组合01"/>
          <p:cNvPicPr>
            <a:picLocks noChangeAspect="1"/>
          </p:cNvPicPr>
          <p:nvPr userDrawn="1"/>
        </p:nvPicPr>
        <p:blipFill>
          <a:blip r:embed="rId2" cstate="hqprint"/>
          <a:stretch>
            <a:fillRect/>
          </a:stretch>
        </p:blipFill>
        <p:spPr>
          <a:xfrm>
            <a:off x="10076238" y="341471"/>
            <a:ext cx="1854367" cy="449926"/>
          </a:xfrm>
          <a:prstGeom prst="rect">
            <a:avLst/>
          </a:prstGeom>
          <a:effectLst>
            <a:innerShdw blurRad="63500" dist="50800" dir="13500000">
              <a:prstClr val="black">
                <a:alpha val="50000"/>
              </a:prstClr>
            </a:innerShdw>
          </a:effectLst>
        </p:spPr>
      </p:pic>
      <p:sp>
        <p:nvSpPr>
          <p:cNvPr id="13" name="内容占位符 2"/>
          <p:cNvSpPr>
            <a:spLocks noGrp="1"/>
          </p:cNvSpPr>
          <p:nvPr>
            <p:ph idx="1"/>
          </p:nvPr>
        </p:nvSpPr>
        <p:spPr>
          <a:xfrm>
            <a:off x="487822" y="942764"/>
            <a:ext cx="10515599" cy="5637024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lnSpc>
                <a:spcPct val="120000"/>
              </a:lnSpc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lnSpc>
                <a:spcPct val="120000"/>
              </a:lnSpc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21" name="任意多边形 20"/>
          <p:cNvSpPr/>
          <p:nvPr userDrawn="1"/>
        </p:nvSpPr>
        <p:spPr>
          <a:xfrm flipV="1">
            <a:off x="326571" y="359908"/>
            <a:ext cx="1386789" cy="432000"/>
          </a:xfrm>
          <a:custGeom>
            <a:avLst/>
            <a:gdLst>
              <a:gd name="connsiteX0" fmla="*/ 167822 w 1386790"/>
              <a:gd name="connsiteY0" fmla="*/ 524933 h 524933"/>
              <a:gd name="connsiteX1" fmla="*/ 168846 w 1386790"/>
              <a:gd name="connsiteY1" fmla="*/ 524933 h 524933"/>
              <a:gd name="connsiteX2" fmla="*/ 168846 w 1386790"/>
              <a:gd name="connsiteY2" fmla="*/ 14598 h 524933"/>
              <a:gd name="connsiteX3" fmla="*/ 1386790 w 1386790"/>
              <a:gd name="connsiteY3" fmla="*/ 14598 h 524933"/>
              <a:gd name="connsiteX4" fmla="*/ 1386790 w 1386790"/>
              <a:gd name="connsiteY4" fmla="*/ 0 h 524933"/>
              <a:gd name="connsiteX5" fmla="*/ 167822 w 1386790"/>
              <a:gd name="connsiteY5" fmla="*/ 0 h 524933"/>
              <a:gd name="connsiteX6" fmla="*/ 152999 w 1386790"/>
              <a:gd name="connsiteY6" fmla="*/ 0 h 524933"/>
              <a:gd name="connsiteX7" fmla="*/ 152999 w 1386790"/>
              <a:gd name="connsiteY7" fmla="*/ 507260 h 524933"/>
              <a:gd name="connsiteX8" fmla="*/ 107280 w 1386790"/>
              <a:gd name="connsiteY8" fmla="*/ 507260 h 524933"/>
              <a:gd name="connsiteX9" fmla="*/ 107280 w 1386790"/>
              <a:gd name="connsiteY9" fmla="*/ 0 h 524933"/>
              <a:gd name="connsiteX10" fmla="*/ 0 w 1386790"/>
              <a:gd name="connsiteY10" fmla="*/ 0 h 524933"/>
              <a:gd name="connsiteX11" fmla="*/ 0 w 1386790"/>
              <a:gd name="connsiteY11" fmla="*/ 524932 h 524933"/>
              <a:gd name="connsiteX12" fmla="*/ 33834 w 1386790"/>
              <a:gd name="connsiteY12" fmla="*/ 524932 h 524933"/>
              <a:gd name="connsiteX13" fmla="*/ 33834 w 1386790"/>
              <a:gd name="connsiteY13" fmla="*/ 23810 h 524933"/>
              <a:gd name="connsiteX14" fmla="*/ 79553 w 1386790"/>
              <a:gd name="connsiteY14" fmla="*/ 23810 h 524933"/>
              <a:gd name="connsiteX15" fmla="*/ 79553 w 1386790"/>
              <a:gd name="connsiteY15" fmla="*/ 524932 h 524933"/>
              <a:gd name="connsiteX16" fmla="*/ 167822 w 1386790"/>
              <a:gd name="connsiteY16" fmla="*/ 524932 h 524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86790" h="524933">
                <a:moveTo>
                  <a:pt x="167822" y="524933"/>
                </a:moveTo>
                <a:lnTo>
                  <a:pt x="168846" y="524933"/>
                </a:lnTo>
                <a:lnTo>
                  <a:pt x="168846" y="14598"/>
                </a:lnTo>
                <a:lnTo>
                  <a:pt x="1386790" y="14598"/>
                </a:lnTo>
                <a:lnTo>
                  <a:pt x="1386790" y="0"/>
                </a:lnTo>
                <a:lnTo>
                  <a:pt x="167822" y="0"/>
                </a:lnTo>
                <a:lnTo>
                  <a:pt x="152999" y="0"/>
                </a:lnTo>
                <a:lnTo>
                  <a:pt x="152999" y="507260"/>
                </a:lnTo>
                <a:lnTo>
                  <a:pt x="107280" y="507260"/>
                </a:lnTo>
                <a:lnTo>
                  <a:pt x="107280" y="0"/>
                </a:lnTo>
                <a:lnTo>
                  <a:pt x="0" y="0"/>
                </a:lnTo>
                <a:lnTo>
                  <a:pt x="0" y="524932"/>
                </a:lnTo>
                <a:lnTo>
                  <a:pt x="33834" y="524932"/>
                </a:lnTo>
                <a:lnTo>
                  <a:pt x="33834" y="23810"/>
                </a:lnTo>
                <a:lnTo>
                  <a:pt x="79553" y="23810"/>
                </a:lnTo>
                <a:lnTo>
                  <a:pt x="79553" y="524932"/>
                </a:lnTo>
                <a:lnTo>
                  <a:pt x="167822" y="524932"/>
                </a:lnTo>
                <a:close/>
              </a:path>
            </a:pathLst>
          </a:custGeom>
          <a:solidFill>
            <a:srgbClr val="28A9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>
            <a:biLevel thresh="50000"/>
          </a:blip>
          <a:stretch>
            <a:fillRect/>
          </a:stretch>
        </p:blipFill>
        <p:spPr>
          <a:xfrm>
            <a:off x="617443" y="6665667"/>
            <a:ext cx="1380275" cy="25502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userDrawn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1"/>
          <p:cNvGrpSpPr/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6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7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8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1"/>
            <a:ext cx="10668000" cy="1216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1251" y="1752600"/>
            <a:ext cx="5232400" cy="4267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0" y="6248400"/>
            <a:ext cx="2641600" cy="476250"/>
          </a:xfrm>
          <a:prstGeom prst="rect">
            <a:avLst/>
          </a:prstGeom>
        </p:spPr>
        <p:txBody>
          <a:bodyPr/>
          <a:lstStyle>
            <a:lvl1pPr algn="r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" name="Rectangle 7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711200" y="6153150"/>
            <a:ext cx="3657600" cy="476250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zh-CN" altLang="en-US"/>
              <a:t>计算机组成原理  </a:t>
            </a:r>
            <a:r>
              <a:rPr lang="en-US" altLang="zh-CN"/>
              <a:t>Slide</a:t>
            </a:r>
            <a:r>
              <a:rPr lang="en-US" altLang="zh-CN" sz="1200"/>
              <a:t> </a:t>
            </a:r>
            <a:fld id="{FD3FAE62-0744-4188-868F-C5ADF094D286}" type="slidenum">
              <a:rPr lang="en-US" altLang="zh-CN" sz="1200">
                <a:solidFill>
                  <a:schemeClr val="accent2"/>
                </a:solidFill>
              </a:rPr>
            </a:fld>
            <a:r>
              <a:rPr lang="en-US" altLang="zh-CN" sz="1200"/>
              <a:t> </a:t>
            </a:r>
            <a:endParaRPr lang="en-US" altLang="zh-CN" sz="120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 showMasterPhAnim="0">
  <p:cSld name="标题，文本与剪贴画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1"/>
          <p:cNvGrpSpPr/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6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7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8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1"/>
            <a:ext cx="10668000" cy="1216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755651" y="1752600"/>
            <a:ext cx="5232400" cy="4267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剪贴画占位符 3"/>
          <p:cNvSpPr>
            <a:spLocks noGrp="1"/>
          </p:cNvSpPr>
          <p:nvPr>
            <p:ph type="clipArt" sz="half" idx="2"/>
          </p:nvPr>
        </p:nvSpPr>
        <p:spPr>
          <a:xfrm>
            <a:off x="6191251" y="1752600"/>
            <a:ext cx="5232400" cy="4267200"/>
          </a:xfrm>
        </p:spPr>
        <p:txBody>
          <a:bodyPr/>
          <a:lstStyle/>
          <a:p>
            <a:pPr lvl="0"/>
            <a:endParaRPr lang="zh-CN" altLang="en-US" noProof="0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0" y="6248400"/>
            <a:ext cx="2641600" cy="476250"/>
          </a:xfrm>
          <a:prstGeom prst="rect">
            <a:avLst/>
          </a:prstGeom>
        </p:spPr>
        <p:txBody>
          <a:bodyPr/>
          <a:lstStyle>
            <a:lvl1pPr algn="r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showMasterPhAnim="0">
  <p:cSld name="标题和文本在内容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1"/>
          <p:cNvGrpSpPr/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6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7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8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1"/>
            <a:ext cx="10668000" cy="1216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755651" y="1752600"/>
            <a:ext cx="10668000" cy="20574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755651" y="3962400"/>
            <a:ext cx="10668000" cy="20574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0" y="6248400"/>
            <a:ext cx="2641600" cy="476250"/>
          </a:xfrm>
          <a:prstGeom prst="rect">
            <a:avLst/>
          </a:prstGeom>
        </p:spPr>
        <p:txBody>
          <a:bodyPr/>
          <a:lstStyle>
            <a:lvl1pPr algn="r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showMasterPhAnim="0">
  <p:cSld name="标题和图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1"/>
          <p:cNvGrpSpPr/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5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6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7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1"/>
            <a:ext cx="10668000" cy="1216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表占位符 2"/>
          <p:cNvSpPr>
            <a:spLocks noGrp="1"/>
          </p:cNvSpPr>
          <p:nvPr>
            <p:ph type="chart" idx="1"/>
          </p:nvPr>
        </p:nvSpPr>
        <p:spPr>
          <a:xfrm>
            <a:off x="755651" y="1752600"/>
            <a:ext cx="10668000" cy="4267200"/>
          </a:xfrm>
        </p:spPr>
        <p:txBody>
          <a:bodyPr/>
          <a:lstStyle/>
          <a:p>
            <a:pPr lvl="0"/>
            <a:endParaRPr lang="zh-CN" altLang="en-US" noProof="0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0" y="6248400"/>
            <a:ext cx="2641600" cy="476250"/>
          </a:xfrm>
          <a:prstGeom prst="rect">
            <a:avLst/>
          </a:prstGeom>
        </p:spPr>
        <p:txBody>
          <a:bodyPr/>
          <a:lstStyle>
            <a:lvl1pPr algn="r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10416480" y="6337126"/>
            <a:ext cx="1353344" cy="476250"/>
          </a:xfrm>
        </p:spPr>
        <p:txBody>
          <a:bodyPr/>
          <a:lstStyle/>
          <a:p>
            <a:pPr>
              <a:defRPr/>
            </a:pPr>
            <a:r>
              <a:rPr lang="en-US" altLang="zh-CN" sz="140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</a:fld>
            <a:r>
              <a:rPr lang="en-US" altLang="zh-CN" sz="140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27381" y="214313"/>
            <a:ext cx="10972800" cy="582612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27381" y="980728"/>
            <a:ext cx="10957984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10416480" y="6337126"/>
            <a:ext cx="1353344" cy="476250"/>
          </a:xfrm>
        </p:spPr>
        <p:txBody>
          <a:bodyPr/>
          <a:lstStyle/>
          <a:p>
            <a:pPr>
              <a:defRPr/>
            </a:pPr>
            <a:r>
              <a:rPr lang="en-US" altLang="zh-CN" sz="140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</a:fld>
            <a:r>
              <a:rPr lang="en-US" altLang="zh-CN" sz="140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</a:t>
            </a:r>
            <a:r>
              <a:rPr lang="zh-CN" altLang="en-US" dirty="0"/>
              <a:t>此处编辑母版标题样式</a:t>
            </a:r>
            <a:endParaRPr lang="zh-CN" altLang="en-US" dirty="0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527381" y="1052984"/>
            <a:ext cx="5472608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8" name="内容占位符 2"/>
          <p:cNvSpPr>
            <a:spLocks noGrp="1"/>
          </p:cNvSpPr>
          <p:nvPr>
            <p:ph idx="11"/>
          </p:nvPr>
        </p:nvSpPr>
        <p:spPr>
          <a:xfrm>
            <a:off x="6288021" y="1052984"/>
            <a:ext cx="5472608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10224459" y="6237312"/>
            <a:ext cx="1353344" cy="4762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zh-CN" sz="1400" dirty="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dirty="0" smtClean="0">
                <a:solidFill>
                  <a:srgbClr val="0D7157"/>
                </a:solidFill>
              </a:rPr>
            </a:fld>
            <a:r>
              <a:rPr lang="en-US" altLang="zh-CN" sz="1400" dirty="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文本在内容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16565" y="116632"/>
            <a:ext cx="10668000" cy="64807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527381" y="980728"/>
            <a:ext cx="10957984" cy="2232248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7" name="内容占位符 2"/>
          <p:cNvSpPr>
            <a:spLocks noGrp="1"/>
          </p:cNvSpPr>
          <p:nvPr>
            <p:ph idx="10"/>
          </p:nvPr>
        </p:nvSpPr>
        <p:spPr>
          <a:xfrm>
            <a:off x="527381" y="3429000"/>
            <a:ext cx="10957984" cy="2232248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8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10416480" y="6337126"/>
            <a:ext cx="1353344" cy="4762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zh-CN" sz="140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</a:fld>
            <a:r>
              <a:rPr lang="en-US" altLang="zh-CN" sz="140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形 2"/>
          <p:cNvPicPr>
            <a:picLocks noChangeAspect="1"/>
          </p:cNvPicPr>
          <p:nvPr userDrawn="1"/>
        </p:nvPicPr>
        <p:blipFill rotWithShape="1">
          <a:blip r:embed="rId2"/>
          <a:srcRect l="2404" t="-5367" r="14962" b="24558"/>
          <a:stretch>
            <a:fillRect/>
          </a:stretch>
        </p:blipFill>
        <p:spPr>
          <a:xfrm rot="16200000" flipH="1">
            <a:off x="7369494" y="2035492"/>
            <a:ext cx="6857998" cy="2787017"/>
          </a:xfrm>
          <a:prstGeom prst="rect">
            <a:avLst/>
          </a:prstGeom>
        </p:spPr>
      </p:pic>
      <p:pic>
        <p:nvPicPr>
          <p:cNvPr id="4" name="图形 3"/>
          <p:cNvPicPr>
            <a:picLocks noChangeAspect="1"/>
          </p:cNvPicPr>
          <p:nvPr userDrawn="1"/>
        </p:nvPicPr>
        <p:blipFill rotWithShape="1">
          <a:blip r:embed="rId2"/>
          <a:srcRect l="2404" r="33315" b="46267"/>
          <a:stretch>
            <a:fillRect/>
          </a:stretch>
        </p:blipFill>
        <p:spPr>
          <a:xfrm rot="5400000" flipH="1">
            <a:off x="-1108285" y="1108283"/>
            <a:ext cx="3396401" cy="1179833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0"/>
            <a:ext cx="12192000" cy="6857841"/>
          </a:xfrm>
          <a:prstGeom prst="rect">
            <a:avLst/>
          </a:prstGeom>
        </p:spPr>
      </p:pic>
      <p:pic>
        <p:nvPicPr>
          <p:cNvPr id="10" name="图片 9" descr="图片包含 屏幕截图&#10;&#10;已生成高可信度的说明"/>
          <p:cNvPicPr>
            <a:picLocks noChangeAspect="1"/>
          </p:cNvPicPr>
          <p:nvPr userDrawn="1"/>
        </p:nvPicPr>
        <p:blipFill rotWithShape="1"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146"/>
          <a:stretch>
            <a:fillRect/>
          </a:stretch>
        </p:blipFill>
        <p:spPr>
          <a:xfrm rot="5400000" flipH="1">
            <a:off x="6586760" y="1273196"/>
            <a:ext cx="6857999" cy="4352484"/>
          </a:xfrm>
          <a:prstGeom prst="rect">
            <a:avLst/>
          </a:prstGeom>
        </p:spPr>
      </p:pic>
      <p:pic>
        <p:nvPicPr>
          <p:cNvPr id="11" name="图片 10" descr="图片包含 屏幕截图&#10;&#10;已生成高可信度的说明"/>
          <p:cNvPicPr>
            <a:picLocks noChangeAspect="1"/>
          </p:cNvPicPr>
          <p:nvPr userDrawn="1"/>
        </p:nvPicPr>
        <p:blipFill rotWithShape="1"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42" r="26146" b="66609"/>
          <a:stretch>
            <a:fillRect/>
          </a:stretch>
        </p:blipFill>
        <p:spPr>
          <a:xfrm rot="16200000" flipH="1">
            <a:off x="-2770703" y="2770706"/>
            <a:ext cx="6857999" cy="13165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-847" y="6774"/>
            <a:ext cx="12203853" cy="6852073"/>
          </a:xfrm>
          <a:prstGeom prst="rect">
            <a:avLst/>
          </a:prstGeom>
          <a:gradFill>
            <a:gsLst>
              <a:gs pos="0">
                <a:srgbClr val="2E4E7E"/>
              </a:gs>
              <a:gs pos="100000">
                <a:srgbClr val="1387B7"/>
              </a:gs>
            </a:gsLst>
            <a:lin ang="195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1" name="矩形 10"/>
          <p:cNvSpPr/>
          <p:nvPr userDrawn="1"/>
        </p:nvSpPr>
        <p:spPr>
          <a:xfrm>
            <a:off x="6969651" y="-177967"/>
            <a:ext cx="8488680" cy="8392993"/>
          </a:xfrm>
          <a:prstGeom prst="rect">
            <a:avLst/>
          </a:prstGeom>
          <a:blipFill rotWithShape="1">
            <a:blip r:embed="rId2">
              <a:alphaModFix amt="40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/>
              <a:t>  </a:t>
            </a:r>
            <a:endParaRPr lang="en-US" altLang="zh-CN" sz="2400"/>
          </a:p>
        </p:txBody>
      </p:sp>
      <p:sp>
        <p:nvSpPr>
          <p:cNvPr id="12" name="矩形 11"/>
          <p:cNvSpPr/>
          <p:nvPr userDrawn="1"/>
        </p:nvSpPr>
        <p:spPr>
          <a:xfrm>
            <a:off x="-3967229" y="-5606898"/>
            <a:ext cx="8488863" cy="8393131"/>
          </a:xfrm>
          <a:prstGeom prst="rect">
            <a:avLst/>
          </a:prstGeom>
          <a:blipFill rotWithShape="1">
            <a:blip r:embed="rId2">
              <a:alphaModFix amt="20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-1693" y="-7620"/>
            <a:ext cx="12187767" cy="686646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1" name="矩形 10"/>
          <p:cNvSpPr/>
          <p:nvPr userDrawn="1"/>
        </p:nvSpPr>
        <p:spPr>
          <a:xfrm>
            <a:off x="6969651" y="-177967"/>
            <a:ext cx="8488680" cy="8392993"/>
          </a:xfrm>
          <a:prstGeom prst="rect">
            <a:avLst/>
          </a:prstGeom>
          <a:blipFill rotWithShape="1">
            <a:blip r:embed="rId2">
              <a:alphaModFix amt="40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/>
              <a:t>  </a:t>
            </a:r>
            <a:endParaRPr lang="en-US" altLang="zh-CN" sz="2400"/>
          </a:p>
        </p:txBody>
      </p:sp>
      <p:sp>
        <p:nvSpPr>
          <p:cNvPr id="12" name="矩形 11"/>
          <p:cNvSpPr/>
          <p:nvPr userDrawn="1"/>
        </p:nvSpPr>
        <p:spPr>
          <a:xfrm>
            <a:off x="-3967229" y="-5606898"/>
            <a:ext cx="8488863" cy="8393131"/>
          </a:xfrm>
          <a:prstGeom prst="rect">
            <a:avLst/>
          </a:prstGeom>
          <a:blipFill rotWithShape="1">
            <a:blip r:embed="rId2">
              <a:alphaModFix amt="20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9" name="矩形 8"/>
          <p:cNvSpPr/>
          <p:nvPr userDrawn="1"/>
        </p:nvSpPr>
        <p:spPr>
          <a:xfrm>
            <a:off x="15241" y="6689514"/>
            <a:ext cx="12170833" cy="169333"/>
          </a:xfrm>
          <a:prstGeom prst="rect">
            <a:avLst/>
          </a:prstGeom>
          <a:solidFill>
            <a:srgbClr val="138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0" name="矩形 9"/>
          <p:cNvSpPr/>
          <p:nvPr userDrawn="1"/>
        </p:nvSpPr>
        <p:spPr>
          <a:xfrm>
            <a:off x="-1693" y="6689514"/>
            <a:ext cx="758613" cy="169333"/>
          </a:xfrm>
          <a:prstGeom prst="rect">
            <a:avLst/>
          </a:prstGeom>
          <a:solidFill>
            <a:srgbClr val="2E4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/>
        </p:nvSpPr>
        <p:spPr>
          <a:xfrm>
            <a:off x="6969651" y="-177967"/>
            <a:ext cx="8488680" cy="8392993"/>
          </a:xfrm>
          <a:prstGeom prst="rect">
            <a:avLst/>
          </a:prstGeom>
          <a:blipFill rotWithShape="1">
            <a:blip r:embed="rId2">
              <a:alphaModFix amt="40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/>
              <a:t>  </a:t>
            </a:r>
            <a:endParaRPr lang="en-US" altLang="zh-CN" sz="2400"/>
          </a:p>
        </p:txBody>
      </p:sp>
      <p:sp>
        <p:nvSpPr>
          <p:cNvPr id="12" name="矩形 11"/>
          <p:cNvSpPr/>
          <p:nvPr userDrawn="1"/>
        </p:nvSpPr>
        <p:spPr>
          <a:xfrm>
            <a:off x="-3967229" y="-5606898"/>
            <a:ext cx="8488863" cy="8393131"/>
          </a:xfrm>
          <a:prstGeom prst="rect">
            <a:avLst/>
          </a:prstGeom>
          <a:blipFill rotWithShape="1">
            <a:blip r:embed="rId2">
              <a:alphaModFix amt="20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6" name="矩形 5"/>
          <p:cNvSpPr/>
          <p:nvPr userDrawn="1"/>
        </p:nvSpPr>
        <p:spPr>
          <a:xfrm>
            <a:off x="15241" y="6689514"/>
            <a:ext cx="12170833" cy="169333"/>
          </a:xfrm>
          <a:prstGeom prst="rect">
            <a:avLst/>
          </a:prstGeom>
          <a:solidFill>
            <a:srgbClr val="138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8" name="矩形 7"/>
          <p:cNvSpPr/>
          <p:nvPr userDrawn="1"/>
        </p:nvSpPr>
        <p:spPr>
          <a:xfrm>
            <a:off x="-1693" y="6689514"/>
            <a:ext cx="758613" cy="169333"/>
          </a:xfrm>
          <a:prstGeom prst="rect">
            <a:avLst/>
          </a:prstGeom>
          <a:solidFill>
            <a:srgbClr val="2E4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15241" y="6689514"/>
            <a:ext cx="12170833" cy="169333"/>
          </a:xfrm>
          <a:prstGeom prst="rect">
            <a:avLst/>
          </a:prstGeom>
          <a:solidFill>
            <a:srgbClr val="138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8" name="矩形 7"/>
          <p:cNvSpPr/>
          <p:nvPr userDrawn="1"/>
        </p:nvSpPr>
        <p:spPr>
          <a:xfrm>
            <a:off x="-1693" y="6689514"/>
            <a:ext cx="758613" cy="169333"/>
          </a:xfrm>
          <a:prstGeom prst="rect">
            <a:avLst/>
          </a:prstGeom>
          <a:solidFill>
            <a:srgbClr val="2E4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10038"/>
            <a:ext cx="10515600" cy="2853236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90266"/>
            <a:ext cx="10515600" cy="1500449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83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103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823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ADBD5-FF6F-4F1F-AF78-B518D2CD176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C2A10-E97F-46DF-9873-696D05EB38D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944"/>
            <a:ext cx="5181600" cy="4352099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944"/>
            <a:ext cx="5181600" cy="4352099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89"/>
            <a:ext cx="10515600" cy="1325795"/>
          </a:xfrm>
        </p:spPr>
        <p:txBody>
          <a:bodyPr anchor="ctr" anchorCtr="0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5267"/>
            <a:ext cx="5157787" cy="82405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835" indent="0">
              <a:buNone/>
              <a:defRPr sz="1600" b="1"/>
            </a:lvl7pPr>
            <a:lvl8pPr marL="3201035" indent="0">
              <a:buNone/>
              <a:defRPr sz="1600" b="1"/>
            </a:lvl8pPr>
            <a:lvl9pPr marL="3658235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6067"/>
            <a:ext cx="5157787" cy="3574679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1" y="1745267"/>
            <a:ext cx="5183188" cy="82405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835" indent="0">
              <a:buNone/>
              <a:defRPr sz="1600" b="1"/>
            </a:lvl7pPr>
            <a:lvl8pPr marL="3201035" indent="0">
              <a:buNone/>
              <a:defRPr sz="1600" b="1"/>
            </a:lvl8pPr>
            <a:lvl9pPr marL="3658235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1" y="2616067"/>
            <a:ext cx="5183188" cy="3574679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ADBD5-FF6F-4F1F-AF78-B518D2CD176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C2A10-E97F-46DF-9873-696D05EB38D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38201" y="713797"/>
            <a:ext cx="4681655" cy="1428411"/>
          </a:xfrm>
        </p:spPr>
        <p:txBody>
          <a:bodyPr anchor="t" anchorCtr="0">
            <a:normAutofit/>
          </a:bodyPr>
          <a:lstStyle>
            <a:lvl1pPr>
              <a:defRPr sz="36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642517" y="713798"/>
            <a:ext cx="5711883" cy="540454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835" indent="0">
              <a:buNone/>
              <a:defRPr sz="2000"/>
            </a:lvl7pPr>
            <a:lvl8pPr marL="3201035" indent="0">
              <a:buNone/>
              <a:defRPr sz="2000"/>
            </a:lvl8pPr>
            <a:lvl9pPr marL="3658235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8201" y="2314278"/>
            <a:ext cx="4681655" cy="3812255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835" indent="0">
              <a:buNone/>
              <a:defRPr sz="1000"/>
            </a:lvl7pPr>
            <a:lvl8pPr marL="3201035" indent="0">
              <a:buNone/>
              <a:defRPr sz="1000"/>
            </a:lvl8pPr>
            <a:lvl9pPr marL="3658235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</p:nvPr>
        </p:nvSpPr>
        <p:spPr>
          <a:xfrm>
            <a:off x="10444899" y="365190"/>
            <a:ext cx="908901" cy="5812855"/>
          </a:xfrm>
        </p:spPr>
        <p:txBody>
          <a:bodyPr vert="eaVert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199" y="365190"/>
            <a:ext cx="9446443" cy="5812855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640"/>
            <a:ext cx="10515600" cy="555994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矩形 1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15332486-88F3-4A48-9EC2-66646CFA1BC0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矩形 1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73571F94-E5E5-4A54-8A06-F305846661DE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矩形 1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A5C251E5-7CCA-4DA3-AA80-A42DA27621BE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052513"/>
            <a:ext cx="5376333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89133" y="1052513"/>
            <a:ext cx="5378451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矩形 1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F4039E46-F4C7-49A4-9367-76E34A81F6C1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矩形 1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7B85E15E-130D-48C6-81EB-CEA992FB9F7C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矩形 1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DBD5A7A5-A845-4344-86D1-29C7FA977B68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7D1B44A1-4939-4887-84BB-7FB130EEC19B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矩形 1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29373BB8-A121-4608-AD20-8BEECCC372C4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矩形 1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AFB61761-3FF1-4F59-B9D7-6E756298F231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矩形 1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196BC17B-A293-4B9D-B715-8101B30D6396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14313"/>
            <a:ext cx="2743200" cy="5878512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14313"/>
            <a:ext cx="8026400" cy="5878512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矩形 1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E860031F-1906-46A1-B9A0-5E9CA84BEE18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609600" y="214313"/>
            <a:ext cx="10972800" cy="587851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3" name="矩形 1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3A14CFCF-D29E-4EF7-BE8F-F195BB74B9B0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2A2441-49ED-4A52-B3CC-5A1149BC51AC}" type="datetime1">
              <a:rPr lang="zh-CN" altLang="en-US" smtClean="0"/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96F6130-A1B0-40F4-A496-F2F55E2F44B1}" type="datetime1">
              <a:rPr lang="zh-CN" altLang="en-US" smtClean="0"/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E12BED8-E368-4E8F-BE90-7083DDA10F91}" type="datetime1">
              <a:rPr lang="zh-CN" altLang="en-US" smtClean="0"/>
            </a:fld>
            <a:endParaRPr lang="en-US" altLang="zh-CN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3AD4AE9-050C-4B7F-B272-FA384BD23015}" type="datetime1">
              <a:rPr lang="zh-CN" altLang="en-US" smtClean="0"/>
            </a:fld>
            <a:endParaRPr lang="en-US" altLang="zh-CN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7F81A83-785E-4D80-94E7-591D3C3AD6FF}" type="datetime1">
              <a:rPr lang="zh-CN" altLang="en-US" smtClean="0"/>
            </a:fld>
            <a:endParaRPr lang="en-US" altLang="zh-CN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D57959B-1BC1-4FDE-88B2-3CAC26DD58F7}" type="datetime1">
              <a:rPr lang="zh-CN" altLang="en-US" smtClean="0"/>
            </a:fld>
            <a:endParaRPr lang="en-US" altLang="zh-CN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5B9BA08-BA34-4DD9-B7F1-D711E644256C}" type="datetime1">
              <a:rPr lang="zh-CN" altLang="en-US" smtClean="0"/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14313"/>
            <a:ext cx="2743200" cy="5878512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14313"/>
            <a:ext cx="8026400" cy="5878512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3F9DB9-E29A-49BF-A83A-344AADB27BAD}" type="datetime1">
              <a:rPr lang="zh-CN" altLang="en-US" smtClean="0"/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10224459" y="6237312"/>
            <a:ext cx="1353344" cy="476250"/>
          </a:xfrm>
        </p:spPr>
        <p:txBody>
          <a:bodyPr/>
          <a:lstStyle/>
          <a:p>
            <a:pPr>
              <a:defRPr/>
            </a:pPr>
            <a:r>
              <a:rPr lang="en-US" altLang="zh-CN" sz="1400" dirty="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</a:fld>
            <a:r>
              <a:rPr lang="en-US" altLang="zh-CN" sz="1400" dirty="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27381" y="980728"/>
            <a:ext cx="10957984" cy="5040312"/>
          </a:xfrm>
        </p:spPr>
        <p:txBody>
          <a:bodyPr/>
          <a:lstStyle>
            <a:lvl1pPr marL="342900" indent="-342900" algn="just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 algn="just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 algn="just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 algn="just"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 algn="just"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10224459" y="6237312"/>
            <a:ext cx="1353344" cy="476250"/>
          </a:xfrm>
        </p:spPr>
        <p:txBody>
          <a:bodyPr/>
          <a:lstStyle/>
          <a:p>
            <a:pPr>
              <a:defRPr/>
            </a:pPr>
            <a:r>
              <a:rPr lang="en-US" altLang="zh-CN" sz="1400" dirty="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</a:fld>
            <a:r>
              <a:rPr lang="en-US" altLang="zh-CN" sz="1400" dirty="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</a:t>
            </a:r>
            <a:r>
              <a:rPr lang="zh-CN" altLang="en-US" dirty="0"/>
              <a:t>此处编辑母版标题样式</a:t>
            </a:r>
            <a:endParaRPr lang="zh-CN" altLang="en-US" dirty="0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527381" y="1052984"/>
            <a:ext cx="5472608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8" name="内容占位符 2"/>
          <p:cNvSpPr>
            <a:spLocks noGrp="1"/>
          </p:cNvSpPr>
          <p:nvPr>
            <p:ph idx="11"/>
          </p:nvPr>
        </p:nvSpPr>
        <p:spPr>
          <a:xfrm>
            <a:off x="6288021" y="1052984"/>
            <a:ext cx="5472608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10224459" y="6237312"/>
            <a:ext cx="1353344" cy="476250"/>
          </a:xfrm>
        </p:spPr>
        <p:txBody>
          <a:bodyPr/>
          <a:lstStyle/>
          <a:p>
            <a:pPr>
              <a:defRPr/>
            </a:pPr>
            <a:r>
              <a:rPr lang="en-US" altLang="zh-CN" sz="1400" dirty="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</a:fld>
            <a:r>
              <a:rPr lang="en-US" altLang="zh-CN" sz="1400" dirty="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>
  <p:cSld name="标题和图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-99392"/>
            <a:ext cx="10668000" cy="1216025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图表占位符 2"/>
          <p:cNvSpPr>
            <a:spLocks noGrp="1"/>
          </p:cNvSpPr>
          <p:nvPr>
            <p:ph type="chart" idx="1"/>
          </p:nvPr>
        </p:nvSpPr>
        <p:spPr>
          <a:xfrm>
            <a:off x="719403" y="980728"/>
            <a:ext cx="10668000" cy="4267200"/>
          </a:xfrm>
        </p:spPr>
        <p:txBody>
          <a:bodyPr/>
          <a:lstStyle/>
          <a:p>
            <a:pPr lvl="0"/>
            <a:endParaRPr lang="zh-CN" altLang="en-US" noProof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标题和四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sz="quarter"/>
          </p:nvPr>
        </p:nvSpPr>
        <p:spPr>
          <a:xfrm>
            <a:off x="766233" y="-91281"/>
            <a:ext cx="10668000" cy="1216025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755651" y="1752600"/>
            <a:ext cx="5232400" cy="20574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6191251" y="1752600"/>
            <a:ext cx="5232400" cy="20574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755651" y="3962400"/>
            <a:ext cx="5232400" cy="20574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1251" y="3962400"/>
            <a:ext cx="5232400" cy="20574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0" y="6248400"/>
            <a:ext cx="2641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7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3136285-3C6A-4A93-8657-E500CB968B1B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2.xml"/><Relationship Id="rId8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0.xml"/><Relationship Id="rId6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5.xml"/><Relationship Id="rId13" Type="http://schemas.openxmlformats.org/officeDocument/2006/relationships/theme" Target="../theme/theme2.xml"/><Relationship Id="rId12" Type="http://schemas.openxmlformats.org/officeDocument/2006/relationships/image" Target="../media/image4.png"/><Relationship Id="rId11" Type="http://schemas.openxmlformats.org/officeDocument/2006/relationships/image" Target="../media/image3.png"/><Relationship Id="rId10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4.xml"/></Relationships>
</file>

<file path=ppt/slideMasters/_rels/slideMaster3.xml.rels><?xml version="1.0" encoding="UTF-8" standalone="yes"?>
<Relationships xmlns="http://schemas.openxmlformats.org/package/2006/relationships"><Relationship Id="rId7" Type="http://schemas.openxmlformats.org/officeDocument/2006/relationships/theme" Target="../theme/theme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slideLayout" Target="../slideLayouts/slideLayout27.xml"/><Relationship Id="rId3" Type="http://schemas.openxmlformats.org/officeDocument/2006/relationships/slideLayout" Target="../slideLayouts/slideLayout26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/Relationships>
</file>

<file path=ppt/slideMasters/_rels/slideMaster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8.xml"/><Relationship Id="rId8" Type="http://schemas.openxmlformats.org/officeDocument/2006/relationships/slideLayout" Target="../slideLayouts/slideLayout37.xml"/><Relationship Id="rId7" Type="http://schemas.openxmlformats.org/officeDocument/2006/relationships/slideLayout" Target="../slideLayouts/slideLayout36.xml"/><Relationship Id="rId6" Type="http://schemas.openxmlformats.org/officeDocument/2006/relationships/slideLayout" Target="../slideLayouts/slideLayout35.xml"/><Relationship Id="rId5" Type="http://schemas.openxmlformats.org/officeDocument/2006/relationships/slideLayout" Target="../slideLayouts/slideLayout34.xml"/><Relationship Id="rId4" Type="http://schemas.openxmlformats.org/officeDocument/2006/relationships/slideLayout" Target="../slideLayouts/slideLayout33.xml"/><Relationship Id="rId3" Type="http://schemas.openxmlformats.org/officeDocument/2006/relationships/slideLayout" Target="../slideLayouts/slideLayout32.xml"/><Relationship Id="rId2" Type="http://schemas.openxmlformats.org/officeDocument/2006/relationships/slideLayout" Target="../slideLayouts/slideLayout31.xml"/><Relationship Id="rId17" Type="http://schemas.openxmlformats.org/officeDocument/2006/relationships/theme" Target="../theme/theme5.xml"/><Relationship Id="rId16" Type="http://schemas.openxmlformats.org/officeDocument/2006/relationships/tags" Target="../tags/tag3.xml"/><Relationship Id="rId15" Type="http://schemas.openxmlformats.org/officeDocument/2006/relationships/tags" Target="../tags/tag2.xml"/><Relationship Id="rId14" Type="http://schemas.openxmlformats.org/officeDocument/2006/relationships/tags" Target="../tags/tag1.xml"/><Relationship Id="rId13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39.xml"/><Relationship Id="rId1" Type="http://schemas.openxmlformats.org/officeDocument/2006/relationships/slideLayout" Target="../slideLayouts/slideLayout30.xml"/></Relationships>
</file>

<file path=ppt/slideMasters/_rels/slideMaster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1.xml"/><Relationship Id="rId8" Type="http://schemas.openxmlformats.org/officeDocument/2006/relationships/slideLayout" Target="../slideLayouts/slideLayout50.xml"/><Relationship Id="rId7" Type="http://schemas.openxmlformats.org/officeDocument/2006/relationships/slideLayout" Target="../slideLayouts/slideLayout49.xml"/><Relationship Id="rId6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6.xml"/><Relationship Id="rId3" Type="http://schemas.openxmlformats.org/officeDocument/2006/relationships/slideLayout" Target="../slideLayouts/slideLayout45.xml"/><Relationship Id="rId2" Type="http://schemas.openxmlformats.org/officeDocument/2006/relationships/slideLayout" Target="../slideLayouts/slideLayout44.xml"/><Relationship Id="rId14" Type="http://schemas.openxmlformats.org/officeDocument/2006/relationships/theme" Target="../theme/theme6.xml"/><Relationship Id="rId13" Type="http://schemas.openxmlformats.org/officeDocument/2006/relationships/image" Target="../media/image3.png"/><Relationship Id="rId12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2.xml"/><Relationship Id="rId1" Type="http://schemas.openxmlformats.org/officeDocument/2006/relationships/slideLayout" Target="../slideLayouts/slideLayout43.xml"/></Relationships>
</file>

<file path=ppt/slideMasters/_rels/slideMaster7.xml.rels><?xml version="1.0" encoding="UTF-8" standalone="yes"?>
<Relationships xmlns="http://schemas.openxmlformats.org/package/2006/relationships"><Relationship Id="rId9" Type="http://schemas.openxmlformats.org/officeDocument/2006/relationships/image" Target="../media/image3.png"/><Relationship Id="rId8" Type="http://schemas.openxmlformats.org/officeDocument/2006/relationships/slideLayout" Target="../slideLayouts/slideLayout62.xml"/><Relationship Id="rId7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0.xml"/><Relationship Id="rId5" Type="http://schemas.openxmlformats.org/officeDocument/2006/relationships/slideLayout" Target="../slideLayouts/slideLayout59.xml"/><Relationship Id="rId4" Type="http://schemas.openxmlformats.org/officeDocument/2006/relationships/slideLayout" Target="../slideLayouts/slideLayout58.xml"/><Relationship Id="rId3" Type="http://schemas.openxmlformats.org/officeDocument/2006/relationships/slideLayout" Target="../slideLayouts/slideLayout57.xml"/><Relationship Id="rId2" Type="http://schemas.openxmlformats.org/officeDocument/2006/relationships/slideLayout" Target="../slideLayouts/slideLayout56.xml"/><Relationship Id="rId10" Type="http://schemas.openxmlformats.org/officeDocument/2006/relationships/theme" Target="../theme/theme7.xml"/><Relationship Id="rId1" Type="http://schemas.openxmlformats.org/officeDocument/2006/relationships/slideLayout" Target="../slideLayouts/slideLayout55.xml"/></Relationships>
</file>

<file path=ppt/slideMasters/_rels/slideMaster8.xml.rels><?xml version="1.0" encoding="UTF-8" standalone="yes"?>
<Relationships xmlns="http://schemas.openxmlformats.org/package/2006/relationships"><Relationship Id="rId9" Type="http://schemas.openxmlformats.org/officeDocument/2006/relationships/image" Target="../media/image3.png"/><Relationship Id="rId8" Type="http://schemas.openxmlformats.org/officeDocument/2006/relationships/slideLayout" Target="../slideLayouts/slideLayout70.xml"/><Relationship Id="rId7" Type="http://schemas.openxmlformats.org/officeDocument/2006/relationships/slideLayout" Target="../slideLayouts/slideLayout69.xml"/><Relationship Id="rId6" Type="http://schemas.openxmlformats.org/officeDocument/2006/relationships/slideLayout" Target="../slideLayouts/slideLayout68.xml"/><Relationship Id="rId5" Type="http://schemas.openxmlformats.org/officeDocument/2006/relationships/slideLayout" Target="../slideLayouts/slideLayout67.xml"/><Relationship Id="rId4" Type="http://schemas.openxmlformats.org/officeDocument/2006/relationships/slideLayout" Target="../slideLayouts/slideLayout66.xml"/><Relationship Id="rId3" Type="http://schemas.openxmlformats.org/officeDocument/2006/relationships/slideLayout" Target="../slideLayouts/slideLayout65.xml"/><Relationship Id="rId2" Type="http://schemas.openxmlformats.org/officeDocument/2006/relationships/slideLayout" Target="../slideLayouts/slideLayout64.xml"/><Relationship Id="rId11" Type="http://schemas.openxmlformats.org/officeDocument/2006/relationships/theme" Target="../theme/theme8.xml"/><Relationship Id="rId10" Type="http://schemas.openxmlformats.org/officeDocument/2006/relationships/image" Target="../media/image4.png"/><Relationship Id="rId1" Type="http://schemas.openxmlformats.org/officeDocument/2006/relationships/slideLayout" Target="../slideLayouts/slideLayout6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32B2F23B-AF66-41A9-897D-44609AD9DFB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A2F030DD-4EA3-4D16-8C1C-D1952208EE9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14" name="组合 1"/>
          <p:cNvGrpSpPr/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2050" name="Picture 2"/>
            <p:cNvPicPr>
              <a:picLocks noChangeAspect="1" noChangeArrowheads="1"/>
            </p:cNvPicPr>
            <p:nvPr userDrawn="1"/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13320" name="Picture 8"/>
            <p:cNvPicPr>
              <a:picLocks noChangeAspect="1" noChangeArrowheads="1"/>
            </p:cNvPicPr>
            <p:nvPr userDrawn="1"/>
          </p:nvPicPr>
          <p:blipFill>
            <a:blip r:embed="rId1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3315" name="标题占位符 1"/>
          <p:cNvSpPr>
            <a:spLocks noGrp="1"/>
          </p:cNvSpPr>
          <p:nvPr>
            <p:ph type="title"/>
          </p:nvPr>
        </p:nvSpPr>
        <p:spPr bwMode="auto">
          <a:xfrm>
            <a:off x="609600" y="214313"/>
            <a:ext cx="10972800" cy="5826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3316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609600" y="1052513"/>
            <a:ext cx="10957984" cy="50403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2053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10223500" y="6237288"/>
            <a:ext cx="1354667" cy="476250"/>
          </a:xfrm>
          <a:prstGeom prst="rect">
            <a:avLst/>
          </a:prstGeom>
        </p:spPr>
        <p:txBody>
          <a:bodyPr/>
          <a:lstStyle>
            <a:lvl1pPr algn="r">
              <a:defRPr sz="1400" dirty="0">
                <a:solidFill>
                  <a:srgbClr val="0D7157"/>
                </a:solidFill>
                <a:latin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altLang="zh-CN"/>
              <a:t> -</a:t>
            </a:r>
            <a:fld id="{CAE7922D-FD5F-4BE1-993F-FD194E04727B}" type="slidenum">
              <a:rPr lang="en-US" altLang="zh-CN"/>
            </a:fld>
            <a:r>
              <a:rPr lang="en-US" altLang="zh-CN"/>
              <a:t>- </a:t>
            </a:r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3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3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3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3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3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3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3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3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3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3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6" grpId="0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lang="zh-CN" altLang="en-US" sz="2400" dirty="0">
          <a:solidFill>
            <a:schemeClr val="tx1"/>
          </a:solidFill>
          <a:latin typeface="+mn-ea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lang="zh-CN" altLang="en-US" sz="2000" dirty="0">
          <a:solidFill>
            <a:srgbClr val="C00000"/>
          </a:solidFill>
          <a:latin typeface="+mn-ea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lang="zh-CN" altLang="en-US" sz="2000" dirty="0">
          <a:solidFill>
            <a:schemeClr val="tx1"/>
          </a:solidFill>
          <a:latin typeface="+mn-ea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2050" name="Picture 2"/>
            <p:cNvPicPr>
              <a:picLocks noChangeAspect="1" noChangeArrowheads="1"/>
            </p:cNvPicPr>
            <p:nvPr userDrawn="1"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7" name="Picture 8"/>
            <p:cNvPicPr>
              <a:picLocks noChangeAspect="1" noChangeArrowheads="1"/>
            </p:cNvPicPr>
            <p:nvPr userDrawn="1"/>
          </p:nvPicPr>
          <p:blipFill>
            <a:blip r:embed="rId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051" name="标题占位符 1"/>
          <p:cNvSpPr>
            <a:spLocks noGrp="1"/>
          </p:cNvSpPr>
          <p:nvPr>
            <p:ph type="title"/>
          </p:nvPr>
        </p:nvSpPr>
        <p:spPr bwMode="auto">
          <a:xfrm>
            <a:off x="609600" y="214313"/>
            <a:ext cx="10972800" cy="5826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2052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609600" y="1052513"/>
            <a:ext cx="10957984" cy="50403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342900" lvl="0" indent="-3429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anose="05000000000000000000" pitchFamily="2" charset="2"/>
              <a:buChar char="n"/>
            </a:pPr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marL="812800" lvl="1" indent="-355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anose="05000000000000000000" pitchFamily="2" charset="2"/>
              <a:buChar char="p"/>
            </a:pPr>
            <a:r>
              <a:rPr lang="zh-CN" altLang="en-US" dirty="0"/>
              <a:t>第二级</a:t>
            </a:r>
            <a:endParaRPr lang="zh-CN" altLang="en-US" dirty="0"/>
          </a:p>
          <a:p>
            <a:pPr marL="1143000" lvl="2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anose="05000000000000000000" pitchFamily="2" charset="2"/>
              <a:buChar char="u"/>
            </a:pPr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2053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 algn="l"/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10416480" y="6337126"/>
            <a:ext cx="1353344" cy="4762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zh-CN" sz="140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</a:fld>
            <a:r>
              <a:rPr lang="en-US" altLang="zh-CN" sz="140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 baseline="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lang="zh-CN" altLang="en-US" sz="2400" dirty="0" smtClean="0">
          <a:solidFill>
            <a:schemeClr val="tx1"/>
          </a:solidFill>
          <a:latin typeface="+mn-ea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lang="zh-CN" altLang="en-US" sz="2000" dirty="0" smtClean="0">
          <a:solidFill>
            <a:srgbClr val="C00000"/>
          </a:solidFill>
          <a:latin typeface="+mn-ea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lang="zh-CN" altLang="en-US" sz="2000" dirty="0" smtClean="0">
          <a:solidFill>
            <a:schemeClr val="tx1"/>
          </a:solidFill>
          <a:latin typeface="+mn-ea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xStyles>
    <p:titleStyle>
      <a:lvl1pPr algn="l" defTabSz="866775" rtl="0" eaLnBrk="1" latinLnBrk="0" hangingPunct="1">
        <a:lnSpc>
          <a:spcPct val="90000"/>
        </a:lnSpc>
        <a:spcBef>
          <a:spcPct val="0"/>
        </a:spcBef>
        <a:buNone/>
        <a:defRPr sz="417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6535" indent="-216535" algn="l" defTabSz="866775" rtl="0" eaLnBrk="1" latinLnBrk="0" hangingPunct="1">
        <a:lnSpc>
          <a:spcPct val="90000"/>
        </a:lnSpc>
        <a:spcBef>
          <a:spcPts val="950"/>
        </a:spcBef>
        <a:buFont typeface="Arial" panose="020B0604020202020204" pitchFamily="34" charset="0"/>
        <a:buChar char="•"/>
        <a:defRPr sz="2655" kern="1200">
          <a:solidFill>
            <a:schemeClr val="tx1"/>
          </a:solidFill>
          <a:latin typeface="+mn-lt"/>
          <a:ea typeface="+mn-ea"/>
          <a:cs typeface="+mn-cs"/>
        </a:defRPr>
      </a:lvl1pPr>
      <a:lvl2pPr marL="65024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2275" kern="1200">
          <a:solidFill>
            <a:schemeClr val="tx1"/>
          </a:solidFill>
          <a:latin typeface="+mn-lt"/>
          <a:ea typeface="+mn-ea"/>
          <a:cs typeface="+mn-cs"/>
        </a:defRPr>
      </a:lvl2pPr>
      <a:lvl3pPr marL="108394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895" kern="1200">
          <a:solidFill>
            <a:schemeClr val="tx1"/>
          </a:solidFill>
          <a:latin typeface="+mn-lt"/>
          <a:ea typeface="+mn-ea"/>
          <a:cs typeface="+mn-cs"/>
        </a:defRPr>
      </a:lvl3pPr>
      <a:lvl4pPr marL="151701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4pPr>
      <a:lvl5pPr marL="195072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5pPr>
      <a:lvl6pPr marL="238379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6pPr>
      <a:lvl7pPr marL="281749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7pPr>
      <a:lvl8pPr marL="325120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8pPr>
      <a:lvl9pPr marL="368427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1pPr>
      <a:lvl2pPr marL="43370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2pPr>
      <a:lvl3pPr marL="86677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3pPr>
      <a:lvl4pPr marL="130048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4pPr>
      <a:lvl5pPr marL="173418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5pPr>
      <a:lvl6pPr marL="216725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6pPr>
      <a:lvl7pPr marL="260096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7pPr>
      <a:lvl8pPr marL="303403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8pPr>
      <a:lvl9pPr marL="346773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占位符 1"/>
          <p:cNvSpPr>
            <a:spLocks noGrp="1"/>
          </p:cNvSpPr>
          <p:nvPr>
            <p:ph type="title"/>
            <p:custDataLst>
              <p:tags r:id="rId14"/>
            </p:custDataLst>
          </p:nvPr>
        </p:nvSpPr>
        <p:spPr>
          <a:xfrm>
            <a:off x="838200" y="365189"/>
            <a:ext cx="10515600" cy="13257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8" name="文本占位符 2"/>
          <p:cNvSpPr>
            <a:spLocks noGrp="1"/>
          </p:cNvSpPr>
          <p:nvPr>
            <p:ph type="body" idx="1"/>
            <p:custDataLst>
              <p:tags r:id="rId15"/>
            </p:custDataLst>
          </p:nvPr>
        </p:nvSpPr>
        <p:spPr>
          <a:xfrm>
            <a:off x="838200" y="1825944"/>
            <a:ext cx="10515600" cy="43520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7462"/>
            <a:ext cx="2743200" cy="365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10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7462"/>
            <a:ext cx="4114800" cy="365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endParaRPr lang="zh-CN" altLang="en-US"/>
          </a:p>
        </p:txBody>
      </p:sp>
      <p:sp>
        <p:nvSpPr>
          <p:cNvPr id="11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7462"/>
            <a:ext cx="2743200" cy="365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sp>
        <p:nvSpPr>
          <p:cNvPr id="2" name="KSO_TEMPLATE" hidden="1"/>
          <p:cNvSpPr/>
          <p:nvPr userDrawn="1">
            <p:custDataLst>
              <p:tags r:id="rId16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1" r:id="rId10"/>
    <p:sldLayoutId id="2147483692" r:id="rId11"/>
    <p:sldLayoutId id="2147483693" r:id="rId12"/>
    <p:sldLayoutId id="2147483694" r:id="rId13"/>
  </p:sldLayoutIdLst>
  <p:txStyles>
    <p:titleStyle>
      <a:lvl1pPr algn="l" defTabSz="913765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3765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235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435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635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835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83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03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23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836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1" name="标题占位符 1"/>
          <p:cNvSpPr>
            <a:spLocks noGrp="1"/>
          </p:cNvSpPr>
          <p:nvPr>
            <p:ph type="title"/>
          </p:nvPr>
        </p:nvSpPr>
        <p:spPr bwMode="auto">
          <a:xfrm>
            <a:off x="609600" y="214313"/>
            <a:ext cx="10972800" cy="582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2052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609600" y="1052513"/>
            <a:ext cx="10957984" cy="5040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2053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r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 algn="r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 algn="r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3pPr>
            <a:lvl4pPr marL="1600200" indent="-228600" algn="r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4pPr>
            <a:lvl5pPr marL="2057400" indent="-228600" algn="r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9pPr>
          </a:lstStyle>
          <a:p>
            <a:pPr algn="l" eaLnBrk="1" hangingPunct="1"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81679" name="矩形 1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24417" y="6524625"/>
            <a:ext cx="1919816" cy="1968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l" eaLnBrk="0" hangingPunct="0">
              <a:defRPr sz="1000" b="1"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7E5DDCFB-3ACE-4311-B546-53507CE1A8DE}" type="slidenum">
              <a:rPr lang="zh-CN" altLang="en-US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  <p:sldLayoutId id="2147483707" r:id="rId12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9" cstate="print"/>
          <a:srcRect t="23912" b="39018"/>
          <a:stretch>
            <a:fillRect/>
          </a:stretch>
        </p:blipFill>
        <p:spPr bwMode="auto">
          <a:xfrm>
            <a:off x="0" y="2060576"/>
            <a:ext cx="12192000" cy="2232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7" name="Rectangle 10"/>
          <p:cNvSpPr>
            <a:spLocks noChangeArrowheads="1"/>
          </p:cNvSpPr>
          <p:nvPr/>
        </p:nvSpPr>
        <p:spPr bwMode="auto">
          <a:xfrm>
            <a:off x="0" y="1989138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 algn="l"/>
            <a:endParaRPr lang="zh-CN" altLang="en-US" sz="1800" i="0">
              <a:ea typeface="宋体" panose="02010600030101010101" pitchFamily="2" charset="-122"/>
            </a:endParaRPr>
          </a:p>
        </p:txBody>
      </p:sp>
      <p:sp>
        <p:nvSpPr>
          <p:cNvPr id="1028" name="Rectangle 11"/>
          <p:cNvSpPr>
            <a:spLocks noChangeArrowheads="1"/>
          </p:cNvSpPr>
          <p:nvPr/>
        </p:nvSpPr>
        <p:spPr bwMode="auto">
          <a:xfrm rot="10800000">
            <a:off x="0" y="42926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 algn="l"/>
            <a:endParaRPr lang="zh-CN" altLang="en-US" sz="1800" i="0">
              <a:ea typeface="宋体" panose="02010600030101010101" pitchFamily="2" charset="-122"/>
            </a:endParaRPr>
          </a:p>
        </p:txBody>
      </p:sp>
      <p:sp>
        <p:nvSpPr>
          <p:cNvPr id="1029" name="标题占位符 1"/>
          <p:cNvSpPr>
            <a:spLocks noGrp="1"/>
          </p:cNvSpPr>
          <p:nvPr>
            <p:ph type="title"/>
          </p:nvPr>
        </p:nvSpPr>
        <p:spPr bwMode="auto">
          <a:xfrm>
            <a:off x="609600" y="214313"/>
            <a:ext cx="10972800" cy="5826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30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609600" y="1052513"/>
            <a:ext cx="10957984" cy="50403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19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l">
              <a:defRPr sz="1200" i="0">
                <a:solidFill>
                  <a:srgbClr val="898989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B1F97EB9-7652-462B-90E9-768B5D23F71B}" type="datetime1">
              <a:rPr lang="zh-CN" altLang="en-US" smtClean="0"/>
            </a:fld>
            <a:endParaRPr lang="en-US" altLang="zh-CN"/>
          </a:p>
        </p:txBody>
      </p:sp>
      <p:sp>
        <p:nvSpPr>
          <p:cNvPr id="20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ctr">
              <a:defRPr sz="1200" i="0">
                <a:solidFill>
                  <a:srgbClr val="898989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黑体" panose="02010609060101010101" pitchFamily="49" charset="-122"/>
          <a:ea typeface="宋体" panose="02010600030101010101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黑体" panose="02010609060101010101" pitchFamily="49" charset="-122"/>
          <a:ea typeface="宋体" panose="02010600030101010101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黑体" panose="02010609060101010101" pitchFamily="49" charset="-122"/>
          <a:ea typeface="宋体" panose="02010600030101010101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黑体" panose="02010609060101010101" pitchFamily="49" charset="-122"/>
          <a:ea typeface="宋体" panose="02010600030101010101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黑体" panose="02010609060101010101" pitchFamily="49" charset="-122"/>
          <a:ea typeface="宋体" panose="02010600030101010101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黑体" panose="02010609060101010101" pitchFamily="49" charset="-122"/>
          <a:ea typeface="宋体" panose="02010600030101010101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黑体" panose="02010609060101010101" pitchFamily="49" charset="-122"/>
          <a:ea typeface="宋体" panose="02010600030101010101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黑体" panose="02010609060101010101" pitchFamily="49" charset="-122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2050" name="Picture 2"/>
            <p:cNvPicPr>
              <a:picLocks noChangeAspect="1" noChangeArrowheads="1"/>
            </p:cNvPicPr>
            <p:nvPr userDrawn="1"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7" name="Picture 8"/>
            <p:cNvPicPr>
              <a:picLocks noChangeAspect="1" noChangeArrowheads="1"/>
            </p:cNvPicPr>
            <p:nvPr userDrawn="1"/>
          </p:nvPicPr>
          <p:blipFill>
            <a:blip r:embed="rId10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051" name="标题占位符 1"/>
          <p:cNvSpPr>
            <a:spLocks noGrp="1"/>
          </p:cNvSpPr>
          <p:nvPr>
            <p:ph type="title"/>
          </p:nvPr>
        </p:nvSpPr>
        <p:spPr bwMode="auto">
          <a:xfrm>
            <a:off x="609600" y="214313"/>
            <a:ext cx="10972800" cy="5826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2052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609600" y="1052513"/>
            <a:ext cx="10957984" cy="50403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342900" lvl="0" indent="-3429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anose="05000000000000000000" pitchFamily="2" charset="2"/>
              <a:buChar char="n"/>
            </a:pPr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marL="812800" lvl="1" indent="-355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anose="05000000000000000000" pitchFamily="2" charset="2"/>
              <a:buChar char="p"/>
            </a:pPr>
            <a:r>
              <a:rPr lang="zh-CN" altLang="en-US" dirty="0"/>
              <a:t>第二级</a:t>
            </a:r>
            <a:endParaRPr lang="zh-CN" altLang="en-US" dirty="0"/>
          </a:p>
          <a:p>
            <a:pPr marL="1143000" lvl="2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anose="05000000000000000000" pitchFamily="2" charset="2"/>
              <a:buChar char="u"/>
            </a:pPr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2053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 algn="l"/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10224459" y="6237312"/>
            <a:ext cx="1353344" cy="4762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zh-CN" sz="1400" dirty="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</a:fld>
            <a:r>
              <a:rPr lang="en-US" altLang="zh-CN" sz="1400" dirty="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  <p:sldLayoutId id="2147483719" r:id="rId2"/>
    <p:sldLayoutId id="2147483720" r:id="rId3"/>
    <p:sldLayoutId id="2147483721" r:id="rId4"/>
    <p:sldLayoutId id="2147483722" r:id="rId5"/>
    <p:sldLayoutId id="2147483723" r:id="rId6"/>
    <p:sldLayoutId id="2147483724" r:id="rId7"/>
    <p:sldLayoutId id="2147483725" r:id="rId8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 baseline="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lang="zh-CN" altLang="en-US" sz="2400" dirty="0" smtClean="0">
          <a:solidFill>
            <a:schemeClr val="tx1"/>
          </a:solidFill>
          <a:latin typeface="+mn-ea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lang="zh-CN" altLang="en-US" sz="2000" dirty="0" smtClean="0">
          <a:solidFill>
            <a:srgbClr val="C00000"/>
          </a:solidFill>
          <a:latin typeface="+mn-ea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lang="zh-CN" altLang="en-US" sz="2000" dirty="0" smtClean="0">
          <a:solidFill>
            <a:schemeClr val="tx1"/>
          </a:solidFill>
          <a:latin typeface="+mn-ea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1" Type="http://schemas.openxmlformats.org/officeDocument/2006/relationships/image" Target="../media/image16.wmf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pn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1" Type="http://schemas.openxmlformats.org/officeDocument/2006/relationships/image" Target="../media/image16.w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pn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4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1" Type="http://schemas.openxmlformats.org/officeDocument/2006/relationships/image" Target="../media/image16.w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8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 5"/>
          <p:cNvSpPr>
            <a:spLocks noEditPoints="1"/>
          </p:cNvSpPr>
          <p:nvPr/>
        </p:nvSpPr>
        <p:spPr bwMode="auto">
          <a:xfrm>
            <a:off x="0" y="263187"/>
            <a:ext cx="12192000" cy="2353917"/>
          </a:xfrm>
          <a:custGeom>
            <a:avLst/>
            <a:gdLst>
              <a:gd name="T0" fmla="*/ 7933 w 8000"/>
              <a:gd name="T1" fmla="*/ 1418 h 1542"/>
              <a:gd name="T2" fmla="*/ 7832 w 8000"/>
              <a:gd name="T3" fmla="*/ 1315 h 1542"/>
              <a:gd name="T4" fmla="*/ 7738 w 8000"/>
              <a:gd name="T5" fmla="*/ 1352 h 1542"/>
              <a:gd name="T6" fmla="*/ 7673 w 8000"/>
              <a:gd name="T7" fmla="*/ 1336 h 1542"/>
              <a:gd name="T8" fmla="*/ 7538 w 8000"/>
              <a:gd name="T9" fmla="*/ 1313 h 1542"/>
              <a:gd name="T10" fmla="*/ 7430 w 8000"/>
              <a:gd name="T11" fmla="*/ 1287 h 1542"/>
              <a:gd name="T12" fmla="*/ 7292 w 8000"/>
              <a:gd name="T13" fmla="*/ 1358 h 1542"/>
              <a:gd name="T14" fmla="*/ 7170 w 8000"/>
              <a:gd name="T15" fmla="*/ 1352 h 1542"/>
              <a:gd name="T16" fmla="*/ 6993 w 8000"/>
              <a:gd name="T17" fmla="*/ 1400 h 1542"/>
              <a:gd name="T18" fmla="*/ 6886 w 8000"/>
              <a:gd name="T19" fmla="*/ 1357 h 1542"/>
              <a:gd name="T20" fmla="*/ 6766 w 8000"/>
              <a:gd name="T21" fmla="*/ 1380 h 1542"/>
              <a:gd name="T22" fmla="*/ 6640 w 8000"/>
              <a:gd name="T23" fmla="*/ 1194 h 1542"/>
              <a:gd name="T24" fmla="*/ 6505 w 8000"/>
              <a:gd name="T25" fmla="*/ 1157 h 1542"/>
              <a:gd name="T26" fmla="*/ 6381 w 8000"/>
              <a:gd name="T27" fmla="*/ 1311 h 1542"/>
              <a:gd name="T28" fmla="*/ 6242 w 8000"/>
              <a:gd name="T29" fmla="*/ 1181 h 1542"/>
              <a:gd name="T30" fmla="*/ 5688 w 8000"/>
              <a:gd name="T31" fmla="*/ 818 h 1542"/>
              <a:gd name="T32" fmla="*/ 5396 w 8000"/>
              <a:gd name="T33" fmla="*/ 674 h 1542"/>
              <a:gd name="T34" fmla="*/ 5346 w 8000"/>
              <a:gd name="T35" fmla="*/ 615 h 1542"/>
              <a:gd name="T36" fmla="*/ 5292 w 8000"/>
              <a:gd name="T37" fmla="*/ 1274 h 1542"/>
              <a:gd name="T38" fmla="*/ 5007 w 8000"/>
              <a:gd name="T39" fmla="*/ 1089 h 1542"/>
              <a:gd name="T40" fmla="*/ 4819 w 8000"/>
              <a:gd name="T41" fmla="*/ 685 h 1542"/>
              <a:gd name="T42" fmla="*/ 4540 w 8000"/>
              <a:gd name="T43" fmla="*/ 1250 h 1542"/>
              <a:gd name="T44" fmla="*/ 4474 w 8000"/>
              <a:gd name="T45" fmla="*/ 1255 h 1542"/>
              <a:gd name="T46" fmla="*/ 4398 w 8000"/>
              <a:gd name="T47" fmla="*/ 1265 h 1542"/>
              <a:gd name="T48" fmla="*/ 4286 w 8000"/>
              <a:gd name="T49" fmla="*/ 1131 h 1542"/>
              <a:gd name="T50" fmla="*/ 4046 w 8000"/>
              <a:gd name="T51" fmla="*/ 1117 h 1542"/>
              <a:gd name="T52" fmla="*/ 3923 w 8000"/>
              <a:gd name="T53" fmla="*/ 975 h 1542"/>
              <a:gd name="T54" fmla="*/ 3742 w 8000"/>
              <a:gd name="T55" fmla="*/ 1095 h 1542"/>
              <a:gd name="T56" fmla="*/ 3585 w 8000"/>
              <a:gd name="T57" fmla="*/ 1415 h 1542"/>
              <a:gd name="T58" fmla="*/ 3463 w 8000"/>
              <a:gd name="T59" fmla="*/ 1255 h 1542"/>
              <a:gd name="T60" fmla="*/ 3390 w 8000"/>
              <a:gd name="T61" fmla="*/ 372 h 1542"/>
              <a:gd name="T62" fmla="*/ 3367 w 8000"/>
              <a:gd name="T63" fmla="*/ 187 h 1542"/>
              <a:gd name="T64" fmla="*/ 3329 w 8000"/>
              <a:gd name="T65" fmla="*/ 695 h 1542"/>
              <a:gd name="T66" fmla="*/ 2997 w 8000"/>
              <a:gd name="T67" fmla="*/ 1479 h 1542"/>
              <a:gd name="T68" fmla="*/ 2797 w 8000"/>
              <a:gd name="T69" fmla="*/ 1119 h 1542"/>
              <a:gd name="T70" fmla="*/ 2628 w 8000"/>
              <a:gd name="T71" fmla="*/ 1372 h 1542"/>
              <a:gd name="T72" fmla="*/ 2470 w 8000"/>
              <a:gd name="T73" fmla="*/ 1378 h 1542"/>
              <a:gd name="T74" fmla="*/ 2310 w 8000"/>
              <a:gd name="T75" fmla="*/ 1440 h 1542"/>
              <a:gd name="T76" fmla="*/ 2152 w 8000"/>
              <a:gd name="T77" fmla="*/ 1391 h 1542"/>
              <a:gd name="T78" fmla="*/ 2055 w 8000"/>
              <a:gd name="T79" fmla="*/ 1463 h 1542"/>
              <a:gd name="T80" fmla="*/ 1975 w 8000"/>
              <a:gd name="T81" fmla="*/ 1479 h 1542"/>
              <a:gd name="T82" fmla="*/ 1805 w 8000"/>
              <a:gd name="T83" fmla="*/ 1456 h 1542"/>
              <a:gd name="T84" fmla="*/ 1673 w 8000"/>
              <a:gd name="T85" fmla="*/ 1469 h 1542"/>
              <a:gd name="T86" fmla="*/ 1531 w 8000"/>
              <a:gd name="T87" fmla="*/ 1408 h 1542"/>
              <a:gd name="T88" fmla="*/ 1443 w 8000"/>
              <a:gd name="T89" fmla="*/ 1265 h 1542"/>
              <a:gd name="T90" fmla="*/ 1253 w 8000"/>
              <a:gd name="T91" fmla="*/ 1421 h 1542"/>
              <a:gd name="T92" fmla="*/ 1155 w 8000"/>
              <a:gd name="T93" fmla="*/ 1401 h 1542"/>
              <a:gd name="T94" fmla="*/ 1051 w 8000"/>
              <a:gd name="T95" fmla="*/ 1389 h 1542"/>
              <a:gd name="T96" fmla="*/ 969 w 8000"/>
              <a:gd name="T97" fmla="*/ 1224 h 1542"/>
              <a:gd name="T98" fmla="*/ 843 w 8000"/>
              <a:gd name="T99" fmla="*/ 1375 h 1542"/>
              <a:gd name="T100" fmla="*/ 664 w 8000"/>
              <a:gd name="T101" fmla="*/ 1427 h 1542"/>
              <a:gd name="T102" fmla="*/ 515 w 8000"/>
              <a:gd name="T103" fmla="*/ 1241 h 1542"/>
              <a:gd name="T104" fmla="*/ 320 w 8000"/>
              <a:gd name="T105" fmla="*/ 1245 h 1542"/>
              <a:gd name="T106" fmla="*/ 218 w 8000"/>
              <a:gd name="T107" fmla="*/ 1342 h 1542"/>
              <a:gd name="T108" fmla="*/ 56 w 8000"/>
              <a:gd name="T109" fmla="*/ 1357 h 1542"/>
              <a:gd name="T110" fmla="*/ 3369 w 8000"/>
              <a:gd name="T111" fmla="*/ 1408 h 1542"/>
              <a:gd name="T112" fmla="*/ 3356 w 8000"/>
              <a:gd name="T113" fmla="*/ 1141 h 1542"/>
              <a:gd name="T114" fmla="*/ 3356 w 8000"/>
              <a:gd name="T115" fmla="*/ 872 h 1542"/>
              <a:gd name="T116" fmla="*/ 3356 w 8000"/>
              <a:gd name="T117" fmla="*/ 756 h 15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8000" h="1542">
                <a:moveTo>
                  <a:pt x="7978" y="1472"/>
                </a:moveTo>
                <a:cubicBezTo>
                  <a:pt x="7978" y="1462"/>
                  <a:pt x="7978" y="1462"/>
                  <a:pt x="7978" y="1462"/>
                </a:cubicBezTo>
                <a:cubicBezTo>
                  <a:pt x="7966" y="1462"/>
                  <a:pt x="7966" y="1462"/>
                  <a:pt x="7966" y="1462"/>
                </a:cubicBezTo>
                <a:cubicBezTo>
                  <a:pt x="7966" y="1436"/>
                  <a:pt x="7966" y="1436"/>
                  <a:pt x="7966" y="1436"/>
                </a:cubicBezTo>
                <a:cubicBezTo>
                  <a:pt x="7955" y="1436"/>
                  <a:pt x="7955" y="1436"/>
                  <a:pt x="7955" y="1436"/>
                </a:cubicBezTo>
                <a:cubicBezTo>
                  <a:pt x="7955" y="1420"/>
                  <a:pt x="7955" y="1420"/>
                  <a:pt x="7955" y="1420"/>
                </a:cubicBezTo>
                <a:cubicBezTo>
                  <a:pt x="7941" y="1420"/>
                  <a:pt x="7941" y="1420"/>
                  <a:pt x="7941" y="1420"/>
                </a:cubicBezTo>
                <a:cubicBezTo>
                  <a:pt x="7941" y="1428"/>
                  <a:pt x="7941" y="1428"/>
                  <a:pt x="7941" y="1428"/>
                </a:cubicBezTo>
                <a:cubicBezTo>
                  <a:pt x="7933" y="1428"/>
                  <a:pt x="7933" y="1428"/>
                  <a:pt x="7933" y="1428"/>
                </a:cubicBezTo>
                <a:cubicBezTo>
                  <a:pt x="7933" y="1418"/>
                  <a:pt x="7933" y="1418"/>
                  <a:pt x="7933" y="1418"/>
                </a:cubicBezTo>
                <a:cubicBezTo>
                  <a:pt x="7916" y="1418"/>
                  <a:pt x="7916" y="1418"/>
                  <a:pt x="7916" y="1418"/>
                </a:cubicBezTo>
                <a:cubicBezTo>
                  <a:pt x="7916" y="1433"/>
                  <a:pt x="7916" y="1433"/>
                  <a:pt x="7916" y="1433"/>
                </a:cubicBezTo>
                <a:cubicBezTo>
                  <a:pt x="7895" y="1433"/>
                  <a:pt x="7895" y="1433"/>
                  <a:pt x="7895" y="1433"/>
                </a:cubicBezTo>
                <a:cubicBezTo>
                  <a:pt x="7895" y="1335"/>
                  <a:pt x="7895" y="1335"/>
                  <a:pt x="7895" y="1335"/>
                </a:cubicBezTo>
                <a:cubicBezTo>
                  <a:pt x="7879" y="1335"/>
                  <a:pt x="7879" y="1335"/>
                  <a:pt x="7879" y="1335"/>
                </a:cubicBezTo>
                <a:cubicBezTo>
                  <a:pt x="7855" y="1316"/>
                  <a:pt x="7855" y="1316"/>
                  <a:pt x="7855" y="1316"/>
                </a:cubicBezTo>
                <a:cubicBezTo>
                  <a:pt x="7855" y="1300"/>
                  <a:pt x="7855" y="1300"/>
                  <a:pt x="7855" y="1300"/>
                </a:cubicBezTo>
                <a:cubicBezTo>
                  <a:pt x="7843" y="1300"/>
                  <a:pt x="7843" y="1300"/>
                  <a:pt x="7843" y="1300"/>
                </a:cubicBezTo>
                <a:cubicBezTo>
                  <a:pt x="7843" y="1315"/>
                  <a:pt x="7843" y="1315"/>
                  <a:pt x="7843" y="1315"/>
                </a:cubicBezTo>
                <a:cubicBezTo>
                  <a:pt x="7832" y="1315"/>
                  <a:pt x="7832" y="1315"/>
                  <a:pt x="7832" y="1315"/>
                </a:cubicBezTo>
                <a:cubicBezTo>
                  <a:pt x="7832" y="1300"/>
                  <a:pt x="7832" y="1300"/>
                  <a:pt x="7832" y="1300"/>
                </a:cubicBezTo>
                <a:cubicBezTo>
                  <a:pt x="7821" y="1300"/>
                  <a:pt x="7821" y="1300"/>
                  <a:pt x="7821" y="1300"/>
                </a:cubicBezTo>
                <a:cubicBezTo>
                  <a:pt x="7821" y="1315"/>
                  <a:pt x="7821" y="1315"/>
                  <a:pt x="7821" y="1315"/>
                </a:cubicBezTo>
                <a:cubicBezTo>
                  <a:pt x="7806" y="1335"/>
                  <a:pt x="7806" y="1335"/>
                  <a:pt x="7806" y="1335"/>
                </a:cubicBezTo>
                <a:cubicBezTo>
                  <a:pt x="7789" y="1335"/>
                  <a:pt x="7789" y="1335"/>
                  <a:pt x="7789" y="1335"/>
                </a:cubicBezTo>
                <a:cubicBezTo>
                  <a:pt x="7789" y="1436"/>
                  <a:pt x="7789" y="1436"/>
                  <a:pt x="7789" y="1436"/>
                </a:cubicBezTo>
                <a:cubicBezTo>
                  <a:pt x="7749" y="1436"/>
                  <a:pt x="7749" y="1436"/>
                  <a:pt x="7749" y="1436"/>
                </a:cubicBezTo>
                <a:cubicBezTo>
                  <a:pt x="7749" y="1345"/>
                  <a:pt x="7749" y="1345"/>
                  <a:pt x="7749" y="1345"/>
                </a:cubicBezTo>
                <a:cubicBezTo>
                  <a:pt x="7738" y="1345"/>
                  <a:pt x="7738" y="1345"/>
                  <a:pt x="7738" y="1345"/>
                </a:cubicBezTo>
                <a:cubicBezTo>
                  <a:pt x="7738" y="1352"/>
                  <a:pt x="7738" y="1352"/>
                  <a:pt x="7738" y="1352"/>
                </a:cubicBezTo>
                <a:cubicBezTo>
                  <a:pt x="7724" y="1352"/>
                  <a:pt x="7724" y="1352"/>
                  <a:pt x="7724" y="1352"/>
                </a:cubicBezTo>
                <a:cubicBezTo>
                  <a:pt x="7724" y="1337"/>
                  <a:pt x="7724" y="1337"/>
                  <a:pt x="7724" y="1337"/>
                </a:cubicBezTo>
                <a:cubicBezTo>
                  <a:pt x="7713" y="1337"/>
                  <a:pt x="7713" y="1337"/>
                  <a:pt x="7713" y="1337"/>
                </a:cubicBezTo>
                <a:cubicBezTo>
                  <a:pt x="7713" y="1321"/>
                  <a:pt x="7713" y="1321"/>
                  <a:pt x="7713" y="1321"/>
                </a:cubicBezTo>
                <a:cubicBezTo>
                  <a:pt x="7697" y="1321"/>
                  <a:pt x="7697" y="1321"/>
                  <a:pt x="7697" y="1321"/>
                </a:cubicBezTo>
                <a:cubicBezTo>
                  <a:pt x="7697" y="1336"/>
                  <a:pt x="7697" y="1336"/>
                  <a:pt x="7697" y="1336"/>
                </a:cubicBezTo>
                <a:cubicBezTo>
                  <a:pt x="7687" y="1336"/>
                  <a:pt x="7687" y="1336"/>
                  <a:pt x="7687" y="1336"/>
                </a:cubicBezTo>
                <a:cubicBezTo>
                  <a:pt x="7687" y="1324"/>
                  <a:pt x="7687" y="1324"/>
                  <a:pt x="7687" y="1324"/>
                </a:cubicBezTo>
                <a:cubicBezTo>
                  <a:pt x="7673" y="1324"/>
                  <a:pt x="7673" y="1324"/>
                  <a:pt x="7673" y="1324"/>
                </a:cubicBezTo>
                <a:cubicBezTo>
                  <a:pt x="7673" y="1336"/>
                  <a:pt x="7673" y="1336"/>
                  <a:pt x="7673" y="1336"/>
                </a:cubicBezTo>
                <a:cubicBezTo>
                  <a:pt x="7659" y="1336"/>
                  <a:pt x="7659" y="1336"/>
                  <a:pt x="7659" y="1336"/>
                </a:cubicBezTo>
                <a:cubicBezTo>
                  <a:pt x="7659" y="1326"/>
                  <a:pt x="7659" y="1326"/>
                  <a:pt x="7659" y="1326"/>
                </a:cubicBezTo>
                <a:cubicBezTo>
                  <a:pt x="7645" y="1326"/>
                  <a:pt x="7645" y="1326"/>
                  <a:pt x="7645" y="1326"/>
                </a:cubicBezTo>
                <a:cubicBezTo>
                  <a:pt x="7645" y="1356"/>
                  <a:pt x="7645" y="1356"/>
                  <a:pt x="7645" y="1356"/>
                </a:cubicBezTo>
                <a:cubicBezTo>
                  <a:pt x="7616" y="1356"/>
                  <a:pt x="7616" y="1356"/>
                  <a:pt x="7616" y="1356"/>
                </a:cubicBezTo>
                <a:cubicBezTo>
                  <a:pt x="7616" y="1439"/>
                  <a:pt x="7616" y="1439"/>
                  <a:pt x="7616" y="1439"/>
                </a:cubicBezTo>
                <a:cubicBezTo>
                  <a:pt x="7581" y="1439"/>
                  <a:pt x="7581" y="1439"/>
                  <a:pt x="7581" y="1439"/>
                </a:cubicBezTo>
                <a:cubicBezTo>
                  <a:pt x="7581" y="1337"/>
                  <a:pt x="7581" y="1337"/>
                  <a:pt x="7581" y="1337"/>
                </a:cubicBezTo>
                <a:cubicBezTo>
                  <a:pt x="7557" y="1337"/>
                  <a:pt x="7557" y="1337"/>
                  <a:pt x="7557" y="1337"/>
                </a:cubicBezTo>
                <a:cubicBezTo>
                  <a:pt x="7538" y="1313"/>
                  <a:pt x="7538" y="1313"/>
                  <a:pt x="7538" y="1313"/>
                </a:cubicBezTo>
                <a:cubicBezTo>
                  <a:pt x="7497" y="1313"/>
                  <a:pt x="7497" y="1313"/>
                  <a:pt x="7497" y="1313"/>
                </a:cubicBezTo>
                <a:cubicBezTo>
                  <a:pt x="7497" y="1416"/>
                  <a:pt x="7497" y="1416"/>
                  <a:pt x="7497" y="1416"/>
                </a:cubicBezTo>
                <a:cubicBezTo>
                  <a:pt x="7483" y="1416"/>
                  <a:pt x="7483" y="1416"/>
                  <a:pt x="7483" y="1416"/>
                </a:cubicBezTo>
                <a:cubicBezTo>
                  <a:pt x="7483" y="1314"/>
                  <a:pt x="7483" y="1314"/>
                  <a:pt x="7483" y="1314"/>
                </a:cubicBezTo>
                <a:cubicBezTo>
                  <a:pt x="7465" y="1285"/>
                  <a:pt x="7465" y="1285"/>
                  <a:pt x="7465" y="1285"/>
                </a:cubicBezTo>
                <a:cubicBezTo>
                  <a:pt x="7452" y="1285"/>
                  <a:pt x="7452" y="1285"/>
                  <a:pt x="7452" y="1285"/>
                </a:cubicBezTo>
                <a:cubicBezTo>
                  <a:pt x="7452" y="1291"/>
                  <a:pt x="7452" y="1291"/>
                  <a:pt x="7452" y="1291"/>
                </a:cubicBezTo>
                <a:cubicBezTo>
                  <a:pt x="7441" y="1291"/>
                  <a:pt x="7441" y="1291"/>
                  <a:pt x="7441" y="1291"/>
                </a:cubicBezTo>
                <a:cubicBezTo>
                  <a:pt x="7441" y="1287"/>
                  <a:pt x="7441" y="1287"/>
                  <a:pt x="7441" y="1287"/>
                </a:cubicBezTo>
                <a:cubicBezTo>
                  <a:pt x="7430" y="1287"/>
                  <a:pt x="7430" y="1287"/>
                  <a:pt x="7430" y="1287"/>
                </a:cubicBezTo>
                <a:cubicBezTo>
                  <a:pt x="7430" y="1301"/>
                  <a:pt x="7430" y="1301"/>
                  <a:pt x="7430" y="1301"/>
                </a:cubicBezTo>
                <a:cubicBezTo>
                  <a:pt x="7383" y="1301"/>
                  <a:pt x="7383" y="1301"/>
                  <a:pt x="7383" y="1301"/>
                </a:cubicBezTo>
                <a:cubicBezTo>
                  <a:pt x="7383" y="1286"/>
                  <a:pt x="7383" y="1286"/>
                  <a:pt x="7383" y="1286"/>
                </a:cubicBezTo>
                <a:cubicBezTo>
                  <a:pt x="7370" y="1261"/>
                  <a:pt x="7370" y="1261"/>
                  <a:pt x="7370" y="1261"/>
                </a:cubicBezTo>
                <a:cubicBezTo>
                  <a:pt x="7326" y="1261"/>
                  <a:pt x="7326" y="1261"/>
                  <a:pt x="7326" y="1261"/>
                </a:cubicBezTo>
                <a:cubicBezTo>
                  <a:pt x="7326" y="1286"/>
                  <a:pt x="7326" y="1286"/>
                  <a:pt x="7326" y="1286"/>
                </a:cubicBezTo>
                <a:cubicBezTo>
                  <a:pt x="7297" y="1286"/>
                  <a:pt x="7297" y="1286"/>
                  <a:pt x="7297" y="1286"/>
                </a:cubicBezTo>
                <a:cubicBezTo>
                  <a:pt x="7297" y="1303"/>
                  <a:pt x="7297" y="1303"/>
                  <a:pt x="7297" y="1303"/>
                </a:cubicBezTo>
                <a:cubicBezTo>
                  <a:pt x="7292" y="1303"/>
                  <a:pt x="7292" y="1303"/>
                  <a:pt x="7292" y="1303"/>
                </a:cubicBezTo>
                <a:cubicBezTo>
                  <a:pt x="7292" y="1358"/>
                  <a:pt x="7292" y="1358"/>
                  <a:pt x="7292" y="1358"/>
                </a:cubicBezTo>
                <a:cubicBezTo>
                  <a:pt x="7281" y="1358"/>
                  <a:pt x="7281" y="1358"/>
                  <a:pt x="7281" y="1358"/>
                </a:cubicBezTo>
                <a:cubicBezTo>
                  <a:pt x="7281" y="1302"/>
                  <a:pt x="7281" y="1302"/>
                  <a:pt x="7281" y="1302"/>
                </a:cubicBezTo>
                <a:cubicBezTo>
                  <a:pt x="7273" y="1302"/>
                  <a:pt x="7273" y="1302"/>
                  <a:pt x="7273" y="1302"/>
                </a:cubicBezTo>
                <a:cubicBezTo>
                  <a:pt x="7273" y="1279"/>
                  <a:pt x="7273" y="1279"/>
                  <a:pt x="7273" y="1279"/>
                </a:cubicBezTo>
                <a:cubicBezTo>
                  <a:pt x="7210" y="1279"/>
                  <a:pt x="7210" y="1279"/>
                  <a:pt x="7210" y="1279"/>
                </a:cubicBezTo>
                <a:cubicBezTo>
                  <a:pt x="7210" y="1303"/>
                  <a:pt x="7210" y="1303"/>
                  <a:pt x="7210" y="1303"/>
                </a:cubicBezTo>
                <a:cubicBezTo>
                  <a:pt x="7179" y="1303"/>
                  <a:pt x="7179" y="1303"/>
                  <a:pt x="7179" y="1303"/>
                </a:cubicBezTo>
                <a:cubicBezTo>
                  <a:pt x="7179" y="1323"/>
                  <a:pt x="7179" y="1323"/>
                  <a:pt x="7179" y="1323"/>
                </a:cubicBezTo>
                <a:cubicBezTo>
                  <a:pt x="7170" y="1323"/>
                  <a:pt x="7170" y="1323"/>
                  <a:pt x="7170" y="1323"/>
                </a:cubicBezTo>
                <a:cubicBezTo>
                  <a:pt x="7170" y="1352"/>
                  <a:pt x="7170" y="1352"/>
                  <a:pt x="7170" y="1352"/>
                </a:cubicBezTo>
                <a:cubicBezTo>
                  <a:pt x="7090" y="1352"/>
                  <a:pt x="7090" y="1352"/>
                  <a:pt x="7090" y="1352"/>
                </a:cubicBezTo>
                <a:cubicBezTo>
                  <a:pt x="7090" y="1362"/>
                  <a:pt x="7090" y="1362"/>
                  <a:pt x="7090" y="1362"/>
                </a:cubicBezTo>
                <a:cubicBezTo>
                  <a:pt x="7069" y="1362"/>
                  <a:pt x="7069" y="1362"/>
                  <a:pt x="7069" y="1362"/>
                </a:cubicBezTo>
                <a:cubicBezTo>
                  <a:pt x="7069" y="1308"/>
                  <a:pt x="7069" y="1308"/>
                  <a:pt x="7069" y="1308"/>
                </a:cubicBezTo>
                <a:cubicBezTo>
                  <a:pt x="7036" y="1308"/>
                  <a:pt x="7036" y="1308"/>
                  <a:pt x="7036" y="1308"/>
                </a:cubicBezTo>
                <a:cubicBezTo>
                  <a:pt x="7036" y="1291"/>
                  <a:pt x="7036" y="1291"/>
                  <a:pt x="7036" y="1291"/>
                </a:cubicBezTo>
                <a:cubicBezTo>
                  <a:pt x="7010" y="1291"/>
                  <a:pt x="7010" y="1291"/>
                  <a:pt x="7010" y="1291"/>
                </a:cubicBezTo>
                <a:cubicBezTo>
                  <a:pt x="7010" y="1305"/>
                  <a:pt x="7010" y="1305"/>
                  <a:pt x="7010" y="1305"/>
                </a:cubicBezTo>
                <a:cubicBezTo>
                  <a:pt x="6993" y="1305"/>
                  <a:pt x="6993" y="1305"/>
                  <a:pt x="6993" y="1305"/>
                </a:cubicBezTo>
                <a:cubicBezTo>
                  <a:pt x="6993" y="1400"/>
                  <a:pt x="6993" y="1400"/>
                  <a:pt x="6993" y="1400"/>
                </a:cubicBezTo>
                <a:cubicBezTo>
                  <a:pt x="6972" y="1400"/>
                  <a:pt x="6972" y="1400"/>
                  <a:pt x="6972" y="1400"/>
                </a:cubicBezTo>
                <a:cubicBezTo>
                  <a:pt x="6972" y="1391"/>
                  <a:pt x="6972" y="1391"/>
                  <a:pt x="6972" y="1391"/>
                </a:cubicBezTo>
                <a:cubicBezTo>
                  <a:pt x="6952" y="1391"/>
                  <a:pt x="6952" y="1391"/>
                  <a:pt x="6952" y="1391"/>
                </a:cubicBezTo>
                <a:cubicBezTo>
                  <a:pt x="6952" y="1405"/>
                  <a:pt x="6952" y="1405"/>
                  <a:pt x="6952" y="1405"/>
                </a:cubicBezTo>
                <a:cubicBezTo>
                  <a:pt x="6936" y="1405"/>
                  <a:pt x="6936" y="1405"/>
                  <a:pt x="6936" y="1405"/>
                </a:cubicBezTo>
                <a:cubicBezTo>
                  <a:pt x="6936" y="1375"/>
                  <a:pt x="6936" y="1375"/>
                  <a:pt x="6936" y="1375"/>
                </a:cubicBezTo>
                <a:cubicBezTo>
                  <a:pt x="6922" y="1375"/>
                  <a:pt x="6922" y="1375"/>
                  <a:pt x="6922" y="1375"/>
                </a:cubicBezTo>
                <a:cubicBezTo>
                  <a:pt x="6922" y="1357"/>
                  <a:pt x="6922" y="1357"/>
                  <a:pt x="6922" y="1357"/>
                </a:cubicBezTo>
                <a:cubicBezTo>
                  <a:pt x="6906" y="1357"/>
                  <a:pt x="6906" y="1357"/>
                  <a:pt x="6906" y="1357"/>
                </a:cubicBezTo>
                <a:cubicBezTo>
                  <a:pt x="6886" y="1357"/>
                  <a:pt x="6886" y="1357"/>
                  <a:pt x="6886" y="1357"/>
                </a:cubicBezTo>
                <a:cubicBezTo>
                  <a:pt x="6886" y="1348"/>
                  <a:pt x="6886" y="1348"/>
                  <a:pt x="6886" y="1348"/>
                </a:cubicBezTo>
                <a:cubicBezTo>
                  <a:pt x="6852" y="1348"/>
                  <a:pt x="6852" y="1348"/>
                  <a:pt x="6852" y="1348"/>
                </a:cubicBezTo>
                <a:cubicBezTo>
                  <a:pt x="6852" y="1334"/>
                  <a:pt x="6852" y="1334"/>
                  <a:pt x="6852" y="1334"/>
                </a:cubicBezTo>
                <a:cubicBezTo>
                  <a:pt x="6839" y="1334"/>
                  <a:pt x="6839" y="1334"/>
                  <a:pt x="6839" y="1334"/>
                </a:cubicBezTo>
                <a:cubicBezTo>
                  <a:pt x="6839" y="1344"/>
                  <a:pt x="6839" y="1344"/>
                  <a:pt x="6839" y="1344"/>
                </a:cubicBezTo>
                <a:cubicBezTo>
                  <a:pt x="6786" y="1344"/>
                  <a:pt x="6786" y="1344"/>
                  <a:pt x="6786" y="1344"/>
                </a:cubicBezTo>
                <a:cubicBezTo>
                  <a:pt x="6786" y="1355"/>
                  <a:pt x="6786" y="1355"/>
                  <a:pt x="6786" y="1355"/>
                </a:cubicBezTo>
                <a:cubicBezTo>
                  <a:pt x="6776" y="1355"/>
                  <a:pt x="6776" y="1355"/>
                  <a:pt x="6776" y="1355"/>
                </a:cubicBezTo>
                <a:cubicBezTo>
                  <a:pt x="6776" y="1370"/>
                  <a:pt x="6776" y="1370"/>
                  <a:pt x="6776" y="1370"/>
                </a:cubicBezTo>
                <a:cubicBezTo>
                  <a:pt x="6766" y="1380"/>
                  <a:pt x="6766" y="1380"/>
                  <a:pt x="6766" y="1380"/>
                </a:cubicBezTo>
                <a:cubicBezTo>
                  <a:pt x="6766" y="1411"/>
                  <a:pt x="6766" y="1411"/>
                  <a:pt x="6766" y="1411"/>
                </a:cubicBezTo>
                <a:cubicBezTo>
                  <a:pt x="6755" y="1411"/>
                  <a:pt x="6755" y="1411"/>
                  <a:pt x="6755" y="1411"/>
                </a:cubicBezTo>
                <a:cubicBezTo>
                  <a:pt x="6755" y="1381"/>
                  <a:pt x="6755" y="1381"/>
                  <a:pt x="6755" y="1381"/>
                </a:cubicBezTo>
                <a:cubicBezTo>
                  <a:pt x="6744" y="1367"/>
                  <a:pt x="6744" y="1367"/>
                  <a:pt x="6744" y="1367"/>
                </a:cubicBezTo>
                <a:cubicBezTo>
                  <a:pt x="6744" y="1291"/>
                  <a:pt x="6744" y="1291"/>
                  <a:pt x="6744" y="1291"/>
                </a:cubicBezTo>
                <a:cubicBezTo>
                  <a:pt x="6727" y="1291"/>
                  <a:pt x="6727" y="1291"/>
                  <a:pt x="6727" y="1291"/>
                </a:cubicBezTo>
                <a:cubicBezTo>
                  <a:pt x="6727" y="1217"/>
                  <a:pt x="6727" y="1217"/>
                  <a:pt x="6727" y="1217"/>
                </a:cubicBezTo>
                <a:cubicBezTo>
                  <a:pt x="6670" y="1217"/>
                  <a:pt x="6670" y="1217"/>
                  <a:pt x="6670" y="1217"/>
                </a:cubicBezTo>
                <a:cubicBezTo>
                  <a:pt x="6670" y="1194"/>
                  <a:pt x="6670" y="1194"/>
                  <a:pt x="6670" y="1194"/>
                </a:cubicBezTo>
                <a:cubicBezTo>
                  <a:pt x="6640" y="1194"/>
                  <a:pt x="6640" y="1194"/>
                  <a:pt x="6640" y="1194"/>
                </a:cubicBezTo>
                <a:cubicBezTo>
                  <a:pt x="6640" y="1246"/>
                  <a:pt x="6640" y="1246"/>
                  <a:pt x="6640" y="1246"/>
                </a:cubicBezTo>
                <a:cubicBezTo>
                  <a:pt x="6625" y="1246"/>
                  <a:pt x="6625" y="1246"/>
                  <a:pt x="6625" y="1246"/>
                </a:cubicBezTo>
                <a:cubicBezTo>
                  <a:pt x="6625" y="1229"/>
                  <a:pt x="6625" y="1229"/>
                  <a:pt x="6625" y="1229"/>
                </a:cubicBezTo>
                <a:cubicBezTo>
                  <a:pt x="6625" y="1229"/>
                  <a:pt x="6614" y="1229"/>
                  <a:pt x="6609" y="1229"/>
                </a:cubicBezTo>
                <a:cubicBezTo>
                  <a:pt x="6604" y="1229"/>
                  <a:pt x="6604" y="1246"/>
                  <a:pt x="6604" y="1246"/>
                </a:cubicBezTo>
                <a:cubicBezTo>
                  <a:pt x="6604" y="1293"/>
                  <a:pt x="6604" y="1293"/>
                  <a:pt x="6604" y="1293"/>
                </a:cubicBezTo>
                <a:cubicBezTo>
                  <a:pt x="6562" y="1293"/>
                  <a:pt x="6562" y="1293"/>
                  <a:pt x="6562" y="1293"/>
                </a:cubicBezTo>
                <a:cubicBezTo>
                  <a:pt x="6562" y="1130"/>
                  <a:pt x="6562" y="1130"/>
                  <a:pt x="6562" y="1130"/>
                </a:cubicBezTo>
                <a:cubicBezTo>
                  <a:pt x="6505" y="1130"/>
                  <a:pt x="6505" y="1130"/>
                  <a:pt x="6505" y="1130"/>
                </a:cubicBezTo>
                <a:cubicBezTo>
                  <a:pt x="6505" y="1157"/>
                  <a:pt x="6505" y="1157"/>
                  <a:pt x="6505" y="1157"/>
                </a:cubicBezTo>
                <a:cubicBezTo>
                  <a:pt x="6481" y="1157"/>
                  <a:pt x="6477" y="1169"/>
                  <a:pt x="6477" y="1169"/>
                </a:cubicBezTo>
                <a:cubicBezTo>
                  <a:pt x="6450" y="1169"/>
                  <a:pt x="6450" y="1169"/>
                  <a:pt x="6450" y="1169"/>
                </a:cubicBezTo>
                <a:cubicBezTo>
                  <a:pt x="6450" y="1202"/>
                  <a:pt x="6450" y="1202"/>
                  <a:pt x="6450" y="1202"/>
                </a:cubicBezTo>
                <a:cubicBezTo>
                  <a:pt x="6438" y="1202"/>
                  <a:pt x="6438" y="1202"/>
                  <a:pt x="6438" y="1202"/>
                </a:cubicBezTo>
                <a:cubicBezTo>
                  <a:pt x="6438" y="1333"/>
                  <a:pt x="6438" y="1333"/>
                  <a:pt x="6438" y="1333"/>
                </a:cubicBezTo>
                <a:cubicBezTo>
                  <a:pt x="6414" y="1333"/>
                  <a:pt x="6414" y="1333"/>
                  <a:pt x="6414" y="1333"/>
                </a:cubicBezTo>
                <a:cubicBezTo>
                  <a:pt x="6414" y="1314"/>
                  <a:pt x="6414" y="1314"/>
                  <a:pt x="6414" y="1314"/>
                </a:cubicBezTo>
                <a:cubicBezTo>
                  <a:pt x="6401" y="1301"/>
                  <a:pt x="6401" y="1301"/>
                  <a:pt x="6401" y="1301"/>
                </a:cubicBezTo>
                <a:cubicBezTo>
                  <a:pt x="6394" y="1301"/>
                  <a:pt x="6394" y="1301"/>
                  <a:pt x="6394" y="1301"/>
                </a:cubicBezTo>
                <a:cubicBezTo>
                  <a:pt x="6381" y="1311"/>
                  <a:pt x="6381" y="1311"/>
                  <a:pt x="6381" y="1311"/>
                </a:cubicBezTo>
                <a:cubicBezTo>
                  <a:pt x="6381" y="1078"/>
                  <a:pt x="6381" y="1078"/>
                  <a:pt x="6381" y="1078"/>
                </a:cubicBezTo>
                <a:cubicBezTo>
                  <a:pt x="6322" y="1065"/>
                  <a:pt x="6322" y="1065"/>
                  <a:pt x="6322" y="1065"/>
                </a:cubicBezTo>
                <a:cubicBezTo>
                  <a:pt x="6297" y="1065"/>
                  <a:pt x="6297" y="1065"/>
                  <a:pt x="6297" y="1065"/>
                </a:cubicBezTo>
                <a:cubicBezTo>
                  <a:pt x="6297" y="1080"/>
                  <a:pt x="6297" y="1080"/>
                  <a:pt x="6297" y="1080"/>
                </a:cubicBezTo>
                <a:cubicBezTo>
                  <a:pt x="6280" y="1080"/>
                  <a:pt x="6280" y="1080"/>
                  <a:pt x="6280" y="1080"/>
                </a:cubicBezTo>
                <a:cubicBezTo>
                  <a:pt x="6280" y="1135"/>
                  <a:pt x="6280" y="1135"/>
                  <a:pt x="6280" y="1135"/>
                </a:cubicBezTo>
                <a:cubicBezTo>
                  <a:pt x="6264" y="1135"/>
                  <a:pt x="6264" y="1135"/>
                  <a:pt x="6264" y="1135"/>
                </a:cubicBezTo>
                <a:cubicBezTo>
                  <a:pt x="6264" y="1207"/>
                  <a:pt x="6264" y="1207"/>
                  <a:pt x="6264" y="1207"/>
                </a:cubicBezTo>
                <a:cubicBezTo>
                  <a:pt x="6242" y="1207"/>
                  <a:pt x="6242" y="1207"/>
                  <a:pt x="6242" y="1207"/>
                </a:cubicBezTo>
                <a:cubicBezTo>
                  <a:pt x="6242" y="1181"/>
                  <a:pt x="6242" y="1181"/>
                  <a:pt x="6242" y="1181"/>
                </a:cubicBezTo>
                <a:cubicBezTo>
                  <a:pt x="6214" y="1181"/>
                  <a:pt x="6214" y="1181"/>
                  <a:pt x="6214" y="1181"/>
                </a:cubicBezTo>
                <a:cubicBezTo>
                  <a:pt x="6214" y="1098"/>
                  <a:pt x="6214" y="1098"/>
                  <a:pt x="6214" y="1098"/>
                </a:cubicBezTo>
                <a:cubicBezTo>
                  <a:pt x="6196" y="1098"/>
                  <a:pt x="6196" y="1098"/>
                  <a:pt x="6196" y="1098"/>
                </a:cubicBezTo>
                <a:cubicBezTo>
                  <a:pt x="6196" y="1048"/>
                  <a:pt x="6196" y="1048"/>
                  <a:pt x="6196" y="1048"/>
                </a:cubicBezTo>
                <a:cubicBezTo>
                  <a:pt x="6114" y="1039"/>
                  <a:pt x="6114" y="1039"/>
                  <a:pt x="6114" y="1039"/>
                </a:cubicBezTo>
                <a:cubicBezTo>
                  <a:pt x="6114" y="1024"/>
                  <a:pt x="6114" y="1024"/>
                  <a:pt x="6114" y="1024"/>
                </a:cubicBezTo>
                <a:cubicBezTo>
                  <a:pt x="5961" y="1014"/>
                  <a:pt x="5961" y="1014"/>
                  <a:pt x="5961" y="1014"/>
                </a:cubicBezTo>
                <a:cubicBezTo>
                  <a:pt x="5961" y="823"/>
                  <a:pt x="5961" y="823"/>
                  <a:pt x="5961" y="823"/>
                </a:cubicBezTo>
                <a:cubicBezTo>
                  <a:pt x="5826" y="790"/>
                  <a:pt x="5826" y="790"/>
                  <a:pt x="5826" y="790"/>
                </a:cubicBezTo>
                <a:cubicBezTo>
                  <a:pt x="5688" y="818"/>
                  <a:pt x="5688" y="818"/>
                  <a:pt x="5688" y="818"/>
                </a:cubicBezTo>
                <a:cubicBezTo>
                  <a:pt x="5688" y="1359"/>
                  <a:pt x="5688" y="1359"/>
                  <a:pt x="5688" y="1359"/>
                </a:cubicBezTo>
                <a:cubicBezTo>
                  <a:pt x="5605" y="1359"/>
                  <a:pt x="5605" y="1359"/>
                  <a:pt x="5605" y="1359"/>
                </a:cubicBezTo>
                <a:cubicBezTo>
                  <a:pt x="5605" y="451"/>
                  <a:pt x="5605" y="451"/>
                  <a:pt x="5605" y="451"/>
                </a:cubicBezTo>
                <a:cubicBezTo>
                  <a:pt x="5468" y="487"/>
                  <a:pt x="5468" y="487"/>
                  <a:pt x="5468" y="487"/>
                </a:cubicBezTo>
                <a:cubicBezTo>
                  <a:pt x="5468" y="1274"/>
                  <a:pt x="5468" y="1274"/>
                  <a:pt x="5468" y="1274"/>
                </a:cubicBezTo>
                <a:cubicBezTo>
                  <a:pt x="5414" y="1274"/>
                  <a:pt x="5414" y="1274"/>
                  <a:pt x="5414" y="1274"/>
                </a:cubicBezTo>
                <a:cubicBezTo>
                  <a:pt x="5414" y="683"/>
                  <a:pt x="5414" y="683"/>
                  <a:pt x="5414" y="683"/>
                </a:cubicBezTo>
                <a:cubicBezTo>
                  <a:pt x="5404" y="683"/>
                  <a:pt x="5404" y="683"/>
                  <a:pt x="5404" y="683"/>
                </a:cubicBezTo>
                <a:cubicBezTo>
                  <a:pt x="5404" y="674"/>
                  <a:pt x="5404" y="674"/>
                  <a:pt x="5404" y="674"/>
                </a:cubicBezTo>
                <a:cubicBezTo>
                  <a:pt x="5396" y="674"/>
                  <a:pt x="5396" y="674"/>
                  <a:pt x="5396" y="674"/>
                </a:cubicBezTo>
                <a:cubicBezTo>
                  <a:pt x="5396" y="655"/>
                  <a:pt x="5396" y="655"/>
                  <a:pt x="5396" y="655"/>
                </a:cubicBezTo>
                <a:cubicBezTo>
                  <a:pt x="5384" y="655"/>
                  <a:pt x="5384" y="655"/>
                  <a:pt x="5384" y="655"/>
                </a:cubicBezTo>
                <a:cubicBezTo>
                  <a:pt x="5384" y="634"/>
                  <a:pt x="5384" y="634"/>
                  <a:pt x="5384" y="634"/>
                </a:cubicBezTo>
                <a:cubicBezTo>
                  <a:pt x="5367" y="634"/>
                  <a:pt x="5367" y="634"/>
                  <a:pt x="5367" y="634"/>
                </a:cubicBezTo>
                <a:cubicBezTo>
                  <a:pt x="5367" y="615"/>
                  <a:pt x="5367" y="615"/>
                  <a:pt x="5367" y="615"/>
                </a:cubicBezTo>
                <a:cubicBezTo>
                  <a:pt x="5360" y="615"/>
                  <a:pt x="5360" y="615"/>
                  <a:pt x="5360" y="615"/>
                </a:cubicBezTo>
                <a:cubicBezTo>
                  <a:pt x="5360" y="593"/>
                  <a:pt x="5360" y="593"/>
                  <a:pt x="5360" y="593"/>
                </a:cubicBezTo>
                <a:cubicBezTo>
                  <a:pt x="5353" y="532"/>
                  <a:pt x="5353" y="532"/>
                  <a:pt x="5353" y="532"/>
                </a:cubicBezTo>
                <a:cubicBezTo>
                  <a:pt x="5346" y="593"/>
                  <a:pt x="5346" y="593"/>
                  <a:pt x="5346" y="593"/>
                </a:cubicBezTo>
                <a:cubicBezTo>
                  <a:pt x="5346" y="615"/>
                  <a:pt x="5346" y="615"/>
                  <a:pt x="5346" y="615"/>
                </a:cubicBezTo>
                <a:cubicBezTo>
                  <a:pt x="5339" y="615"/>
                  <a:pt x="5339" y="615"/>
                  <a:pt x="5339" y="615"/>
                </a:cubicBezTo>
                <a:cubicBezTo>
                  <a:pt x="5339" y="634"/>
                  <a:pt x="5339" y="634"/>
                  <a:pt x="5339" y="634"/>
                </a:cubicBezTo>
                <a:cubicBezTo>
                  <a:pt x="5322" y="634"/>
                  <a:pt x="5322" y="634"/>
                  <a:pt x="5322" y="634"/>
                </a:cubicBezTo>
                <a:cubicBezTo>
                  <a:pt x="5322" y="655"/>
                  <a:pt x="5322" y="655"/>
                  <a:pt x="5322" y="655"/>
                </a:cubicBezTo>
                <a:cubicBezTo>
                  <a:pt x="5310" y="655"/>
                  <a:pt x="5310" y="655"/>
                  <a:pt x="5310" y="655"/>
                </a:cubicBezTo>
                <a:cubicBezTo>
                  <a:pt x="5310" y="674"/>
                  <a:pt x="5310" y="674"/>
                  <a:pt x="5310" y="674"/>
                </a:cubicBezTo>
                <a:cubicBezTo>
                  <a:pt x="5302" y="674"/>
                  <a:pt x="5302" y="674"/>
                  <a:pt x="5302" y="674"/>
                </a:cubicBezTo>
                <a:cubicBezTo>
                  <a:pt x="5302" y="683"/>
                  <a:pt x="5302" y="683"/>
                  <a:pt x="5302" y="683"/>
                </a:cubicBezTo>
                <a:cubicBezTo>
                  <a:pt x="5292" y="683"/>
                  <a:pt x="5292" y="683"/>
                  <a:pt x="5292" y="683"/>
                </a:cubicBezTo>
                <a:cubicBezTo>
                  <a:pt x="5292" y="1274"/>
                  <a:pt x="5292" y="1274"/>
                  <a:pt x="5292" y="1274"/>
                </a:cubicBezTo>
                <a:cubicBezTo>
                  <a:pt x="5260" y="1274"/>
                  <a:pt x="5260" y="1274"/>
                  <a:pt x="5260" y="1274"/>
                </a:cubicBezTo>
                <a:cubicBezTo>
                  <a:pt x="5260" y="792"/>
                  <a:pt x="5260" y="792"/>
                  <a:pt x="5260" y="792"/>
                </a:cubicBezTo>
                <a:cubicBezTo>
                  <a:pt x="5098" y="792"/>
                  <a:pt x="5098" y="792"/>
                  <a:pt x="5098" y="792"/>
                </a:cubicBezTo>
                <a:cubicBezTo>
                  <a:pt x="5073" y="817"/>
                  <a:pt x="5073" y="817"/>
                  <a:pt x="5073" y="817"/>
                </a:cubicBezTo>
                <a:cubicBezTo>
                  <a:pt x="5073" y="1219"/>
                  <a:pt x="5073" y="1219"/>
                  <a:pt x="5073" y="1219"/>
                </a:cubicBezTo>
                <a:cubicBezTo>
                  <a:pt x="5044" y="1219"/>
                  <a:pt x="5044" y="1219"/>
                  <a:pt x="5044" y="1219"/>
                </a:cubicBezTo>
                <a:cubicBezTo>
                  <a:pt x="5031" y="1237"/>
                  <a:pt x="5031" y="1237"/>
                  <a:pt x="5031" y="1237"/>
                </a:cubicBezTo>
                <a:cubicBezTo>
                  <a:pt x="5031" y="1419"/>
                  <a:pt x="5031" y="1419"/>
                  <a:pt x="5031" y="1419"/>
                </a:cubicBezTo>
                <a:cubicBezTo>
                  <a:pt x="5007" y="1419"/>
                  <a:pt x="5007" y="1419"/>
                  <a:pt x="5007" y="1419"/>
                </a:cubicBezTo>
                <a:cubicBezTo>
                  <a:pt x="5007" y="1089"/>
                  <a:pt x="5007" y="1089"/>
                  <a:pt x="5007" y="1089"/>
                </a:cubicBezTo>
                <a:cubicBezTo>
                  <a:pt x="4993" y="1089"/>
                  <a:pt x="4993" y="1089"/>
                  <a:pt x="4993" y="1089"/>
                </a:cubicBezTo>
                <a:cubicBezTo>
                  <a:pt x="4993" y="1050"/>
                  <a:pt x="4993" y="1050"/>
                  <a:pt x="4993" y="1050"/>
                </a:cubicBezTo>
                <a:cubicBezTo>
                  <a:pt x="4981" y="1050"/>
                  <a:pt x="4981" y="1050"/>
                  <a:pt x="4981" y="1050"/>
                </a:cubicBezTo>
                <a:cubicBezTo>
                  <a:pt x="4981" y="1026"/>
                  <a:pt x="4981" y="1026"/>
                  <a:pt x="4981" y="1026"/>
                </a:cubicBezTo>
                <a:cubicBezTo>
                  <a:pt x="4959" y="1026"/>
                  <a:pt x="4959" y="1026"/>
                  <a:pt x="4959" y="1026"/>
                </a:cubicBezTo>
                <a:cubicBezTo>
                  <a:pt x="4945" y="1016"/>
                  <a:pt x="4945" y="1016"/>
                  <a:pt x="4945" y="1016"/>
                </a:cubicBezTo>
                <a:cubicBezTo>
                  <a:pt x="4945" y="887"/>
                  <a:pt x="4945" y="887"/>
                  <a:pt x="4945" y="887"/>
                </a:cubicBezTo>
                <a:cubicBezTo>
                  <a:pt x="4841" y="919"/>
                  <a:pt x="4841" y="919"/>
                  <a:pt x="4841" y="919"/>
                </a:cubicBezTo>
                <a:cubicBezTo>
                  <a:pt x="4819" y="902"/>
                  <a:pt x="4819" y="902"/>
                  <a:pt x="4819" y="902"/>
                </a:cubicBezTo>
                <a:cubicBezTo>
                  <a:pt x="4819" y="685"/>
                  <a:pt x="4819" y="685"/>
                  <a:pt x="4819" y="685"/>
                </a:cubicBezTo>
                <a:cubicBezTo>
                  <a:pt x="4750" y="668"/>
                  <a:pt x="4750" y="668"/>
                  <a:pt x="4750" y="668"/>
                </a:cubicBezTo>
                <a:cubicBezTo>
                  <a:pt x="4616" y="723"/>
                  <a:pt x="4616" y="723"/>
                  <a:pt x="4616" y="723"/>
                </a:cubicBezTo>
                <a:cubicBezTo>
                  <a:pt x="4616" y="734"/>
                  <a:pt x="4616" y="734"/>
                  <a:pt x="4616" y="734"/>
                </a:cubicBezTo>
                <a:cubicBezTo>
                  <a:pt x="4593" y="720"/>
                  <a:pt x="4593" y="720"/>
                  <a:pt x="4593" y="720"/>
                </a:cubicBezTo>
                <a:cubicBezTo>
                  <a:pt x="4574" y="720"/>
                  <a:pt x="4574" y="720"/>
                  <a:pt x="4574" y="720"/>
                </a:cubicBezTo>
                <a:cubicBezTo>
                  <a:pt x="4574" y="739"/>
                  <a:pt x="4574" y="739"/>
                  <a:pt x="4574" y="739"/>
                </a:cubicBezTo>
                <a:cubicBezTo>
                  <a:pt x="4551" y="739"/>
                  <a:pt x="4551" y="739"/>
                  <a:pt x="4551" y="739"/>
                </a:cubicBezTo>
                <a:cubicBezTo>
                  <a:pt x="4551" y="807"/>
                  <a:pt x="4551" y="807"/>
                  <a:pt x="4551" y="807"/>
                </a:cubicBezTo>
                <a:cubicBezTo>
                  <a:pt x="4540" y="807"/>
                  <a:pt x="4540" y="807"/>
                  <a:pt x="4540" y="807"/>
                </a:cubicBezTo>
                <a:cubicBezTo>
                  <a:pt x="4540" y="1250"/>
                  <a:pt x="4540" y="1250"/>
                  <a:pt x="4540" y="1250"/>
                </a:cubicBezTo>
                <a:cubicBezTo>
                  <a:pt x="4523" y="1250"/>
                  <a:pt x="4523" y="1250"/>
                  <a:pt x="4523" y="1250"/>
                </a:cubicBezTo>
                <a:cubicBezTo>
                  <a:pt x="4516" y="1237"/>
                  <a:pt x="4516" y="1237"/>
                  <a:pt x="4516" y="1237"/>
                </a:cubicBezTo>
                <a:cubicBezTo>
                  <a:pt x="4516" y="1205"/>
                  <a:pt x="4516" y="1205"/>
                  <a:pt x="4516" y="1205"/>
                </a:cubicBezTo>
                <a:cubicBezTo>
                  <a:pt x="4499" y="1205"/>
                  <a:pt x="4499" y="1205"/>
                  <a:pt x="4499" y="1205"/>
                </a:cubicBezTo>
                <a:cubicBezTo>
                  <a:pt x="4499" y="1238"/>
                  <a:pt x="4499" y="1238"/>
                  <a:pt x="4499" y="1238"/>
                </a:cubicBezTo>
                <a:cubicBezTo>
                  <a:pt x="4495" y="1234"/>
                  <a:pt x="4495" y="1234"/>
                  <a:pt x="4495" y="1234"/>
                </a:cubicBezTo>
                <a:cubicBezTo>
                  <a:pt x="4495" y="1245"/>
                  <a:pt x="4495" y="1245"/>
                  <a:pt x="4495" y="1245"/>
                </a:cubicBezTo>
                <a:cubicBezTo>
                  <a:pt x="4482" y="1245"/>
                  <a:pt x="4482" y="1245"/>
                  <a:pt x="4482" y="1245"/>
                </a:cubicBezTo>
                <a:cubicBezTo>
                  <a:pt x="4482" y="1255"/>
                  <a:pt x="4482" y="1255"/>
                  <a:pt x="4482" y="1255"/>
                </a:cubicBezTo>
                <a:cubicBezTo>
                  <a:pt x="4474" y="1255"/>
                  <a:pt x="4474" y="1255"/>
                  <a:pt x="4474" y="1255"/>
                </a:cubicBezTo>
                <a:cubicBezTo>
                  <a:pt x="4474" y="1263"/>
                  <a:pt x="4474" y="1263"/>
                  <a:pt x="4474" y="1263"/>
                </a:cubicBezTo>
                <a:cubicBezTo>
                  <a:pt x="4452" y="1263"/>
                  <a:pt x="4452" y="1263"/>
                  <a:pt x="4452" y="1263"/>
                </a:cubicBezTo>
                <a:cubicBezTo>
                  <a:pt x="4452" y="1251"/>
                  <a:pt x="4452" y="1251"/>
                  <a:pt x="4452" y="1251"/>
                </a:cubicBezTo>
                <a:cubicBezTo>
                  <a:pt x="4468" y="1248"/>
                  <a:pt x="4468" y="1248"/>
                  <a:pt x="4468" y="1248"/>
                </a:cubicBezTo>
                <a:cubicBezTo>
                  <a:pt x="4468" y="1242"/>
                  <a:pt x="4468" y="1242"/>
                  <a:pt x="4468" y="1242"/>
                </a:cubicBezTo>
                <a:cubicBezTo>
                  <a:pt x="4407" y="1242"/>
                  <a:pt x="4407" y="1242"/>
                  <a:pt x="4407" y="1242"/>
                </a:cubicBezTo>
                <a:cubicBezTo>
                  <a:pt x="4409" y="1247"/>
                  <a:pt x="4409" y="1247"/>
                  <a:pt x="4409" y="1247"/>
                </a:cubicBezTo>
                <a:cubicBezTo>
                  <a:pt x="4421" y="1249"/>
                  <a:pt x="4421" y="1249"/>
                  <a:pt x="4421" y="1249"/>
                </a:cubicBezTo>
                <a:cubicBezTo>
                  <a:pt x="4421" y="1260"/>
                  <a:pt x="4421" y="1260"/>
                  <a:pt x="4421" y="1260"/>
                </a:cubicBezTo>
                <a:cubicBezTo>
                  <a:pt x="4398" y="1265"/>
                  <a:pt x="4398" y="1265"/>
                  <a:pt x="4398" y="1265"/>
                </a:cubicBezTo>
                <a:cubicBezTo>
                  <a:pt x="4369" y="1201"/>
                  <a:pt x="4369" y="1201"/>
                  <a:pt x="4369" y="1201"/>
                </a:cubicBezTo>
                <a:cubicBezTo>
                  <a:pt x="4369" y="1161"/>
                  <a:pt x="4369" y="1161"/>
                  <a:pt x="4369" y="1161"/>
                </a:cubicBezTo>
                <a:cubicBezTo>
                  <a:pt x="4369" y="948"/>
                  <a:pt x="4369" y="948"/>
                  <a:pt x="4369" y="948"/>
                </a:cubicBezTo>
                <a:cubicBezTo>
                  <a:pt x="4369" y="948"/>
                  <a:pt x="4379" y="944"/>
                  <a:pt x="4379" y="932"/>
                </a:cubicBezTo>
                <a:cubicBezTo>
                  <a:pt x="4379" y="920"/>
                  <a:pt x="4346" y="917"/>
                  <a:pt x="4333" y="917"/>
                </a:cubicBezTo>
                <a:cubicBezTo>
                  <a:pt x="4320" y="917"/>
                  <a:pt x="4287" y="920"/>
                  <a:pt x="4287" y="932"/>
                </a:cubicBezTo>
                <a:cubicBezTo>
                  <a:pt x="4287" y="944"/>
                  <a:pt x="4297" y="948"/>
                  <a:pt x="4297" y="948"/>
                </a:cubicBezTo>
                <a:cubicBezTo>
                  <a:pt x="4297" y="1161"/>
                  <a:pt x="4297" y="1161"/>
                  <a:pt x="4297" y="1161"/>
                </a:cubicBezTo>
                <a:cubicBezTo>
                  <a:pt x="4286" y="1161"/>
                  <a:pt x="4286" y="1161"/>
                  <a:pt x="4286" y="1161"/>
                </a:cubicBezTo>
                <a:cubicBezTo>
                  <a:pt x="4286" y="1131"/>
                  <a:pt x="4286" y="1131"/>
                  <a:pt x="4286" y="1131"/>
                </a:cubicBezTo>
                <a:cubicBezTo>
                  <a:pt x="4238" y="1091"/>
                  <a:pt x="4238" y="1091"/>
                  <a:pt x="4238" y="1091"/>
                </a:cubicBezTo>
                <a:cubicBezTo>
                  <a:pt x="4238" y="974"/>
                  <a:pt x="4238" y="974"/>
                  <a:pt x="4238" y="974"/>
                </a:cubicBezTo>
                <a:cubicBezTo>
                  <a:pt x="4223" y="974"/>
                  <a:pt x="4223" y="974"/>
                  <a:pt x="4223" y="974"/>
                </a:cubicBezTo>
                <a:cubicBezTo>
                  <a:pt x="4166" y="1010"/>
                  <a:pt x="4166" y="1010"/>
                  <a:pt x="4166" y="1010"/>
                </a:cubicBezTo>
                <a:cubicBezTo>
                  <a:pt x="4166" y="995"/>
                  <a:pt x="4166" y="995"/>
                  <a:pt x="4166" y="995"/>
                </a:cubicBezTo>
                <a:cubicBezTo>
                  <a:pt x="4087" y="995"/>
                  <a:pt x="4087" y="995"/>
                  <a:pt x="4087" y="995"/>
                </a:cubicBezTo>
                <a:cubicBezTo>
                  <a:pt x="4087" y="1012"/>
                  <a:pt x="4087" y="1012"/>
                  <a:pt x="4087" y="1012"/>
                </a:cubicBezTo>
                <a:cubicBezTo>
                  <a:pt x="4069" y="1012"/>
                  <a:pt x="4069" y="1012"/>
                  <a:pt x="4069" y="1012"/>
                </a:cubicBezTo>
                <a:cubicBezTo>
                  <a:pt x="4069" y="1130"/>
                  <a:pt x="4069" y="1130"/>
                  <a:pt x="4069" y="1130"/>
                </a:cubicBezTo>
                <a:cubicBezTo>
                  <a:pt x="4046" y="1117"/>
                  <a:pt x="4046" y="1117"/>
                  <a:pt x="4046" y="1117"/>
                </a:cubicBezTo>
                <a:cubicBezTo>
                  <a:pt x="4046" y="1088"/>
                  <a:pt x="4046" y="1088"/>
                  <a:pt x="4046" y="1088"/>
                </a:cubicBezTo>
                <a:cubicBezTo>
                  <a:pt x="4039" y="1088"/>
                  <a:pt x="4039" y="1088"/>
                  <a:pt x="4039" y="1088"/>
                </a:cubicBezTo>
                <a:cubicBezTo>
                  <a:pt x="4039" y="1118"/>
                  <a:pt x="4039" y="1118"/>
                  <a:pt x="4039" y="1118"/>
                </a:cubicBezTo>
                <a:cubicBezTo>
                  <a:pt x="4032" y="1118"/>
                  <a:pt x="4032" y="1118"/>
                  <a:pt x="4032" y="1118"/>
                </a:cubicBezTo>
                <a:cubicBezTo>
                  <a:pt x="4032" y="1061"/>
                  <a:pt x="4032" y="1061"/>
                  <a:pt x="4032" y="1061"/>
                </a:cubicBezTo>
                <a:cubicBezTo>
                  <a:pt x="3989" y="1061"/>
                  <a:pt x="3989" y="1061"/>
                  <a:pt x="3989" y="1061"/>
                </a:cubicBezTo>
                <a:cubicBezTo>
                  <a:pt x="3989" y="1052"/>
                  <a:pt x="3984" y="1018"/>
                  <a:pt x="3943" y="995"/>
                </a:cubicBezTo>
                <a:cubicBezTo>
                  <a:pt x="3943" y="975"/>
                  <a:pt x="3943" y="975"/>
                  <a:pt x="3943" y="975"/>
                </a:cubicBezTo>
                <a:cubicBezTo>
                  <a:pt x="3933" y="975"/>
                  <a:pt x="3933" y="975"/>
                  <a:pt x="3933" y="975"/>
                </a:cubicBezTo>
                <a:cubicBezTo>
                  <a:pt x="3923" y="975"/>
                  <a:pt x="3923" y="975"/>
                  <a:pt x="3923" y="975"/>
                </a:cubicBezTo>
                <a:cubicBezTo>
                  <a:pt x="3923" y="995"/>
                  <a:pt x="3923" y="995"/>
                  <a:pt x="3923" y="995"/>
                </a:cubicBezTo>
                <a:cubicBezTo>
                  <a:pt x="3882" y="1018"/>
                  <a:pt x="3877" y="1052"/>
                  <a:pt x="3877" y="1061"/>
                </a:cubicBezTo>
                <a:cubicBezTo>
                  <a:pt x="3877" y="1070"/>
                  <a:pt x="3885" y="1078"/>
                  <a:pt x="3885" y="1078"/>
                </a:cubicBezTo>
                <a:cubicBezTo>
                  <a:pt x="3859" y="1078"/>
                  <a:pt x="3859" y="1078"/>
                  <a:pt x="3859" y="1078"/>
                </a:cubicBezTo>
                <a:cubicBezTo>
                  <a:pt x="3846" y="1078"/>
                  <a:pt x="3846" y="1078"/>
                  <a:pt x="3846" y="1078"/>
                </a:cubicBezTo>
                <a:cubicBezTo>
                  <a:pt x="3809" y="1051"/>
                  <a:pt x="3809" y="1051"/>
                  <a:pt x="3809" y="1051"/>
                </a:cubicBezTo>
                <a:cubicBezTo>
                  <a:pt x="3781" y="1070"/>
                  <a:pt x="3781" y="1070"/>
                  <a:pt x="3781" y="1070"/>
                </a:cubicBezTo>
                <a:cubicBezTo>
                  <a:pt x="3770" y="1080"/>
                  <a:pt x="3770" y="1080"/>
                  <a:pt x="3770" y="1080"/>
                </a:cubicBezTo>
                <a:cubicBezTo>
                  <a:pt x="3742" y="1080"/>
                  <a:pt x="3742" y="1080"/>
                  <a:pt x="3742" y="1080"/>
                </a:cubicBezTo>
                <a:cubicBezTo>
                  <a:pt x="3742" y="1095"/>
                  <a:pt x="3742" y="1095"/>
                  <a:pt x="3742" y="1095"/>
                </a:cubicBezTo>
                <a:cubicBezTo>
                  <a:pt x="3759" y="1095"/>
                  <a:pt x="3763" y="1109"/>
                  <a:pt x="3763" y="1109"/>
                </a:cubicBezTo>
                <a:cubicBezTo>
                  <a:pt x="3763" y="1133"/>
                  <a:pt x="3763" y="1133"/>
                  <a:pt x="3763" y="1133"/>
                </a:cubicBezTo>
                <a:cubicBezTo>
                  <a:pt x="3734" y="1133"/>
                  <a:pt x="3734" y="1133"/>
                  <a:pt x="3734" y="1133"/>
                </a:cubicBezTo>
                <a:cubicBezTo>
                  <a:pt x="3734" y="1123"/>
                  <a:pt x="3734" y="1123"/>
                  <a:pt x="3734" y="1123"/>
                </a:cubicBezTo>
                <a:cubicBezTo>
                  <a:pt x="3673" y="1123"/>
                  <a:pt x="3673" y="1123"/>
                  <a:pt x="3673" y="1123"/>
                </a:cubicBezTo>
                <a:cubicBezTo>
                  <a:pt x="3673" y="1147"/>
                  <a:pt x="3673" y="1147"/>
                  <a:pt x="3673" y="1147"/>
                </a:cubicBezTo>
                <a:cubicBezTo>
                  <a:pt x="3635" y="1147"/>
                  <a:pt x="3635" y="1147"/>
                  <a:pt x="3635" y="1147"/>
                </a:cubicBezTo>
                <a:cubicBezTo>
                  <a:pt x="3635" y="1405"/>
                  <a:pt x="3635" y="1405"/>
                  <a:pt x="3635" y="1405"/>
                </a:cubicBezTo>
                <a:cubicBezTo>
                  <a:pt x="3585" y="1405"/>
                  <a:pt x="3585" y="1405"/>
                  <a:pt x="3585" y="1405"/>
                </a:cubicBezTo>
                <a:cubicBezTo>
                  <a:pt x="3585" y="1415"/>
                  <a:pt x="3585" y="1415"/>
                  <a:pt x="3585" y="1415"/>
                </a:cubicBezTo>
                <a:cubicBezTo>
                  <a:pt x="3576" y="1415"/>
                  <a:pt x="3576" y="1415"/>
                  <a:pt x="3576" y="1415"/>
                </a:cubicBezTo>
                <a:cubicBezTo>
                  <a:pt x="3576" y="1437"/>
                  <a:pt x="3576" y="1437"/>
                  <a:pt x="3576" y="1437"/>
                </a:cubicBezTo>
                <a:cubicBezTo>
                  <a:pt x="3565" y="1437"/>
                  <a:pt x="3565" y="1437"/>
                  <a:pt x="3565" y="1437"/>
                </a:cubicBezTo>
                <a:cubicBezTo>
                  <a:pt x="3565" y="1403"/>
                  <a:pt x="3565" y="1403"/>
                  <a:pt x="3565" y="1403"/>
                </a:cubicBezTo>
                <a:cubicBezTo>
                  <a:pt x="3528" y="1403"/>
                  <a:pt x="3528" y="1403"/>
                  <a:pt x="3528" y="1403"/>
                </a:cubicBezTo>
                <a:cubicBezTo>
                  <a:pt x="3528" y="1259"/>
                  <a:pt x="3528" y="1259"/>
                  <a:pt x="3528" y="1259"/>
                </a:cubicBezTo>
                <a:cubicBezTo>
                  <a:pt x="3478" y="1259"/>
                  <a:pt x="3478" y="1259"/>
                  <a:pt x="3478" y="1259"/>
                </a:cubicBezTo>
                <a:cubicBezTo>
                  <a:pt x="3478" y="1245"/>
                  <a:pt x="3478" y="1245"/>
                  <a:pt x="3478" y="1245"/>
                </a:cubicBezTo>
                <a:cubicBezTo>
                  <a:pt x="3463" y="1245"/>
                  <a:pt x="3463" y="1245"/>
                  <a:pt x="3463" y="1245"/>
                </a:cubicBezTo>
                <a:cubicBezTo>
                  <a:pt x="3463" y="1255"/>
                  <a:pt x="3463" y="1255"/>
                  <a:pt x="3463" y="1255"/>
                </a:cubicBezTo>
                <a:cubicBezTo>
                  <a:pt x="3455" y="1255"/>
                  <a:pt x="3455" y="1255"/>
                  <a:pt x="3455" y="1255"/>
                </a:cubicBezTo>
                <a:cubicBezTo>
                  <a:pt x="3456" y="1251"/>
                  <a:pt x="3456" y="1248"/>
                  <a:pt x="3456" y="1245"/>
                </a:cubicBezTo>
                <a:cubicBezTo>
                  <a:pt x="3456" y="1211"/>
                  <a:pt x="3436" y="1182"/>
                  <a:pt x="3407" y="1168"/>
                </a:cubicBezTo>
                <a:cubicBezTo>
                  <a:pt x="3407" y="700"/>
                  <a:pt x="3407" y="700"/>
                  <a:pt x="3407" y="700"/>
                </a:cubicBezTo>
                <a:cubicBezTo>
                  <a:pt x="3431" y="687"/>
                  <a:pt x="3447" y="662"/>
                  <a:pt x="3447" y="634"/>
                </a:cubicBezTo>
                <a:cubicBezTo>
                  <a:pt x="3447" y="597"/>
                  <a:pt x="3421" y="567"/>
                  <a:pt x="3387" y="560"/>
                </a:cubicBezTo>
                <a:cubicBezTo>
                  <a:pt x="3383" y="429"/>
                  <a:pt x="3383" y="429"/>
                  <a:pt x="3383" y="429"/>
                </a:cubicBezTo>
                <a:cubicBezTo>
                  <a:pt x="3391" y="425"/>
                  <a:pt x="3397" y="417"/>
                  <a:pt x="3397" y="407"/>
                </a:cubicBezTo>
                <a:cubicBezTo>
                  <a:pt x="3397" y="400"/>
                  <a:pt x="3394" y="393"/>
                  <a:pt x="3390" y="389"/>
                </a:cubicBezTo>
                <a:cubicBezTo>
                  <a:pt x="3390" y="372"/>
                  <a:pt x="3390" y="372"/>
                  <a:pt x="3390" y="372"/>
                </a:cubicBezTo>
                <a:cubicBezTo>
                  <a:pt x="3382" y="372"/>
                  <a:pt x="3382" y="372"/>
                  <a:pt x="3382" y="372"/>
                </a:cubicBezTo>
                <a:cubicBezTo>
                  <a:pt x="3382" y="269"/>
                  <a:pt x="3382" y="269"/>
                  <a:pt x="3382" y="269"/>
                </a:cubicBezTo>
                <a:cubicBezTo>
                  <a:pt x="3377" y="269"/>
                  <a:pt x="3377" y="269"/>
                  <a:pt x="3377" y="269"/>
                </a:cubicBezTo>
                <a:cubicBezTo>
                  <a:pt x="3377" y="187"/>
                  <a:pt x="3377" y="187"/>
                  <a:pt x="3377" y="187"/>
                </a:cubicBezTo>
                <a:cubicBezTo>
                  <a:pt x="3377" y="187"/>
                  <a:pt x="3385" y="187"/>
                  <a:pt x="3385" y="177"/>
                </a:cubicBezTo>
                <a:cubicBezTo>
                  <a:pt x="3385" y="167"/>
                  <a:pt x="3377" y="170"/>
                  <a:pt x="3377" y="170"/>
                </a:cubicBezTo>
                <a:cubicBezTo>
                  <a:pt x="3372" y="0"/>
                  <a:pt x="3372" y="0"/>
                  <a:pt x="3372" y="0"/>
                </a:cubicBezTo>
                <a:cubicBezTo>
                  <a:pt x="3367" y="170"/>
                  <a:pt x="3367" y="170"/>
                  <a:pt x="3367" y="170"/>
                </a:cubicBezTo>
                <a:cubicBezTo>
                  <a:pt x="3367" y="170"/>
                  <a:pt x="3359" y="167"/>
                  <a:pt x="3359" y="177"/>
                </a:cubicBezTo>
                <a:cubicBezTo>
                  <a:pt x="3359" y="187"/>
                  <a:pt x="3367" y="187"/>
                  <a:pt x="3367" y="187"/>
                </a:cubicBezTo>
                <a:cubicBezTo>
                  <a:pt x="3367" y="269"/>
                  <a:pt x="3367" y="269"/>
                  <a:pt x="3367" y="269"/>
                </a:cubicBezTo>
                <a:cubicBezTo>
                  <a:pt x="3362" y="269"/>
                  <a:pt x="3362" y="269"/>
                  <a:pt x="3362" y="269"/>
                </a:cubicBezTo>
                <a:cubicBezTo>
                  <a:pt x="3362" y="372"/>
                  <a:pt x="3362" y="372"/>
                  <a:pt x="3362" y="372"/>
                </a:cubicBezTo>
                <a:cubicBezTo>
                  <a:pt x="3354" y="372"/>
                  <a:pt x="3354" y="372"/>
                  <a:pt x="3354" y="372"/>
                </a:cubicBezTo>
                <a:cubicBezTo>
                  <a:pt x="3354" y="389"/>
                  <a:pt x="3354" y="389"/>
                  <a:pt x="3354" y="389"/>
                </a:cubicBezTo>
                <a:cubicBezTo>
                  <a:pt x="3350" y="393"/>
                  <a:pt x="3347" y="400"/>
                  <a:pt x="3347" y="407"/>
                </a:cubicBezTo>
                <a:cubicBezTo>
                  <a:pt x="3347" y="417"/>
                  <a:pt x="3353" y="425"/>
                  <a:pt x="3361" y="429"/>
                </a:cubicBezTo>
                <a:cubicBezTo>
                  <a:pt x="3357" y="560"/>
                  <a:pt x="3357" y="560"/>
                  <a:pt x="3357" y="560"/>
                </a:cubicBezTo>
                <a:cubicBezTo>
                  <a:pt x="3323" y="567"/>
                  <a:pt x="3297" y="597"/>
                  <a:pt x="3297" y="634"/>
                </a:cubicBezTo>
                <a:cubicBezTo>
                  <a:pt x="3297" y="659"/>
                  <a:pt x="3310" y="681"/>
                  <a:pt x="3329" y="695"/>
                </a:cubicBezTo>
                <a:cubicBezTo>
                  <a:pt x="3329" y="1173"/>
                  <a:pt x="3329" y="1173"/>
                  <a:pt x="3329" y="1173"/>
                </a:cubicBezTo>
                <a:cubicBezTo>
                  <a:pt x="3304" y="1187"/>
                  <a:pt x="3288" y="1214"/>
                  <a:pt x="3288" y="1245"/>
                </a:cubicBezTo>
                <a:cubicBezTo>
                  <a:pt x="3288" y="1275"/>
                  <a:pt x="3304" y="1302"/>
                  <a:pt x="3329" y="1317"/>
                </a:cubicBezTo>
                <a:cubicBezTo>
                  <a:pt x="3329" y="1343"/>
                  <a:pt x="3329" y="1343"/>
                  <a:pt x="3329" y="1343"/>
                </a:cubicBezTo>
                <a:cubicBezTo>
                  <a:pt x="3287" y="1479"/>
                  <a:pt x="3287" y="1479"/>
                  <a:pt x="3287" y="1479"/>
                </a:cubicBezTo>
                <a:cubicBezTo>
                  <a:pt x="3180" y="1479"/>
                  <a:pt x="3180" y="1479"/>
                  <a:pt x="3180" y="1479"/>
                </a:cubicBezTo>
                <a:cubicBezTo>
                  <a:pt x="3180" y="1420"/>
                  <a:pt x="3180" y="1420"/>
                  <a:pt x="3180" y="1420"/>
                </a:cubicBezTo>
                <a:cubicBezTo>
                  <a:pt x="3132" y="1420"/>
                  <a:pt x="3132" y="1420"/>
                  <a:pt x="3132" y="1420"/>
                </a:cubicBezTo>
                <a:cubicBezTo>
                  <a:pt x="3132" y="1479"/>
                  <a:pt x="3132" y="1479"/>
                  <a:pt x="3132" y="1479"/>
                </a:cubicBezTo>
                <a:cubicBezTo>
                  <a:pt x="2997" y="1479"/>
                  <a:pt x="2997" y="1479"/>
                  <a:pt x="2997" y="1479"/>
                </a:cubicBezTo>
                <a:cubicBezTo>
                  <a:pt x="2997" y="1395"/>
                  <a:pt x="2997" y="1395"/>
                  <a:pt x="2997" y="1395"/>
                </a:cubicBezTo>
                <a:cubicBezTo>
                  <a:pt x="2850" y="1372"/>
                  <a:pt x="2850" y="1372"/>
                  <a:pt x="2850" y="1372"/>
                </a:cubicBezTo>
                <a:cubicBezTo>
                  <a:pt x="2850" y="1279"/>
                  <a:pt x="2850" y="1279"/>
                  <a:pt x="2850" y="1279"/>
                </a:cubicBezTo>
                <a:cubicBezTo>
                  <a:pt x="2844" y="1271"/>
                  <a:pt x="2844" y="1271"/>
                  <a:pt x="2844" y="1271"/>
                </a:cubicBezTo>
                <a:cubicBezTo>
                  <a:pt x="2844" y="1227"/>
                  <a:pt x="2844" y="1227"/>
                  <a:pt x="2844" y="1227"/>
                </a:cubicBezTo>
                <a:cubicBezTo>
                  <a:pt x="2838" y="1223"/>
                  <a:pt x="2838" y="1223"/>
                  <a:pt x="2838" y="1223"/>
                </a:cubicBezTo>
                <a:cubicBezTo>
                  <a:pt x="2838" y="1194"/>
                  <a:pt x="2838" y="1194"/>
                  <a:pt x="2838" y="1194"/>
                </a:cubicBezTo>
                <a:cubicBezTo>
                  <a:pt x="2818" y="1177"/>
                  <a:pt x="2818" y="1177"/>
                  <a:pt x="2818" y="1177"/>
                </a:cubicBezTo>
                <a:cubicBezTo>
                  <a:pt x="2803" y="1177"/>
                  <a:pt x="2803" y="1177"/>
                  <a:pt x="2803" y="1177"/>
                </a:cubicBezTo>
                <a:cubicBezTo>
                  <a:pt x="2797" y="1119"/>
                  <a:pt x="2797" y="1119"/>
                  <a:pt x="2797" y="1119"/>
                </a:cubicBezTo>
                <a:cubicBezTo>
                  <a:pt x="2791" y="1177"/>
                  <a:pt x="2791" y="1177"/>
                  <a:pt x="2791" y="1177"/>
                </a:cubicBezTo>
                <a:cubicBezTo>
                  <a:pt x="2776" y="1177"/>
                  <a:pt x="2776" y="1177"/>
                  <a:pt x="2776" y="1177"/>
                </a:cubicBezTo>
                <a:cubicBezTo>
                  <a:pt x="2756" y="1194"/>
                  <a:pt x="2756" y="1194"/>
                  <a:pt x="2756" y="1194"/>
                </a:cubicBezTo>
                <a:cubicBezTo>
                  <a:pt x="2756" y="1223"/>
                  <a:pt x="2756" y="1223"/>
                  <a:pt x="2756" y="1223"/>
                </a:cubicBezTo>
                <a:cubicBezTo>
                  <a:pt x="2750" y="1227"/>
                  <a:pt x="2750" y="1227"/>
                  <a:pt x="2750" y="1227"/>
                </a:cubicBezTo>
                <a:cubicBezTo>
                  <a:pt x="2750" y="1271"/>
                  <a:pt x="2750" y="1271"/>
                  <a:pt x="2750" y="1271"/>
                </a:cubicBezTo>
                <a:cubicBezTo>
                  <a:pt x="2744" y="1279"/>
                  <a:pt x="2744" y="1279"/>
                  <a:pt x="2744" y="1279"/>
                </a:cubicBezTo>
                <a:cubicBezTo>
                  <a:pt x="2744" y="1341"/>
                  <a:pt x="2744" y="1341"/>
                  <a:pt x="2744" y="1341"/>
                </a:cubicBezTo>
                <a:cubicBezTo>
                  <a:pt x="2744" y="1341"/>
                  <a:pt x="2733" y="1330"/>
                  <a:pt x="2701" y="1330"/>
                </a:cubicBezTo>
                <a:cubicBezTo>
                  <a:pt x="2658" y="1330"/>
                  <a:pt x="2628" y="1372"/>
                  <a:pt x="2628" y="1372"/>
                </a:cubicBezTo>
                <a:cubicBezTo>
                  <a:pt x="2572" y="1372"/>
                  <a:pt x="2572" y="1372"/>
                  <a:pt x="2572" y="1372"/>
                </a:cubicBezTo>
                <a:cubicBezTo>
                  <a:pt x="2572" y="1389"/>
                  <a:pt x="2572" y="1389"/>
                  <a:pt x="2572" y="1389"/>
                </a:cubicBezTo>
                <a:cubicBezTo>
                  <a:pt x="2553" y="1389"/>
                  <a:pt x="2553" y="1389"/>
                  <a:pt x="2553" y="1389"/>
                </a:cubicBezTo>
                <a:cubicBezTo>
                  <a:pt x="2553" y="1382"/>
                  <a:pt x="2553" y="1382"/>
                  <a:pt x="2553" y="1382"/>
                </a:cubicBezTo>
                <a:cubicBezTo>
                  <a:pt x="2510" y="1382"/>
                  <a:pt x="2510" y="1382"/>
                  <a:pt x="2510" y="1382"/>
                </a:cubicBezTo>
                <a:cubicBezTo>
                  <a:pt x="2502" y="1393"/>
                  <a:pt x="2502" y="1393"/>
                  <a:pt x="2502" y="1393"/>
                </a:cubicBezTo>
                <a:cubicBezTo>
                  <a:pt x="2478" y="1393"/>
                  <a:pt x="2478" y="1393"/>
                  <a:pt x="2478" y="1393"/>
                </a:cubicBezTo>
                <a:cubicBezTo>
                  <a:pt x="2478" y="1402"/>
                  <a:pt x="2478" y="1402"/>
                  <a:pt x="2478" y="1402"/>
                </a:cubicBezTo>
                <a:cubicBezTo>
                  <a:pt x="2470" y="1402"/>
                  <a:pt x="2470" y="1402"/>
                  <a:pt x="2470" y="1402"/>
                </a:cubicBezTo>
                <a:cubicBezTo>
                  <a:pt x="2470" y="1378"/>
                  <a:pt x="2470" y="1378"/>
                  <a:pt x="2470" y="1378"/>
                </a:cubicBezTo>
                <a:cubicBezTo>
                  <a:pt x="2443" y="1378"/>
                  <a:pt x="2443" y="1378"/>
                  <a:pt x="2443" y="1378"/>
                </a:cubicBezTo>
                <a:cubicBezTo>
                  <a:pt x="2432" y="1388"/>
                  <a:pt x="2432" y="1388"/>
                  <a:pt x="2432" y="1388"/>
                </a:cubicBezTo>
                <a:cubicBezTo>
                  <a:pt x="2417" y="1388"/>
                  <a:pt x="2417" y="1388"/>
                  <a:pt x="2417" y="1388"/>
                </a:cubicBezTo>
                <a:cubicBezTo>
                  <a:pt x="2408" y="1375"/>
                  <a:pt x="2408" y="1375"/>
                  <a:pt x="2408" y="1375"/>
                </a:cubicBezTo>
                <a:cubicBezTo>
                  <a:pt x="2393" y="1375"/>
                  <a:pt x="2393" y="1375"/>
                  <a:pt x="2393" y="1375"/>
                </a:cubicBezTo>
                <a:cubicBezTo>
                  <a:pt x="2381" y="1388"/>
                  <a:pt x="2381" y="1388"/>
                  <a:pt x="2381" y="1388"/>
                </a:cubicBezTo>
                <a:cubicBezTo>
                  <a:pt x="2365" y="1388"/>
                  <a:pt x="2365" y="1388"/>
                  <a:pt x="2365" y="1388"/>
                </a:cubicBezTo>
                <a:cubicBezTo>
                  <a:pt x="2365" y="1465"/>
                  <a:pt x="2365" y="1465"/>
                  <a:pt x="2365" y="1465"/>
                </a:cubicBezTo>
                <a:cubicBezTo>
                  <a:pt x="2310" y="1465"/>
                  <a:pt x="2310" y="1465"/>
                  <a:pt x="2310" y="1465"/>
                </a:cubicBezTo>
                <a:cubicBezTo>
                  <a:pt x="2310" y="1440"/>
                  <a:pt x="2310" y="1440"/>
                  <a:pt x="2310" y="1440"/>
                </a:cubicBezTo>
                <a:cubicBezTo>
                  <a:pt x="2284" y="1420"/>
                  <a:pt x="2284" y="1420"/>
                  <a:pt x="2284" y="1420"/>
                </a:cubicBezTo>
                <a:cubicBezTo>
                  <a:pt x="2279" y="1380"/>
                  <a:pt x="2279" y="1380"/>
                  <a:pt x="2279" y="1380"/>
                </a:cubicBezTo>
                <a:cubicBezTo>
                  <a:pt x="2273" y="1419"/>
                  <a:pt x="2273" y="1419"/>
                  <a:pt x="2273" y="1419"/>
                </a:cubicBezTo>
                <a:cubicBezTo>
                  <a:pt x="2243" y="1441"/>
                  <a:pt x="2243" y="1441"/>
                  <a:pt x="2243" y="1441"/>
                </a:cubicBezTo>
                <a:cubicBezTo>
                  <a:pt x="2243" y="1457"/>
                  <a:pt x="2243" y="1457"/>
                  <a:pt x="2243" y="1457"/>
                </a:cubicBezTo>
                <a:cubicBezTo>
                  <a:pt x="2199" y="1457"/>
                  <a:pt x="2199" y="1457"/>
                  <a:pt x="2199" y="1457"/>
                </a:cubicBezTo>
                <a:cubicBezTo>
                  <a:pt x="2199" y="1401"/>
                  <a:pt x="2199" y="1401"/>
                  <a:pt x="2199" y="1401"/>
                </a:cubicBezTo>
                <a:cubicBezTo>
                  <a:pt x="2177" y="1401"/>
                  <a:pt x="2177" y="1401"/>
                  <a:pt x="2177" y="1401"/>
                </a:cubicBezTo>
                <a:cubicBezTo>
                  <a:pt x="2177" y="1391"/>
                  <a:pt x="2177" y="1391"/>
                  <a:pt x="2177" y="1391"/>
                </a:cubicBezTo>
                <a:cubicBezTo>
                  <a:pt x="2152" y="1391"/>
                  <a:pt x="2152" y="1391"/>
                  <a:pt x="2152" y="1391"/>
                </a:cubicBezTo>
                <a:cubicBezTo>
                  <a:pt x="2152" y="1409"/>
                  <a:pt x="2152" y="1409"/>
                  <a:pt x="2152" y="1409"/>
                </a:cubicBezTo>
                <a:cubicBezTo>
                  <a:pt x="2139" y="1409"/>
                  <a:pt x="2139" y="1409"/>
                  <a:pt x="2139" y="1409"/>
                </a:cubicBezTo>
                <a:cubicBezTo>
                  <a:pt x="2139" y="1371"/>
                  <a:pt x="2139" y="1371"/>
                  <a:pt x="2139" y="1371"/>
                </a:cubicBezTo>
                <a:cubicBezTo>
                  <a:pt x="2093" y="1371"/>
                  <a:pt x="2093" y="1371"/>
                  <a:pt x="2093" y="1371"/>
                </a:cubicBezTo>
                <a:cubicBezTo>
                  <a:pt x="2093" y="1436"/>
                  <a:pt x="2093" y="1436"/>
                  <a:pt x="2093" y="1436"/>
                </a:cubicBezTo>
                <a:cubicBezTo>
                  <a:pt x="2077" y="1436"/>
                  <a:pt x="2077" y="1436"/>
                  <a:pt x="2077" y="1436"/>
                </a:cubicBezTo>
                <a:cubicBezTo>
                  <a:pt x="2077" y="1453"/>
                  <a:pt x="2077" y="1453"/>
                  <a:pt x="2077" y="1453"/>
                </a:cubicBezTo>
                <a:cubicBezTo>
                  <a:pt x="2068" y="1453"/>
                  <a:pt x="2068" y="1453"/>
                  <a:pt x="2068" y="1453"/>
                </a:cubicBezTo>
                <a:cubicBezTo>
                  <a:pt x="2068" y="1463"/>
                  <a:pt x="2068" y="1463"/>
                  <a:pt x="2068" y="1463"/>
                </a:cubicBezTo>
                <a:cubicBezTo>
                  <a:pt x="2055" y="1463"/>
                  <a:pt x="2055" y="1463"/>
                  <a:pt x="2055" y="1463"/>
                </a:cubicBezTo>
                <a:cubicBezTo>
                  <a:pt x="2055" y="1453"/>
                  <a:pt x="2055" y="1453"/>
                  <a:pt x="2055" y="1453"/>
                </a:cubicBezTo>
                <a:cubicBezTo>
                  <a:pt x="2033" y="1453"/>
                  <a:pt x="2033" y="1453"/>
                  <a:pt x="2033" y="1453"/>
                </a:cubicBezTo>
                <a:cubicBezTo>
                  <a:pt x="2033" y="1461"/>
                  <a:pt x="2033" y="1461"/>
                  <a:pt x="2033" y="1461"/>
                </a:cubicBezTo>
                <a:cubicBezTo>
                  <a:pt x="2004" y="1461"/>
                  <a:pt x="2004" y="1461"/>
                  <a:pt x="2004" y="1461"/>
                </a:cubicBezTo>
                <a:cubicBezTo>
                  <a:pt x="2004" y="1471"/>
                  <a:pt x="2004" y="1471"/>
                  <a:pt x="2004" y="1471"/>
                </a:cubicBezTo>
                <a:cubicBezTo>
                  <a:pt x="1996" y="1471"/>
                  <a:pt x="1996" y="1471"/>
                  <a:pt x="1996" y="1471"/>
                </a:cubicBezTo>
                <a:cubicBezTo>
                  <a:pt x="1996" y="1463"/>
                  <a:pt x="1996" y="1463"/>
                  <a:pt x="1996" y="1463"/>
                </a:cubicBezTo>
                <a:cubicBezTo>
                  <a:pt x="1983" y="1463"/>
                  <a:pt x="1983" y="1463"/>
                  <a:pt x="1983" y="1463"/>
                </a:cubicBezTo>
                <a:cubicBezTo>
                  <a:pt x="1983" y="1479"/>
                  <a:pt x="1983" y="1479"/>
                  <a:pt x="1983" y="1479"/>
                </a:cubicBezTo>
                <a:cubicBezTo>
                  <a:pt x="1975" y="1479"/>
                  <a:pt x="1975" y="1479"/>
                  <a:pt x="1975" y="1479"/>
                </a:cubicBezTo>
                <a:cubicBezTo>
                  <a:pt x="1975" y="1343"/>
                  <a:pt x="1975" y="1343"/>
                  <a:pt x="1975" y="1343"/>
                </a:cubicBezTo>
                <a:cubicBezTo>
                  <a:pt x="1952" y="1343"/>
                  <a:pt x="1952" y="1343"/>
                  <a:pt x="1952" y="1343"/>
                </a:cubicBezTo>
                <a:cubicBezTo>
                  <a:pt x="1952" y="1352"/>
                  <a:pt x="1952" y="1352"/>
                  <a:pt x="1952" y="1352"/>
                </a:cubicBezTo>
                <a:cubicBezTo>
                  <a:pt x="1943" y="1352"/>
                  <a:pt x="1943" y="1352"/>
                  <a:pt x="1943" y="1352"/>
                </a:cubicBezTo>
                <a:cubicBezTo>
                  <a:pt x="1935" y="1335"/>
                  <a:pt x="1935" y="1335"/>
                  <a:pt x="1935" y="1335"/>
                </a:cubicBezTo>
                <a:cubicBezTo>
                  <a:pt x="1921" y="1335"/>
                  <a:pt x="1921" y="1335"/>
                  <a:pt x="1921" y="1335"/>
                </a:cubicBezTo>
                <a:cubicBezTo>
                  <a:pt x="1912" y="1352"/>
                  <a:pt x="1912" y="1352"/>
                  <a:pt x="1912" y="1352"/>
                </a:cubicBezTo>
                <a:cubicBezTo>
                  <a:pt x="1877" y="1352"/>
                  <a:pt x="1877" y="1352"/>
                  <a:pt x="1877" y="1352"/>
                </a:cubicBezTo>
                <a:cubicBezTo>
                  <a:pt x="1877" y="1456"/>
                  <a:pt x="1877" y="1456"/>
                  <a:pt x="1877" y="1456"/>
                </a:cubicBezTo>
                <a:cubicBezTo>
                  <a:pt x="1805" y="1456"/>
                  <a:pt x="1805" y="1456"/>
                  <a:pt x="1805" y="1456"/>
                </a:cubicBezTo>
                <a:cubicBezTo>
                  <a:pt x="1791" y="1441"/>
                  <a:pt x="1791" y="1441"/>
                  <a:pt x="1791" y="1441"/>
                </a:cubicBezTo>
                <a:cubicBezTo>
                  <a:pt x="1781" y="1452"/>
                  <a:pt x="1781" y="1452"/>
                  <a:pt x="1781" y="1452"/>
                </a:cubicBezTo>
                <a:cubicBezTo>
                  <a:pt x="1771" y="1452"/>
                  <a:pt x="1771" y="1452"/>
                  <a:pt x="1771" y="1452"/>
                </a:cubicBezTo>
                <a:cubicBezTo>
                  <a:pt x="1756" y="1437"/>
                  <a:pt x="1756" y="1437"/>
                  <a:pt x="1756" y="1437"/>
                </a:cubicBezTo>
                <a:cubicBezTo>
                  <a:pt x="1744" y="1437"/>
                  <a:pt x="1744" y="1437"/>
                  <a:pt x="1744" y="1437"/>
                </a:cubicBezTo>
                <a:cubicBezTo>
                  <a:pt x="1731" y="1448"/>
                  <a:pt x="1731" y="1448"/>
                  <a:pt x="1731" y="1448"/>
                </a:cubicBezTo>
                <a:cubicBezTo>
                  <a:pt x="1699" y="1448"/>
                  <a:pt x="1699" y="1448"/>
                  <a:pt x="1699" y="1448"/>
                </a:cubicBezTo>
                <a:cubicBezTo>
                  <a:pt x="1699" y="1437"/>
                  <a:pt x="1699" y="1437"/>
                  <a:pt x="1699" y="1437"/>
                </a:cubicBezTo>
                <a:cubicBezTo>
                  <a:pt x="1673" y="1437"/>
                  <a:pt x="1673" y="1437"/>
                  <a:pt x="1673" y="1437"/>
                </a:cubicBezTo>
                <a:cubicBezTo>
                  <a:pt x="1673" y="1469"/>
                  <a:pt x="1673" y="1469"/>
                  <a:pt x="1673" y="1469"/>
                </a:cubicBezTo>
                <a:cubicBezTo>
                  <a:pt x="1656" y="1469"/>
                  <a:pt x="1656" y="1469"/>
                  <a:pt x="1656" y="1469"/>
                </a:cubicBezTo>
                <a:cubicBezTo>
                  <a:pt x="1656" y="1459"/>
                  <a:pt x="1656" y="1459"/>
                  <a:pt x="1656" y="1459"/>
                </a:cubicBezTo>
                <a:cubicBezTo>
                  <a:pt x="1619" y="1459"/>
                  <a:pt x="1619" y="1459"/>
                  <a:pt x="1619" y="1459"/>
                </a:cubicBezTo>
                <a:cubicBezTo>
                  <a:pt x="1619" y="1448"/>
                  <a:pt x="1619" y="1448"/>
                  <a:pt x="1619" y="1448"/>
                </a:cubicBezTo>
                <a:cubicBezTo>
                  <a:pt x="1587" y="1448"/>
                  <a:pt x="1587" y="1448"/>
                  <a:pt x="1587" y="1448"/>
                </a:cubicBezTo>
                <a:cubicBezTo>
                  <a:pt x="1587" y="1459"/>
                  <a:pt x="1587" y="1459"/>
                  <a:pt x="1587" y="1459"/>
                </a:cubicBezTo>
                <a:cubicBezTo>
                  <a:pt x="1563" y="1459"/>
                  <a:pt x="1563" y="1459"/>
                  <a:pt x="1563" y="1459"/>
                </a:cubicBezTo>
                <a:cubicBezTo>
                  <a:pt x="1563" y="1407"/>
                  <a:pt x="1563" y="1407"/>
                  <a:pt x="1563" y="1407"/>
                </a:cubicBezTo>
                <a:cubicBezTo>
                  <a:pt x="1531" y="1393"/>
                  <a:pt x="1531" y="1393"/>
                  <a:pt x="1531" y="1393"/>
                </a:cubicBezTo>
                <a:cubicBezTo>
                  <a:pt x="1531" y="1408"/>
                  <a:pt x="1531" y="1408"/>
                  <a:pt x="1531" y="1408"/>
                </a:cubicBezTo>
                <a:cubicBezTo>
                  <a:pt x="1524" y="1408"/>
                  <a:pt x="1524" y="1408"/>
                  <a:pt x="1524" y="1408"/>
                </a:cubicBezTo>
                <a:cubicBezTo>
                  <a:pt x="1524" y="1331"/>
                  <a:pt x="1524" y="1331"/>
                  <a:pt x="1524" y="1331"/>
                </a:cubicBezTo>
                <a:cubicBezTo>
                  <a:pt x="1507" y="1331"/>
                  <a:pt x="1507" y="1331"/>
                  <a:pt x="1507" y="1331"/>
                </a:cubicBezTo>
                <a:cubicBezTo>
                  <a:pt x="1507" y="1307"/>
                  <a:pt x="1507" y="1307"/>
                  <a:pt x="1507" y="1307"/>
                </a:cubicBezTo>
                <a:cubicBezTo>
                  <a:pt x="1479" y="1307"/>
                  <a:pt x="1479" y="1307"/>
                  <a:pt x="1479" y="1307"/>
                </a:cubicBezTo>
                <a:cubicBezTo>
                  <a:pt x="1479" y="1281"/>
                  <a:pt x="1479" y="1281"/>
                  <a:pt x="1479" y="1281"/>
                </a:cubicBezTo>
                <a:cubicBezTo>
                  <a:pt x="1465" y="1281"/>
                  <a:pt x="1465" y="1281"/>
                  <a:pt x="1465" y="1281"/>
                </a:cubicBezTo>
                <a:cubicBezTo>
                  <a:pt x="1465" y="1307"/>
                  <a:pt x="1465" y="1307"/>
                  <a:pt x="1465" y="1307"/>
                </a:cubicBezTo>
                <a:cubicBezTo>
                  <a:pt x="1443" y="1307"/>
                  <a:pt x="1443" y="1307"/>
                  <a:pt x="1443" y="1307"/>
                </a:cubicBezTo>
                <a:cubicBezTo>
                  <a:pt x="1443" y="1265"/>
                  <a:pt x="1443" y="1265"/>
                  <a:pt x="1443" y="1265"/>
                </a:cubicBezTo>
                <a:cubicBezTo>
                  <a:pt x="1443" y="1265"/>
                  <a:pt x="1412" y="1232"/>
                  <a:pt x="1389" y="1232"/>
                </a:cubicBezTo>
                <a:cubicBezTo>
                  <a:pt x="1367" y="1232"/>
                  <a:pt x="1337" y="1269"/>
                  <a:pt x="1337" y="1269"/>
                </a:cubicBezTo>
                <a:cubicBezTo>
                  <a:pt x="1337" y="1359"/>
                  <a:pt x="1337" y="1359"/>
                  <a:pt x="1337" y="1359"/>
                </a:cubicBezTo>
                <a:cubicBezTo>
                  <a:pt x="1315" y="1359"/>
                  <a:pt x="1315" y="1359"/>
                  <a:pt x="1315" y="1359"/>
                </a:cubicBezTo>
                <a:cubicBezTo>
                  <a:pt x="1315" y="1417"/>
                  <a:pt x="1315" y="1417"/>
                  <a:pt x="1315" y="1417"/>
                </a:cubicBezTo>
                <a:cubicBezTo>
                  <a:pt x="1275" y="1432"/>
                  <a:pt x="1275" y="1432"/>
                  <a:pt x="1275" y="1432"/>
                </a:cubicBezTo>
                <a:cubicBezTo>
                  <a:pt x="1275" y="1445"/>
                  <a:pt x="1275" y="1445"/>
                  <a:pt x="1275" y="1445"/>
                </a:cubicBezTo>
                <a:cubicBezTo>
                  <a:pt x="1267" y="1445"/>
                  <a:pt x="1267" y="1445"/>
                  <a:pt x="1267" y="1445"/>
                </a:cubicBezTo>
                <a:cubicBezTo>
                  <a:pt x="1267" y="1421"/>
                  <a:pt x="1267" y="1421"/>
                  <a:pt x="1267" y="1421"/>
                </a:cubicBezTo>
                <a:cubicBezTo>
                  <a:pt x="1253" y="1421"/>
                  <a:pt x="1253" y="1421"/>
                  <a:pt x="1253" y="1421"/>
                </a:cubicBezTo>
                <a:cubicBezTo>
                  <a:pt x="1235" y="1395"/>
                  <a:pt x="1235" y="1395"/>
                  <a:pt x="1235" y="1395"/>
                </a:cubicBezTo>
                <a:cubicBezTo>
                  <a:pt x="1213" y="1416"/>
                  <a:pt x="1213" y="1416"/>
                  <a:pt x="1213" y="1416"/>
                </a:cubicBezTo>
                <a:cubicBezTo>
                  <a:pt x="1213" y="1399"/>
                  <a:pt x="1213" y="1399"/>
                  <a:pt x="1213" y="1399"/>
                </a:cubicBezTo>
                <a:cubicBezTo>
                  <a:pt x="1200" y="1399"/>
                  <a:pt x="1200" y="1399"/>
                  <a:pt x="1200" y="1399"/>
                </a:cubicBezTo>
                <a:cubicBezTo>
                  <a:pt x="1200" y="1409"/>
                  <a:pt x="1200" y="1409"/>
                  <a:pt x="1200" y="1409"/>
                </a:cubicBezTo>
                <a:cubicBezTo>
                  <a:pt x="1189" y="1409"/>
                  <a:pt x="1189" y="1409"/>
                  <a:pt x="1189" y="1409"/>
                </a:cubicBezTo>
                <a:cubicBezTo>
                  <a:pt x="1189" y="1392"/>
                  <a:pt x="1189" y="1392"/>
                  <a:pt x="1189" y="1392"/>
                </a:cubicBezTo>
                <a:cubicBezTo>
                  <a:pt x="1164" y="1392"/>
                  <a:pt x="1164" y="1392"/>
                  <a:pt x="1164" y="1392"/>
                </a:cubicBezTo>
                <a:cubicBezTo>
                  <a:pt x="1164" y="1401"/>
                  <a:pt x="1164" y="1401"/>
                  <a:pt x="1164" y="1401"/>
                </a:cubicBezTo>
                <a:cubicBezTo>
                  <a:pt x="1155" y="1401"/>
                  <a:pt x="1155" y="1401"/>
                  <a:pt x="1155" y="1401"/>
                </a:cubicBezTo>
                <a:cubicBezTo>
                  <a:pt x="1155" y="1417"/>
                  <a:pt x="1155" y="1417"/>
                  <a:pt x="1155" y="1417"/>
                </a:cubicBezTo>
                <a:cubicBezTo>
                  <a:pt x="1133" y="1417"/>
                  <a:pt x="1133" y="1417"/>
                  <a:pt x="1133" y="1417"/>
                </a:cubicBezTo>
                <a:cubicBezTo>
                  <a:pt x="1133" y="1397"/>
                  <a:pt x="1133" y="1397"/>
                  <a:pt x="1133" y="1397"/>
                </a:cubicBezTo>
                <a:cubicBezTo>
                  <a:pt x="1123" y="1397"/>
                  <a:pt x="1123" y="1397"/>
                  <a:pt x="1123" y="1397"/>
                </a:cubicBezTo>
                <a:cubicBezTo>
                  <a:pt x="1112" y="1385"/>
                  <a:pt x="1112" y="1385"/>
                  <a:pt x="1112" y="1385"/>
                </a:cubicBezTo>
                <a:cubicBezTo>
                  <a:pt x="1104" y="1391"/>
                  <a:pt x="1104" y="1391"/>
                  <a:pt x="1104" y="1391"/>
                </a:cubicBezTo>
                <a:cubicBezTo>
                  <a:pt x="1095" y="1391"/>
                  <a:pt x="1095" y="1391"/>
                  <a:pt x="1095" y="1391"/>
                </a:cubicBezTo>
                <a:cubicBezTo>
                  <a:pt x="1076" y="1368"/>
                  <a:pt x="1076" y="1368"/>
                  <a:pt x="1076" y="1368"/>
                </a:cubicBezTo>
                <a:cubicBezTo>
                  <a:pt x="1063" y="1389"/>
                  <a:pt x="1063" y="1389"/>
                  <a:pt x="1063" y="1389"/>
                </a:cubicBezTo>
                <a:cubicBezTo>
                  <a:pt x="1051" y="1389"/>
                  <a:pt x="1051" y="1389"/>
                  <a:pt x="1051" y="1389"/>
                </a:cubicBezTo>
                <a:cubicBezTo>
                  <a:pt x="1051" y="1371"/>
                  <a:pt x="1051" y="1371"/>
                  <a:pt x="1051" y="1371"/>
                </a:cubicBezTo>
                <a:cubicBezTo>
                  <a:pt x="1031" y="1371"/>
                  <a:pt x="1031" y="1371"/>
                  <a:pt x="1031" y="1371"/>
                </a:cubicBezTo>
                <a:cubicBezTo>
                  <a:pt x="1031" y="1391"/>
                  <a:pt x="1031" y="1391"/>
                  <a:pt x="1031" y="1391"/>
                </a:cubicBezTo>
                <a:cubicBezTo>
                  <a:pt x="1020" y="1403"/>
                  <a:pt x="1020" y="1403"/>
                  <a:pt x="1020" y="1403"/>
                </a:cubicBezTo>
                <a:cubicBezTo>
                  <a:pt x="1012" y="1403"/>
                  <a:pt x="1012" y="1403"/>
                  <a:pt x="1012" y="1403"/>
                </a:cubicBezTo>
                <a:cubicBezTo>
                  <a:pt x="1012" y="1376"/>
                  <a:pt x="1012" y="1376"/>
                  <a:pt x="1012" y="1376"/>
                </a:cubicBezTo>
                <a:cubicBezTo>
                  <a:pt x="999" y="1376"/>
                  <a:pt x="999" y="1376"/>
                  <a:pt x="999" y="1376"/>
                </a:cubicBezTo>
                <a:cubicBezTo>
                  <a:pt x="988" y="1359"/>
                  <a:pt x="988" y="1359"/>
                  <a:pt x="988" y="1359"/>
                </a:cubicBezTo>
                <a:cubicBezTo>
                  <a:pt x="969" y="1381"/>
                  <a:pt x="969" y="1381"/>
                  <a:pt x="969" y="1381"/>
                </a:cubicBezTo>
                <a:cubicBezTo>
                  <a:pt x="969" y="1224"/>
                  <a:pt x="969" y="1224"/>
                  <a:pt x="969" y="1224"/>
                </a:cubicBezTo>
                <a:cubicBezTo>
                  <a:pt x="943" y="1224"/>
                  <a:pt x="943" y="1224"/>
                  <a:pt x="943" y="1224"/>
                </a:cubicBezTo>
                <a:cubicBezTo>
                  <a:pt x="943" y="1212"/>
                  <a:pt x="943" y="1212"/>
                  <a:pt x="943" y="1212"/>
                </a:cubicBezTo>
                <a:cubicBezTo>
                  <a:pt x="969" y="1212"/>
                  <a:pt x="969" y="1212"/>
                  <a:pt x="969" y="1212"/>
                </a:cubicBezTo>
                <a:cubicBezTo>
                  <a:pt x="969" y="1204"/>
                  <a:pt x="969" y="1204"/>
                  <a:pt x="969" y="1204"/>
                </a:cubicBezTo>
                <a:cubicBezTo>
                  <a:pt x="847" y="1204"/>
                  <a:pt x="847" y="1204"/>
                  <a:pt x="847" y="1204"/>
                </a:cubicBezTo>
                <a:cubicBezTo>
                  <a:pt x="847" y="1211"/>
                  <a:pt x="847" y="1211"/>
                  <a:pt x="847" y="1211"/>
                </a:cubicBezTo>
                <a:cubicBezTo>
                  <a:pt x="857" y="1211"/>
                  <a:pt x="857" y="1211"/>
                  <a:pt x="857" y="1211"/>
                </a:cubicBezTo>
                <a:cubicBezTo>
                  <a:pt x="857" y="1224"/>
                  <a:pt x="857" y="1224"/>
                  <a:pt x="857" y="1224"/>
                </a:cubicBezTo>
                <a:cubicBezTo>
                  <a:pt x="843" y="1224"/>
                  <a:pt x="843" y="1224"/>
                  <a:pt x="843" y="1224"/>
                </a:cubicBezTo>
                <a:cubicBezTo>
                  <a:pt x="843" y="1375"/>
                  <a:pt x="843" y="1375"/>
                  <a:pt x="843" y="1375"/>
                </a:cubicBezTo>
                <a:cubicBezTo>
                  <a:pt x="828" y="1375"/>
                  <a:pt x="828" y="1375"/>
                  <a:pt x="828" y="1375"/>
                </a:cubicBezTo>
                <a:cubicBezTo>
                  <a:pt x="828" y="1387"/>
                  <a:pt x="828" y="1387"/>
                  <a:pt x="828" y="1387"/>
                </a:cubicBezTo>
                <a:cubicBezTo>
                  <a:pt x="816" y="1387"/>
                  <a:pt x="816" y="1387"/>
                  <a:pt x="816" y="1387"/>
                </a:cubicBezTo>
                <a:cubicBezTo>
                  <a:pt x="816" y="1403"/>
                  <a:pt x="816" y="1403"/>
                  <a:pt x="816" y="1403"/>
                </a:cubicBezTo>
                <a:cubicBezTo>
                  <a:pt x="804" y="1403"/>
                  <a:pt x="804" y="1403"/>
                  <a:pt x="804" y="1403"/>
                </a:cubicBezTo>
                <a:cubicBezTo>
                  <a:pt x="787" y="1393"/>
                  <a:pt x="787" y="1393"/>
                  <a:pt x="787" y="1393"/>
                </a:cubicBezTo>
                <a:cubicBezTo>
                  <a:pt x="787" y="1193"/>
                  <a:pt x="787" y="1193"/>
                  <a:pt x="787" y="1193"/>
                </a:cubicBezTo>
                <a:cubicBezTo>
                  <a:pt x="691" y="1193"/>
                  <a:pt x="691" y="1193"/>
                  <a:pt x="691" y="1193"/>
                </a:cubicBezTo>
                <a:cubicBezTo>
                  <a:pt x="691" y="1427"/>
                  <a:pt x="691" y="1427"/>
                  <a:pt x="691" y="1427"/>
                </a:cubicBezTo>
                <a:cubicBezTo>
                  <a:pt x="664" y="1427"/>
                  <a:pt x="664" y="1427"/>
                  <a:pt x="664" y="1427"/>
                </a:cubicBezTo>
                <a:cubicBezTo>
                  <a:pt x="664" y="1445"/>
                  <a:pt x="664" y="1445"/>
                  <a:pt x="664" y="1445"/>
                </a:cubicBezTo>
                <a:cubicBezTo>
                  <a:pt x="640" y="1445"/>
                  <a:pt x="640" y="1445"/>
                  <a:pt x="640" y="1445"/>
                </a:cubicBezTo>
                <a:cubicBezTo>
                  <a:pt x="640" y="1436"/>
                  <a:pt x="640" y="1436"/>
                  <a:pt x="640" y="1436"/>
                </a:cubicBezTo>
                <a:cubicBezTo>
                  <a:pt x="625" y="1436"/>
                  <a:pt x="625" y="1436"/>
                  <a:pt x="625" y="1436"/>
                </a:cubicBezTo>
                <a:cubicBezTo>
                  <a:pt x="625" y="1237"/>
                  <a:pt x="625" y="1237"/>
                  <a:pt x="625" y="1237"/>
                </a:cubicBezTo>
                <a:cubicBezTo>
                  <a:pt x="601" y="1237"/>
                  <a:pt x="601" y="1237"/>
                  <a:pt x="601" y="1237"/>
                </a:cubicBezTo>
                <a:cubicBezTo>
                  <a:pt x="601" y="1228"/>
                  <a:pt x="601" y="1228"/>
                  <a:pt x="601" y="1228"/>
                </a:cubicBezTo>
                <a:cubicBezTo>
                  <a:pt x="536" y="1228"/>
                  <a:pt x="536" y="1228"/>
                  <a:pt x="536" y="1228"/>
                </a:cubicBezTo>
                <a:cubicBezTo>
                  <a:pt x="536" y="1241"/>
                  <a:pt x="536" y="1241"/>
                  <a:pt x="536" y="1241"/>
                </a:cubicBezTo>
                <a:cubicBezTo>
                  <a:pt x="515" y="1241"/>
                  <a:pt x="515" y="1241"/>
                  <a:pt x="515" y="1241"/>
                </a:cubicBezTo>
                <a:cubicBezTo>
                  <a:pt x="515" y="1227"/>
                  <a:pt x="515" y="1227"/>
                  <a:pt x="515" y="1227"/>
                </a:cubicBezTo>
                <a:cubicBezTo>
                  <a:pt x="501" y="1227"/>
                  <a:pt x="501" y="1227"/>
                  <a:pt x="501" y="1227"/>
                </a:cubicBezTo>
                <a:cubicBezTo>
                  <a:pt x="501" y="1227"/>
                  <a:pt x="487" y="1169"/>
                  <a:pt x="456" y="1169"/>
                </a:cubicBezTo>
                <a:cubicBezTo>
                  <a:pt x="425" y="1169"/>
                  <a:pt x="401" y="1224"/>
                  <a:pt x="401" y="1224"/>
                </a:cubicBezTo>
                <a:cubicBezTo>
                  <a:pt x="392" y="1224"/>
                  <a:pt x="392" y="1224"/>
                  <a:pt x="392" y="1224"/>
                </a:cubicBezTo>
                <a:cubicBezTo>
                  <a:pt x="392" y="1243"/>
                  <a:pt x="392" y="1243"/>
                  <a:pt x="392" y="1243"/>
                </a:cubicBezTo>
                <a:cubicBezTo>
                  <a:pt x="373" y="1243"/>
                  <a:pt x="373" y="1243"/>
                  <a:pt x="373" y="1243"/>
                </a:cubicBezTo>
                <a:cubicBezTo>
                  <a:pt x="373" y="1233"/>
                  <a:pt x="373" y="1233"/>
                  <a:pt x="373" y="1233"/>
                </a:cubicBezTo>
                <a:cubicBezTo>
                  <a:pt x="320" y="1233"/>
                  <a:pt x="320" y="1233"/>
                  <a:pt x="320" y="1233"/>
                </a:cubicBezTo>
                <a:cubicBezTo>
                  <a:pt x="320" y="1245"/>
                  <a:pt x="320" y="1245"/>
                  <a:pt x="320" y="1245"/>
                </a:cubicBezTo>
                <a:cubicBezTo>
                  <a:pt x="303" y="1245"/>
                  <a:pt x="303" y="1245"/>
                  <a:pt x="303" y="1245"/>
                </a:cubicBezTo>
                <a:cubicBezTo>
                  <a:pt x="288" y="1257"/>
                  <a:pt x="288" y="1257"/>
                  <a:pt x="288" y="1257"/>
                </a:cubicBezTo>
                <a:cubicBezTo>
                  <a:pt x="288" y="1331"/>
                  <a:pt x="288" y="1331"/>
                  <a:pt x="288" y="1331"/>
                </a:cubicBezTo>
                <a:cubicBezTo>
                  <a:pt x="268" y="1331"/>
                  <a:pt x="268" y="1331"/>
                  <a:pt x="268" y="1331"/>
                </a:cubicBezTo>
                <a:cubicBezTo>
                  <a:pt x="268" y="1373"/>
                  <a:pt x="268" y="1373"/>
                  <a:pt x="268" y="1373"/>
                </a:cubicBezTo>
                <a:cubicBezTo>
                  <a:pt x="252" y="1373"/>
                  <a:pt x="252" y="1373"/>
                  <a:pt x="252" y="1373"/>
                </a:cubicBezTo>
                <a:cubicBezTo>
                  <a:pt x="252" y="1325"/>
                  <a:pt x="252" y="1325"/>
                  <a:pt x="252" y="1325"/>
                </a:cubicBezTo>
                <a:cubicBezTo>
                  <a:pt x="236" y="1325"/>
                  <a:pt x="236" y="1325"/>
                  <a:pt x="236" y="1325"/>
                </a:cubicBezTo>
                <a:cubicBezTo>
                  <a:pt x="236" y="1342"/>
                  <a:pt x="236" y="1342"/>
                  <a:pt x="236" y="1342"/>
                </a:cubicBezTo>
                <a:cubicBezTo>
                  <a:pt x="218" y="1342"/>
                  <a:pt x="218" y="1342"/>
                  <a:pt x="218" y="1342"/>
                </a:cubicBezTo>
                <a:cubicBezTo>
                  <a:pt x="218" y="1331"/>
                  <a:pt x="218" y="1331"/>
                  <a:pt x="218" y="1331"/>
                </a:cubicBezTo>
                <a:cubicBezTo>
                  <a:pt x="195" y="1331"/>
                  <a:pt x="195" y="1331"/>
                  <a:pt x="195" y="1331"/>
                </a:cubicBezTo>
                <a:cubicBezTo>
                  <a:pt x="195" y="1312"/>
                  <a:pt x="195" y="1312"/>
                  <a:pt x="195" y="1312"/>
                </a:cubicBezTo>
                <a:cubicBezTo>
                  <a:pt x="182" y="1299"/>
                  <a:pt x="182" y="1299"/>
                  <a:pt x="182" y="1299"/>
                </a:cubicBezTo>
                <a:cubicBezTo>
                  <a:pt x="168" y="1283"/>
                  <a:pt x="168" y="1283"/>
                  <a:pt x="168" y="1283"/>
                </a:cubicBezTo>
                <a:cubicBezTo>
                  <a:pt x="134" y="1283"/>
                  <a:pt x="134" y="1283"/>
                  <a:pt x="134" y="1283"/>
                </a:cubicBezTo>
                <a:cubicBezTo>
                  <a:pt x="102" y="1307"/>
                  <a:pt x="102" y="1307"/>
                  <a:pt x="102" y="1307"/>
                </a:cubicBezTo>
                <a:cubicBezTo>
                  <a:pt x="78" y="1307"/>
                  <a:pt x="78" y="1307"/>
                  <a:pt x="78" y="1307"/>
                </a:cubicBezTo>
                <a:cubicBezTo>
                  <a:pt x="78" y="1401"/>
                  <a:pt x="78" y="1401"/>
                  <a:pt x="78" y="1401"/>
                </a:cubicBezTo>
                <a:cubicBezTo>
                  <a:pt x="56" y="1357"/>
                  <a:pt x="56" y="1357"/>
                  <a:pt x="56" y="1357"/>
                </a:cubicBezTo>
                <a:cubicBezTo>
                  <a:pt x="56" y="1333"/>
                  <a:pt x="56" y="1333"/>
                  <a:pt x="56" y="1333"/>
                </a:cubicBezTo>
                <a:cubicBezTo>
                  <a:pt x="0" y="1333"/>
                  <a:pt x="0" y="1333"/>
                  <a:pt x="0" y="1333"/>
                </a:cubicBezTo>
                <a:cubicBezTo>
                  <a:pt x="0" y="1542"/>
                  <a:pt x="0" y="1542"/>
                  <a:pt x="0" y="1542"/>
                </a:cubicBezTo>
                <a:cubicBezTo>
                  <a:pt x="8000" y="1542"/>
                  <a:pt x="8000" y="1542"/>
                  <a:pt x="8000" y="1542"/>
                </a:cubicBezTo>
                <a:cubicBezTo>
                  <a:pt x="8000" y="1472"/>
                  <a:pt x="8000" y="1472"/>
                  <a:pt x="8000" y="1472"/>
                </a:cubicBezTo>
                <a:lnTo>
                  <a:pt x="7978" y="1472"/>
                </a:lnTo>
                <a:close/>
                <a:moveTo>
                  <a:pt x="3369" y="1457"/>
                </a:moveTo>
                <a:cubicBezTo>
                  <a:pt x="3356" y="1457"/>
                  <a:pt x="3356" y="1457"/>
                  <a:pt x="3356" y="1457"/>
                </a:cubicBezTo>
                <a:cubicBezTo>
                  <a:pt x="3356" y="1408"/>
                  <a:pt x="3356" y="1408"/>
                  <a:pt x="3356" y="1408"/>
                </a:cubicBezTo>
                <a:cubicBezTo>
                  <a:pt x="3369" y="1408"/>
                  <a:pt x="3369" y="1408"/>
                  <a:pt x="3369" y="1408"/>
                </a:cubicBezTo>
                <a:lnTo>
                  <a:pt x="3369" y="1457"/>
                </a:lnTo>
                <a:close/>
                <a:moveTo>
                  <a:pt x="3369" y="1389"/>
                </a:moveTo>
                <a:cubicBezTo>
                  <a:pt x="3356" y="1389"/>
                  <a:pt x="3356" y="1389"/>
                  <a:pt x="3356" y="1389"/>
                </a:cubicBezTo>
                <a:cubicBezTo>
                  <a:pt x="3356" y="1335"/>
                  <a:pt x="3356" y="1335"/>
                  <a:pt x="3356" y="1335"/>
                </a:cubicBezTo>
                <a:cubicBezTo>
                  <a:pt x="3369" y="1335"/>
                  <a:pt x="3369" y="1335"/>
                  <a:pt x="3369" y="1335"/>
                </a:cubicBezTo>
                <a:lnTo>
                  <a:pt x="3369" y="1389"/>
                </a:lnTo>
                <a:close/>
                <a:moveTo>
                  <a:pt x="3356" y="1141"/>
                </a:moveTo>
                <a:cubicBezTo>
                  <a:pt x="3356" y="1098"/>
                  <a:pt x="3356" y="1098"/>
                  <a:pt x="3356" y="1098"/>
                </a:cubicBezTo>
                <a:cubicBezTo>
                  <a:pt x="3356" y="1098"/>
                  <a:pt x="3373" y="1103"/>
                  <a:pt x="3373" y="1119"/>
                </a:cubicBezTo>
                <a:cubicBezTo>
                  <a:pt x="3373" y="1136"/>
                  <a:pt x="3356" y="1141"/>
                  <a:pt x="3356" y="1141"/>
                </a:cubicBezTo>
                <a:close/>
                <a:moveTo>
                  <a:pt x="3356" y="1060"/>
                </a:moveTo>
                <a:cubicBezTo>
                  <a:pt x="3356" y="1024"/>
                  <a:pt x="3356" y="1024"/>
                  <a:pt x="3356" y="1024"/>
                </a:cubicBezTo>
                <a:cubicBezTo>
                  <a:pt x="3356" y="1024"/>
                  <a:pt x="3373" y="1029"/>
                  <a:pt x="3373" y="1042"/>
                </a:cubicBezTo>
                <a:cubicBezTo>
                  <a:pt x="3373" y="1055"/>
                  <a:pt x="3356" y="1060"/>
                  <a:pt x="3356" y="1060"/>
                </a:cubicBezTo>
                <a:close/>
                <a:moveTo>
                  <a:pt x="3356" y="988"/>
                </a:moveTo>
                <a:cubicBezTo>
                  <a:pt x="3356" y="950"/>
                  <a:pt x="3356" y="950"/>
                  <a:pt x="3356" y="950"/>
                </a:cubicBezTo>
                <a:cubicBezTo>
                  <a:pt x="3356" y="950"/>
                  <a:pt x="3373" y="953"/>
                  <a:pt x="3373" y="969"/>
                </a:cubicBezTo>
                <a:cubicBezTo>
                  <a:pt x="3373" y="985"/>
                  <a:pt x="3356" y="988"/>
                  <a:pt x="3356" y="988"/>
                </a:cubicBezTo>
                <a:close/>
                <a:moveTo>
                  <a:pt x="3356" y="911"/>
                </a:moveTo>
                <a:cubicBezTo>
                  <a:pt x="3356" y="872"/>
                  <a:pt x="3356" y="872"/>
                  <a:pt x="3356" y="872"/>
                </a:cubicBezTo>
                <a:cubicBezTo>
                  <a:pt x="3356" y="872"/>
                  <a:pt x="3373" y="878"/>
                  <a:pt x="3373" y="891"/>
                </a:cubicBezTo>
                <a:cubicBezTo>
                  <a:pt x="3373" y="905"/>
                  <a:pt x="3356" y="911"/>
                  <a:pt x="3356" y="911"/>
                </a:cubicBezTo>
                <a:close/>
                <a:moveTo>
                  <a:pt x="3356" y="835"/>
                </a:moveTo>
                <a:cubicBezTo>
                  <a:pt x="3356" y="796"/>
                  <a:pt x="3356" y="796"/>
                  <a:pt x="3356" y="796"/>
                </a:cubicBezTo>
                <a:cubicBezTo>
                  <a:pt x="3356" y="796"/>
                  <a:pt x="3373" y="800"/>
                  <a:pt x="3373" y="815"/>
                </a:cubicBezTo>
                <a:cubicBezTo>
                  <a:pt x="3373" y="831"/>
                  <a:pt x="3356" y="835"/>
                  <a:pt x="3356" y="835"/>
                </a:cubicBezTo>
                <a:close/>
                <a:moveTo>
                  <a:pt x="3356" y="756"/>
                </a:moveTo>
                <a:cubicBezTo>
                  <a:pt x="3356" y="718"/>
                  <a:pt x="3356" y="718"/>
                  <a:pt x="3356" y="718"/>
                </a:cubicBezTo>
                <a:cubicBezTo>
                  <a:pt x="3356" y="718"/>
                  <a:pt x="3373" y="720"/>
                  <a:pt x="3373" y="737"/>
                </a:cubicBezTo>
                <a:cubicBezTo>
                  <a:pt x="3373" y="754"/>
                  <a:pt x="3356" y="756"/>
                  <a:pt x="3356" y="756"/>
                </a:cubicBezTo>
                <a:close/>
                <a:moveTo>
                  <a:pt x="5556" y="570"/>
                </a:moveTo>
                <a:cubicBezTo>
                  <a:pt x="5508" y="582"/>
                  <a:pt x="5508" y="582"/>
                  <a:pt x="5508" y="582"/>
                </a:cubicBezTo>
                <a:cubicBezTo>
                  <a:pt x="5490" y="529"/>
                  <a:pt x="5490" y="529"/>
                  <a:pt x="5490" y="529"/>
                </a:cubicBezTo>
                <a:cubicBezTo>
                  <a:pt x="5566" y="508"/>
                  <a:pt x="5566" y="508"/>
                  <a:pt x="5566" y="508"/>
                </a:cubicBezTo>
                <a:lnTo>
                  <a:pt x="5556" y="570"/>
                </a:lnTo>
                <a:close/>
              </a:path>
            </a:pathLst>
          </a:custGeom>
          <a:noFill/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28A9D6"/>
                </a:gs>
              </a:gsLst>
              <a:lin ang="5400000" scaled="1"/>
            </a:gradFill>
          </a:ln>
          <a:effectLst/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2" name="矩形 1"/>
          <p:cNvSpPr/>
          <p:nvPr/>
        </p:nvSpPr>
        <p:spPr>
          <a:xfrm>
            <a:off x="0" y="2632221"/>
            <a:ext cx="12192000" cy="1714585"/>
          </a:xfrm>
          <a:prstGeom prst="rect">
            <a:avLst/>
          </a:prstGeom>
          <a:solidFill>
            <a:srgbClr val="28A9D6"/>
          </a:solidFill>
          <a:ln>
            <a:noFill/>
          </a:ln>
          <a:effectLst/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cxnSp>
        <p:nvCxnSpPr>
          <p:cNvPr id="25" name="直接连接符 24"/>
          <p:cNvCxnSpPr/>
          <p:nvPr/>
        </p:nvCxnSpPr>
        <p:spPr>
          <a:xfrm>
            <a:off x="0" y="4373612"/>
            <a:ext cx="12192000" cy="0"/>
          </a:xfrm>
          <a:prstGeom prst="line">
            <a:avLst/>
          </a:prstGeom>
          <a:ln w="19050">
            <a:solidFill>
              <a:srgbClr val="28A9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13"/>
          <p:cNvSpPr txBox="1"/>
          <p:nvPr/>
        </p:nvSpPr>
        <p:spPr>
          <a:xfrm>
            <a:off x="1199456" y="2895743"/>
            <a:ext cx="10657184" cy="95313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zh-CN" altLang="en-US" sz="5600" b="1" dirty="0" smtClean="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第七章  存储系统</a:t>
            </a:r>
            <a:r>
              <a:rPr lang="en-US" altLang="zh-CN" sz="5600" b="1" dirty="0" smtClean="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(</a:t>
            </a:r>
            <a:r>
              <a:rPr lang="zh-CN" altLang="en-US" sz="5600" b="1" dirty="0" smtClean="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二</a:t>
            </a:r>
            <a:r>
              <a:rPr lang="en-US" altLang="zh-CN" sz="5600" b="1" dirty="0" smtClean="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)</a:t>
            </a:r>
            <a:endParaRPr lang="zh-CN" altLang="zh-CN" sz="5600" b="1" dirty="0">
              <a:solidFill>
                <a:srgbClr val="FFFF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28" name="直接连接符 27"/>
          <p:cNvCxnSpPr/>
          <p:nvPr/>
        </p:nvCxnSpPr>
        <p:spPr>
          <a:xfrm>
            <a:off x="0" y="4795475"/>
            <a:ext cx="4320000" cy="12674"/>
          </a:xfrm>
          <a:prstGeom prst="line">
            <a:avLst/>
          </a:prstGeom>
          <a:ln w="3175">
            <a:solidFill>
              <a:srgbClr val="28A9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/>
        </p:nvCxnSpPr>
        <p:spPr>
          <a:xfrm>
            <a:off x="0" y="4861761"/>
            <a:ext cx="4320000" cy="12674"/>
          </a:xfrm>
          <a:prstGeom prst="line">
            <a:avLst/>
          </a:prstGeom>
          <a:ln w="3175">
            <a:solidFill>
              <a:srgbClr val="28A9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0" y="4928047"/>
            <a:ext cx="4320000" cy="12674"/>
          </a:xfrm>
          <a:prstGeom prst="line">
            <a:avLst/>
          </a:prstGeom>
          <a:ln w="3175">
            <a:solidFill>
              <a:srgbClr val="28A9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7872000" y="4795475"/>
            <a:ext cx="4320000" cy="12674"/>
          </a:xfrm>
          <a:prstGeom prst="line">
            <a:avLst/>
          </a:prstGeom>
          <a:ln w="3175">
            <a:solidFill>
              <a:srgbClr val="28A9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/>
          <p:nvPr/>
        </p:nvCxnSpPr>
        <p:spPr>
          <a:xfrm>
            <a:off x="7872000" y="4861761"/>
            <a:ext cx="4320000" cy="12674"/>
          </a:xfrm>
          <a:prstGeom prst="line">
            <a:avLst/>
          </a:prstGeom>
          <a:ln w="3175">
            <a:solidFill>
              <a:srgbClr val="28A9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/>
        </p:nvCxnSpPr>
        <p:spPr>
          <a:xfrm>
            <a:off x="7872000" y="4928047"/>
            <a:ext cx="4320000" cy="12674"/>
          </a:xfrm>
          <a:prstGeom prst="line">
            <a:avLst/>
          </a:prstGeom>
          <a:ln w="3175">
            <a:solidFill>
              <a:srgbClr val="28A9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文本框 42"/>
          <p:cNvSpPr txBox="1"/>
          <p:nvPr/>
        </p:nvSpPr>
        <p:spPr>
          <a:xfrm>
            <a:off x="4727848" y="4630928"/>
            <a:ext cx="30243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秦磊华  计算机学院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"/>
          <p:cNvSpPr txBox="1"/>
          <p:nvPr/>
        </p:nvSpPr>
        <p:spPr>
          <a:xfrm>
            <a:off x="710789" y="161267"/>
            <a:ext cx="4368072" cy="617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dirty="0">
                <a:solidFill>
                  <a:schemeClr val="tx1"/>
                </a:solidFill>
                <a:latin typeface="禹卫书法行书简体" panose="02000603000000000000" pitchFamily="2" charset="-122"/>
                <a:ea typeface="禹卫书法行书简体" panose="02000603000000000000" pitchFamily="2" charset="-122"/>
              </a:rPr>
              <a:t>7.5 </a:t>
            </a:r>
            <a:r>
              <a:rPr lang="zh-CN" altLang="en-US" dirty="0" smtClean="0">
                <a:solidFill>
                  <a:schemeClr val="tx1"/>
                </a:solidFill>
                <a:latin typeface="禹卫书法行书简体" panose="02000603000000000000" pitchFamily="2" charset="-122"/>
                <a:ea typeface="禹卫书法行书简体" panose="02000603000000000000" pitchFamily="2" charset="-122"/>
              </a:rPr>
              <a:t>高速存储器</a:t>
            </a:r>
            <a:endParaRPr lang="zh-CN" altLang="en-US" dirty="0">
              <a:solidFill>
                <a:schemeClr val="tx1"/>
              </a:solidFill>
              <a:latin typeface="禹卫书法行书简体" panose="02000603000000000000" pitchFamily="2" charset="-122"/>
              <a:ea typeface="禹卫书法行书简体" panose="02000603000000000000" pitchFamily="2" charset="-122"/>
            </a:endParaRPr>
          </a:p>
        </p:txBody>
      </p:sp>
      <p:sp>
        <p:nvSpPr>
          <p:cNvPr id="4" name="Text Box 5"/>
          <p:cNvSpPr txBox="1">
            <a:spLocks noChangeArrowheads="1"/>
          </p:cNvSpPr>
          <p:nvPr/>
        </p:nvSpPr>
        <p:spPr bwMode="auto">
          <a:xfrm>
            <a:off x="3924714" y="3113165"/>
            <a:ext cx="3185887" cy="32916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5000"/>
              </a:lnSpc>
              <a:spcBef>
                <a:spcPts val="0"/>
              </a:spcBef>
              <a:buFontTx/>
              <a:buNone/>
            </a:pPr>
            <a:r>
              <a:rPr lang="zh-CN" altLang="en-US" sz="2200" dirty="0" smtClean="0">
                <a:latin typeface="+mn-ea"/>
                <a:ea typeface="+mn-ea"/>
                <a:sym typeface="Symbol" panose="05050102010706020507" pitchFamily="18" charset="2"/>
              </a:rPr>
              <a:t>流水线</a:t>
            </a:r>
            <a:r>
              <a:rPr lang="zh-CN" altLang="en-US" sz="2200" dirty="0">
                <a:latin typeface="+mn-ea"/>
                <a:ea typeface="+mn-ea"/>
                <a:sym typeface="Symbol" panose="05050102010706020507" pitchFamily="18" charset="2"/>
              </a:rPr>
              <a:t>方式</a:t>
            </a:r>
            <a:r>
              <a:rPr lang="zh-CN" altLang="en-US" sz="2200" dirty="0" smtClean="0">
                <a:latin typeface="+mn-ea"/>
                <a:ea typeface="+mn-ea"/>
                <a:sym typeface="Symbol" panose="05050102010706020507" pitchFamily="18" charset="2"/>
              </a:rPr>
              <a:t>存取的条件：</a:t>
            </a:r>
            <a:endParaRPr lang="zh-CN" altLang="en-US" sz="2200" dirty="0">
              <a:latin typeface="+mn-ea"/>
              <a:ea typeface="+mn-ea"/>
              <a:sym typeface="Symbol" panose="05050102010706020507" pitchFamily="18" charset="2"/>
            </a:endParaRPr>
          </a:p>
          <a:p>
            <a:pPr eaLnBrk="1" hangingPunct="1">
              <a:lnSpc>
                <a:spcPct val="135000"/>
              </a:lnSpc>
              <a:spcBef>
                <a:spcPts val="0"/>
              </a:spcBef>
              <a:buFontTx/>
              <a:buNone/>
            </a:pPr>
            <a:r>
              <a:rPr lang="zh-CN" altLang="en-US" sz="2200" dirty="0">
                <a:latin typeface="+mn-ea"/>
                <a:ea typeface="+mn-ea"/>
                <a:sym typeface="Symbol" panose="05050102010706020507" pitchFamily="18" charset="2"/>
              </a:rPr>
              <a:t>           </a:t>
            </a:r>
            <a:r>
              <a:rPr lang="en-US" altLang="zh-CN" sz="2200" dirty="0">
                <a:latin typeface="+mn-ea"/>
                <a:ea typeface="+mn-ea"/>
                <a:sym typeface="Symbol" panose="05050102010706020507" pitchFamily="18" charset="2"/>
              </a:rPr>
              <a:t>T = m </a:t>
            </a:r>
            <a:endParaRPr lang="en-US" altLang="zh-CN" sz="2200" dirty="0">
              <a:latin typeface="+mn-ea"/>
              <a:ea typeface="+mn-ea"/>
              <a:sym typeface="Symbol" panose="05050102010706020507" pitchFamily="18" charset="2"/>
            </a:endParaRPr>
          </a:p>
          <a:p>
            <a:pPr eaLnBrk="1" hangingPunct="1">
              <a:lnSpc>
                <a:spcPct val="135000"/>
              </a:lnSpc>
              <a:spcBef>
                <a:spcPts val="0"/>
              </a:spcBef>
              <a:buFontTx/>
              <a:buNone/>
            </a:pPr>
            <a:r>
              <a:rPr lang="en-US" altLang="zh-CN" sz="2200" dirty="0">
                <a:latin typeface="+mn-ea"/>
                <a:ea typeface="+mn-ea"/>
                <a:sym typeface="Symbol" panose="05050102010706020507" pitchFamily="18" charset="2"/>
              </a:rPr>
              <a:t> </a:t>
            </a:r>
            <a:r>
              <a:rPr lang="zh-CN" altLang="en-US" sz="2200" dirty="0">
                <a:latin typeface="+mn-ea"/>
                <a:ea typeface="+mn-ea"/>
                <a:sym typeface="Symbol" panose="05050102010706020507" pitchFamily="18" charset="2"/>
              </a:rPr>
              <a:t>即每个模块启动后经过   </a:t>
            </a:r>
            <a:r>
              <a:rPr lang="zh-CN" altLang="en-US" sz="2200" dirty="0" smtClean="0">
                <a:latin typeface="+mn-ea"/>
                <a:ea typeface="+mn-ea"/>
                <a:sym typeface="Symbol" panose="05050102010706020507" pitchFamily="18" charset="2"/>
              </a:rPr>
              <a:t>时延，可启动</a:t>
            </a:r>
            <a:r>
              <a:rPr lang="zh-CN" altLang="en-US" sz="2200" dirty="0">
                <a:latin typeface="+mn-ea"/>
                <a:ea typeface="+mn-ea"/>
                <a:sym typeface="Symbol" panose="05050102010706020507" pitchFamily="18" charset="2"/>
              </a:rPr>
              <a:t>下</a:t>
            </a:r>
            <a:r>
              <a:rPr lang="zh-CN" altLang="en-US" sz="2200" dirty="0" smtClean="0">
                <a:latin typeface="+mn-ea"/>
                <a:ea typeface="+mn-ea"/>
                <a:sym typeface="Symbol" panose="05050102010706020507" pitchFamily="18" charset="2"/>
              </a:rPr>
              <a:t>一模块</a:t>
            </a:r>
            <a:r>
              <a:rPr lang="zh-CN" altLang="en-US" sz="2200" dirty="0">
                <a:latin typeface="+mn-ea"/>
                <a:ea typeface="+mn-ea"/>
                <a:sym typeface="Symbol" panose="05050102010706020507" pitchFamily="18" charset="2"/>
              </a:rPr>
              <a:t>。</a:t>
            </a:r>
            <a:endParaRPr lang="zh-CN" altLang="en-US" sz="2200" dirty="0">
              <a:latin typeface="+mn-ea"/>
              <a:ea typeface="+mn-ea"/>
              <a:sym typeface="Symbol" panose="05050102010706020507" pitchFamily="18" charset="2"/>
            </a:endParaRPr>
          </a:p>
          <a:p>
            <a:pPr eaLnBrk="1" hangingPunct="1">
              <a:lnSpc>
                <a:spcPct val="135000"/>
              </a:lnSpc>
              <a:spcBef>
                <a:spcPts val="0"/>
              </a:spcBef>
              <a:buFontTx/>
              <a:buNone/>
            </a:pPr>
            <a:r>
              <a:rPr lang="zh-CN" altLang="en-US" sz="2200" dirty="0">
                <a:latin typeface="+mn-ea"/>
                <a:ea typeface="+mn-ea"/>
                <a:sym typeface="Symbol" panose="05050102010706020507" pitchFamily="18" charset="2"/>
              </a:rPr>
              <a:t>右图为 </a:t>
            </a:r>
            <a:r>
              <a:rPr lang="en-US" altLang="zh-CN" sz="2200" dirty="0">
                <a:latin typeface="+mn-ea"/>
                <a:ea typeface="+mn-ea"/>
                <a:sym typeface="Symbol" panose="05050102010706020507" pitchFamily="18" charset="2"/>
              </a:rPr>
              <a:t>m=4 </a:t>
            </a:r>
            <a:r>
              <a:rPr lang="zh-CN" altLang="en-US" sz="2200" dirty="0">
                <a:latin typeface="+mn-ea"/>
                <a:ea typeface="+mn-ea"/>
                <a:sym typeface="Symbol" panose="05050102010706020507" pitchFamily="18" charset="2"/>
              </a:rPr>
              <a:t>时，</a:t>
            </a:r>
            <a:r>
              <a:rPr lang="en-US" altLang="zh-CN" sz="2200" dirty="0">
                <a:latin typeface="+mn-ea"/>
                <a:ea typeface="+mn-ea"/>
                <a:sym typeface="Symbol" panose="05050102010706020507" pitchFamily="18" charset="2"/>
              </a:rPr>
              <a:t>CPU</a:t>
            </a:r>
            <a:r>
              <a:rPr lang="zh-CN" altLang="en-US" sz="2200" dirty="0">
                <a:latin typeface="+mn-ea"/>
                <a:ea typeface="+mn-ea"/>
                <a:sym typeface="Symbol" panose="05050102010706020507" pitchFamily="18" charset="2"/>
              </a:rPr>
              <a:t>以流水方式访问</a:t>
            </a:r>
            <a:r>
              <a:rPr lang="zh-CN" altLang="en-US" sz="2200" dirty="0" smtClean="0">
                <a:latin typeface="+mn-ea"/>
                <a:ea typeface="+mn-ea"/>
                <a:sym typeface="Symbol" panose="05050102010706020507" pitchFamily="18" charset="2"/>
              </a:rPr>
              <a:t>各存储模块的示意图</a:t>
            </a:r>
            <a:r>
              <a:rPr lang="zh-CN" altLang="en-US" sz="2200" dirty="0">
                <a:latin typeface="+mn-ea"/>
                <a:ea typeface="+mn-ea"/>
                <a:sym typeface="Symbol" panose="05050102010706020507" pitchFamily="18" charset="2"/>
              </a:rPr>
              <a:t>。</a:t>
            </a:r>
            <a:endParaRPr lang="zh-CN" altLang="en-US" sz="2200" dirty="0">
              <a:latin typeface="+mn-ea"/>
              <a:ea typeface="+mn-ea"/>
              <a:sym typeface="Symbol" panose="05050102010706020507" pitchFamily="18" charset="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847808" y="1444314"/>
            <a:ext cx="3112798" cy="14634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5000"/>
              </a:lnSpc>
            </a:pPr>
            <a:r>
              <a:rPr lang="zh-CN" altLang="en-US" sz="2200" dirty="0" smtClean="0">
                <a:latin typeface="+mn-ea"/>
              </a:rPr>
              <a:t>设</a:t>
            </a:r>
            <a:r>
              <a:rPr lang="zh-CN" altLang="en-US" sz="2200" dirty="0">
                <a:latin typeface="+mn-ea"/>
              </a:rPr>
              <a:t>存储</a:t>
            </a:r>
            <a:r>
              <a:rPr lang="zh-CN" altLang="en-US" sz="2200" dirty="0" smtClean="0">
                <a:latin typeface="+mn-ea"/>
              </a:rPr>
              <a:t>周期</a:t>
            </a:r>
            <a:r>
              <a:rPr lang="zh-CN" altLang="en-US" sz="2200" dirty="0">
                <a:latin typeface="+mn-ea"/>
              </a:rPr>
              <a:t>为 </a:t>
            </a:r>
            <a:r>
              <a:rPr lang="en-US" altLang="zh-CN" sz="2200" dirty="0">
                <a:latin typeface="+mn-ea"/>
              </a:rPr>
              <a:t>T </a:t>
            </a:r>
            <a:r>
              <a:rPr lang="zh-CN" altLang="en-US" sz="2200" dirty="0">
                <a:latin typeface="+mn-ea"/>
              </a:rPr>
              <a:t>，总线传送周期为 </a:t>
            </a:r>
            <a:r>
              <a:rPr lang="zh-CN" altLang="en-US" sz="2200" dirty="0">
                <a:latin typeface="+mn-ea"/>
                <a:sym typeface="Symbol" panose="05050102010706020507" pitchFamily="18" charset="2"/>
              </a:rPr>
              <a:t> ，交叉</a:t>
            </a:r>
            <a:r>
              <a:rPr lang="zh-CN" altLang="en-US" sz="2200" dirty="0" smtClean="0">
                <a:latin typeface="+mn-ea"/>
                <a:sym typeface="Symbol" panose="05050102010706020507" pitchFamily="18" charset="2"/>
              </a:rPr>
              <a:t>模数</a:t>
            </a:r>
            <a:r>
              <a:rPr lang="zh-CN" altLang="en-US" sz="2200" dirty="0">
                <a:latin typeface="+mn-ea"/>
                <a:sym typeface="Symbol" panose="05050102010706020507" pitchFamily="18" charset="2"/>
              </a:rPr>
              <a:t>为</a:t>
            </a:r>
            <a:r>
              <a:rPr lang="en-US" altLang="zh-CN" sz="2200" dirty="0" smtClean="0">
                <a:latin typeface="+mn-ea"/>
                <a:sym typeface="Symbol" panose="05050102010706020507" pitchFamily="18" charset="2"/>
              </a:rPr>
              <a:t>m</a:t>
            </a:r>
            <a:r>
              <a:rPr lang="zh-CN" altLang="en-US" sz="2200" dirty="0" smtClean="0">
                <a:latin typeface="+mn-ea"/>
                <a:sym typeface="Symbol" panose="05050102010706020507" pitchFamily="18" charset="2"/>
              </a:rPr>
              <a:t>。</a:t>
            </a:r>
            <a:endParaRPr lang="zh-CN" altLang="en-US" sz="2200" dirty="0">
              <a:latin typeface="+mn-ea"/>
            </a:endParaRPr>
          </a:p>
        </p:txBody>
      </p:sp>
      <p:grpSp>
        <p:nvGrpSpPr>
          <p:cNvPr id="7" name="Group 36"/>
          <p:cNvGrpSpPr/>
          <p:nvPr/>
        </p:nvGrpSpPr>
        <p:grpSpPr bwMode="auto">
          <a:xfrm>
            <a:off x="7495226" y="1347798"/>
            <a:ext cx="4114800" cy="2698750"/>
            <a:chOff x="0" y="0"/>
            <a:chExt cx="2592" cy="1700"/>
          </a:xfrm>
        </p:grpSpPr>
        <p:sp>
          <p:nvSpPr>
            <p:cNvPr id="8" name="Rectangle 6"/>
            <p:cNvSpPr>
              <a:spLocks noChangeArrowheads="1"/>
            </p:cNvSpPr>
            <p:nvPr/>
          </p:nvSpPr>
          <p:spPr bwMode="auto">
            <a:xfrm>
              <a:off x="432" y="864"/>
              <a:ext cx="1104" cy="19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800" dirty="0" smtClean="0">
                  <a:latin typeface="Times New Roman" panose="02020603050405020304" pitchFamily="18" charset="0"/>
                </a:rPr>
                <a:t>0</a:t>
              </a:r>
              <a:endParaRPr lang="zh-CN" altLang="en-US" sz="1800" dirty="0">
                <a:latin typeface="Times New Roman" panose="02020603050405020304" pitchFamily="18" charset="0"/>
              </a:endParaRPr>
            </a:p>
          </p:txBody>
        </p:sp>
        <p:sp>
          <p:nvSpPr>
            <p:cNvPr id="9" name="Rectangle 7"/>
            <p:cNvSpPr>
              <a:spLocks noChangeArrowheads="1"/>
            </p:cNvSpPr>
            <p:nvPr/>
          </p:nvSpPr>
          <p:spPr bwMode="auto">
            <a:xfrm>
              <a:off x="720" y="672"/>
              <a:ext cx="1104" cy="19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800" dirty="0" smtClean="0">
                  <a:latin typeface="Times New Roman" panose="02020603050405020304" pitchFamily="18" charset="0"/>
                </a:rPr>
                <a:t>1</a:t>
              </a:r>
              <a:endParaRPr lang="zh-CN" altLang="en-US" sz="1800" dirty="0">
                <a:latin typeface="Times New Roman" panose="02020603050405020304" pitchFamily="18" charset="0"/>
              </a:endParaRPr>
            </a:p>
          </p:txBody>
        </p:sp>
        <p:sp>
          <p:nvSpPr>
            <p:cNvPr id="11" name="Rectangle 8"/>
            <p:cNvSpPr>
              <a:spLocks noChangeArrowheads="1"/>
            </p:cNvSpPr>
            <p:nvPr/>
          </p:nvSpPr>
          <p:spPr bwMode="auto">
            <a:xfrm>
              <a:off x="1008" y="480"/>
              <a:ext cx="1104" cy="19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800" dirty="0" smtClean="0">
                  <a:latin typeface="Times New Roman" panose="02020603050405020304" pitchFamily="18" charset="0"/>
                </a:rPr>
                <a:t>2</a:t>
              </a:r>
              <a:endParaRPr lang="zh-CN" altLang="en-US" sz="1800" dirty="0">
                <a:latin typeface="Times New Roman" panose="02020603050405020304" pitchFamily="18" charset="0"/>
              </a:endParaRPr>
            </a:p>
          </p:txBody>
        </p:sp>
        <p:sp>
          <p:nvSpPr>
            <p:cNvPr id="12" name="Rectangle 9"/>
            <p:cNvSpPr>
              <a:spLocks noChangeArrowheads="1"/>
            </p:cNvSpPr>
            <p:nvPr/>
          </p:nvSpPr>
          <p:spPr bwMode="auto">
            <a:xfrm>
              <a:off x="1296" y="288"/>
              <a:ext cx="1104" cy="19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800" dirty="0" smtClean="0">
                  <a:latin typeface="Times New Roman" panose="02020603050405020304" pitchFamily="18" charset="0"/>
                </a:rPr>
                <a:t>3</a:t>
              </a:r>
              <a:endParaRPr lang="zh-CN" altLang="en-US" sz="1800" dirty="0">
                <a:latin typeface="Times New Roman" panose="02020603050405020304" pitchFamily="18" charset="0"/>
              </a:endParaRPr>
            </a:p>
          </p:txBody>
        </p:sp>
        <p:sp>
          <p:nvSpPr>
            <p:cNvPr id="13" name="Line 12"/>
            <p:cNvSpPr>
              <a:spLocks noChangeShapeType="1"/>
            </p:cNvSpPr>
            <p:nvPr/>
          </p:nvSpPr>
          <p:spPr bwMode="auto">
            <a:xfrm>
              <a:off x="0" y="1392"/>
              <a:ext cx="2544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" name="Line 13"/>
            <p:cNvSpPr>
              <a:spLocks noChangeShapeType="1"/>
            </p:cNvSpPr>
            <p:nvPr/>
          </p:nvSpPr>
          <p:spPr bwMode="auto">
            <a:xfrm flipV="1">
              <a:off x="0" y="0"/>
              <a:ext cx="0" cy="139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" name="Line 14"/>
            <p:cNvSpPr>
              <a:spLocks noChangeShapeType="1"/>
            </p:cNvSpPr>
            <p:nvPr/>
          </p:nvSpPr>
          <p:spPr bwMode="auto">
            <a:xfrm>
              <a:off x="1536" y="1038"/>
              <a:ext cx="0" cy="336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prstDash val="dash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" name="Line 15"/>
            <p:cNvSpPr>
              <a:spLocks noChangeShapeType="1"/>
            </p:cNvSpPr>
            <p:nvPr/>
          </p:nvSpPr>
          <p:spPr bwMode="auto">
            <a:xfrm>
              <a:off x="1824" y="864"/>
              <a:ext cx="0" cy="528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prstDash val="dash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" name="Line 16"/>
            <p:cNvSpPr>
              <a:spLocks noChangeShapeType="1"/>
            </p:cNvSpPr>
            <p:nvPr/>
          </p:nvSpPr>
          <p:spPr bwMode="auto">
            <a:xfrm>
              <a:off x="2112" y="672"/>
              <a:ext cx="0" cy="72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prstDash val="dash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" name="Line 17"/>
            <p:cNvSpPr>
              <a:spLocks noChangeShapeType="1"/>
            </p:cNvSpPr>
            <p:nvPr/>
          </p:nvSpPr>
          <p:spPr bwMode="auto">
            <a:xfrm>
              <a:off x="2400" y="480"/>
              <a:ext cx="0" cy="912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prstDash val="dash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" name="Text Box 18"/>
            <p:cNvSpPr txBox="1">
              <a:spLocks noChangeArrowheads="1"/>
            </p:cNvSpPr>
            <p:nvPr/>
          </p:nvSpPr>
          <p:spPr bwMode="auto">
            <a:xfrm>
              <a:off x="0" y="864"/>
              <a:ext cx="33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1800" b="1">
                  <a:latin typeface="Times New Roman" panose="02020603050405020304" pitchFamily="18" charset="0"/>
                </a:rPr>
                <a:t>M</a:t>
              </a:r>
              <a:r>
                <a:rPr lang="en-US" altLang="zh-CN" sz="1800" b="1" baseline="-25000">
                  <a:latin typeface="Times New Roman" panose="02020603050405020304" pitchFamily="18" charset="0"/>
                </a:rPr>
                <a:t>0</a:t>
              </a:r>
              <a:endParaRPr lang="en-US" altLang="zh-CN" sz="1800" b="1" baseline="-25000">
                <a:latin typeface="Times New Roman" panose="02020603050405020304" pitchFamily="18" charset="0"/>
              </a:endParaRPr>
            </a:p>
          </p:txBody>
        </p:sp>
        <p:sp>
          <p:nvSpPr>
            <p:cNvPr id="20" name="Text Box 19"/>
            <p:cNvSpPr txBox="1">
              <a:spLocks noChangeArrowheads="1"/>
            </p:cNvSpPr>
            <p:nvPr/>
          </p:nvSpPr>
          <p:spPr bwMode="auto">
            <a:xfrm>
              <a:off x="0" y="672"/>
              <a:ext cx="33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1800" b="1">
                  <a:latin typeface="Times New Roman" panose="02020603050405020304" pitchFamily="18" charset="0"/>
                </a:rPr>
                <a:t>M</a:t>
              </a:r>
              <a:r>
                <a:rPr lang="en-US" altLang="zh-CN" sz="1800" b="1" baseline="-25000">
                  <a:latin typeface="Times New Roman" panose="02020603050405020304" pitchFamily="18" charset="0"/>
                </a:rPr>
                <a:t>1</a:t>
              </a:r>
              <a:endParaRPr lang="en-US" altLang="zh-CN" sz="1800" b="1" baseline="-25000">
                <a:latin typeface="Times New Roman" panose="02020603050405020304" pitchFamily="18" charset="0"/>
              </a:endParaRPr>
            </a:p>
          </p:txBody>
        </p:sp>
        <p:sp>
          <p:nvSpPr>
            <p:cNvPr id="21" name="Text Box 20"/>
            <p:cNvSpPr txBox="1">
              <a:spLocks noChangeArrowheads="1"/>
            </p:cNvSpPr>
            <p:nvPr/>
          </p:nvSpPr>
          <p:spPr bwMode="auto">
            <a:xfrm>
              <a:off x="0" y="432"/>
              <a:ext cx="33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1800" b="1" dirty="0">
                  <a:latin typeface="Times New Roman" panose="02020603050405020304" pitchFamily="18" charset="0"/>
                </a:rPr>
                <a:t>M</a:t>
              </a:r>
              <a:r>
                <a:rPr lang="en-US" altLang="zh-CN" sz="1800" b="1" baseline="-25000" dirty="0">
                  <a:latin typeface="Times New Roman" panose="02020603050405020304" pitchFamily="18" charset="0"/>
                </a:rPr>
                <a:t>2</a:t>
              </a:r>
              <a:endParaRPr lang="en-US" altLang="zh-CN" sz="1800" b="1" baseline="-25000" dirty="0">
                <a:latin typeface="Times New Roman" panose="02020603050405020304" pitchFamily="18" charset="0"/>
              </a:endParaRPr>
            </a:p>
          </p:txBody>
        </p:sp>
        <p:sp>
          <p:nvSpPr>
            <p:cNvPr id="22" name="Text Box 21"/>
            <p:cNvSpPr txBox="1">
              <a:spLocks noChangeArrowheads="1"/>
            </p:cNvSpPr>
            <p:nvPr/>
          </p:nvSpPr>
          <p:spPr bwMode="auto">
            <a:xfrm>
              <a:off x="0" y="192"/>
              <a:ext cx="33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1800" b="1">
                  <a:latin typeface="Times New Roman" panose="02020603050405020304" pitchFamily="18" charset="0"/>
                </a:rPr>
                <a:t>M</a:t>
              </a:r>
              <a:r>
                <a:rPr lang="en-US" altLang="zh-CN" sz="1800" b="1" baseline="-25000">
                  <a:latin typeface="Times New Roman" panose="02020603050405020304" pitchFamily="18" charset="0"/>
                </a:rPr>
                <a:t>3</a:t>
              </a:r>
              <a:endParaRPr lang="en-US" altLang="zh-CN" sz="1800" b="1" baseline="-25000">
                <a:latin typeface="Times New Roman" panose="02020603050405020304" pitchFamily="18" charset="0"/>
              </a:endParaRPr>
            </a:p>
          </p:txBody>
        </p:sp>
        <p:sp>
          <p:nvSpPr>
            <p:cNvPr id="23" name="Line 22"/>
            <p:cNvSpPr>
              <a:spLocks noChangeShapeType="1"/>
            </p:cNvSpPr>
            <p:nvPr/>
          </p:nvSpPr>
          <p:spPr bwMode="auto">
            <a:xfrm>
              <a:off x="432" y="1056"/>
              <a:ext cx="0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" name="Line 23"/>
            <p:cNvSpPr>
              <a:spLocks noChangeShapeType="1"/>
            </p:cNvSpPr>
            <p:nvPr/>
          </p:nvSpPr>
          <p:spPr bwMode="auto">
            <a:xfrm>
              <a:off x="720" y="1056"/>
              <a:ext cx="0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" name="Line 24"/>
            <p:cNvSpPr>
              <a:spLocks noChangeShapeType="1"/>
            </p:cNvSpPr>
            <p:nvPr/>
          </p:nvSpPr>
          <p:spPr bwMode="auto">
            <a:xfrm>
              <a:off x="1008" y="1056"/>
              <a:ext cx="0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" name="Line 25"/>
            <p:cNvSpPr>
              <a:spLocks noChangeShapeType="1"/>
            </p:cNvSpPr>
            <p:nvPr/>
          </p:nvSpPr>
          <p:spPr bwMode="auto">
            <a:xfrm>
              <a:off x="1296" y="1056"/>
              <a:ext cx="0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7" name="Text Box 27"/>
            <p:cNvSpPr txBox="1">
              <a:spLocks noChangeArrowheads="1"/>
            </p:cNvSpPr>
            <p:nvPr/>
          </p:nvSpPr>
          <p:spPr bwMode="auto">
            <a:xfrm>
              <a:off x="1344" y="1488"/>
              <a:ext cx="384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1600" b="1">
                  <a:latin typeface="Times New Roman" panose="02020603050405020304" pitchFamily="18" charset="0"/>
                </a:rPr>
                <a:t>W</a:t>
              </a:r>
              <a:r>
                <a:rPr lang="en-US" altLang="zh-CN" sz="1600" b="1" baseline="-25000">
                  <a:latin typeface="Times New Roman" panose="02020603050405020304" pitchFamily="18" charset="0"/>
                </a:rPr>
                <a:t>0</a:t>
              </a:r>
              <a:endParaRPr lang="en-US" altLang="zh-CN" sz="1600" b="1" baseline="-25000">
                <a:latin typeface="Times New Roman" panose="02020603050405020304" pitchFamily="18" charset="0"/>
              </a:endParaRPr>
            </a:p>
          </p:txBody>
        </p:sp>
        <p:sp>
          <p:nvSpPr>
            <p:cNvPr id="28" name="Text Box 28"/>
            <p:cNvSpPr txBox="1">
              <a:spLocks noChangeArrowheads="1"/>
            </p:cNvSpPr>
            <p:nvPr/>
          </p:nvSpPr>
          <p:spPr bwMode="auto">
            <a:xfrm>
              <a:off x="1632" y="1488"/>
              <a:ext cx="384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1600" b="1">
                  <a:latin typeface="Times New Roman" panose="02020603050405020304" pitchFamily="18" charset="0"/>
                </a:rPr>
                <a:t>W</a:t>
              </a:r>
              <a:r>
                <a:rPr lang="en-US" altLang="zh-CN" sz="1600" b="1" baseline="-25000">
                  <a:latin typeface="Times New Roman" panose="02020603050405020304" pitchFamily="18" charset="0"/>
                </a:rPr>
                <a:t>1</a:t>
              </a:r>
              <a:endParaRPr lang="en-US" altLang="zh-CN" sz="1600" b="1" baseline="-25000">
                <a:latin typeface="Times New Roman" panose="02020603050405020304" pitchFamily="18" charset="0"/>
              </a:endParaRPr>
            </a:p>
          </p:txBody>
        </p:sp>
        <p:sp>
          <p:nvSpPr>
            <p:cNvPr id="29" name="Text Box 29"/>
            <p:cNvSpPr txBox="1">
              <a:spLocks noChangeArrowheads="1"/>
            </p:cNvSpPr>
            <p:nvPr/>
          </p:nvSpPr>
          <p:spPr bwMode="auto">
            <a:xfrm>
              <a:off x="1920" y="1488"/>
              <a:ext cx="384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1600" b="1">
                  <a:latin typeface="Times New Roman" panose="02020603050405020304" pitchFamily="18" charset="0"/>
                </a:rPr>
                <a:t>W</a:t>
              </a:r>
              <a:r>
                <a:rPr lang="en-US" altLang="zh-CN" sz="1600" b="1" baseline="-25000">
                  <a:latin typeface="Times New Roman" panose="02020603050405020304" pitchFamily="18" charset="0"/>
                </a:rPr>
                <a:t>2</a:t>
              </a:r>
              <a:endParaRPr lang="en-US" altLang="zh-CN" sz="1600" b="1" baseline="-25000">
                <a:latin typeface="Times New Roman" panose="02020603050405020304" pitchFamily="18" charset="0"/>
              </a:endParaRPr>
            </a:p>
          </p:txBody>
        </p:sp>
        <p:sp>
          <p:nvSpPr>
            <p:cNvPr id="30" name="Text Box 30"/>
            <p:cNvSpPr txBox="1">
              <a:spLocks noChangeArrowheads="1"/>
            </p:cNvSpPr>
            <p:nvPr/>
          </p:nvSpPr>
          <p:spPr bwMode="auto">
            <a:xfrm>
              <a:off x="2208" y="1488"/>
              <a:ext cx="384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1600" b="1" dirty="0">
                  <a:latin typeface="Times New Roman" panose="02020603050405020304" pitchFamily="18" charset="0"/>
                </a:rPr>
                <a:t>W</a:t>
              </a:r>
              <a:r>
                <a:rPr lang="en-US" altLang="zh-CN" sz="1600" b="1" baseline="-25000" dirty="0">
                  <a:latin typeface="Times New Roman" panose="02020603050405020304" pitchFamily="18" charset="0"/>
                </a:rPr>
                <a:t>3</a:t>
              </a:r>
              <a:endParaRPr lang="en-US" altLang="zh-CN" sz="1600" b="1" baseline="-25000" dirty="0">
                <a:latin typeface="Times New Roman" panose="02020603050405020304" pitchFamily="18" charset="0"/>
              </a:endParaRPr>
            </a:p>
          </p:txBody>
        </p:sp>
        <p:sp>
          <p:nvSpPr>
            <p:cNvPr id="31" name="Text Box 31"/>
            <p:cNvSpPr txBox="1">
              <a:spLocks noChangeArrowheads="1"/>
            </p:cNvSpPr>
            <p:nvPr/>
          </p:nvSpPr>
          <p:spPr bwMode="auto">
            <a:xfrm>
              <a:off x="336" y="1440"/>
              <a:ext cx="240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2000" b="1">
                  <a:latin typeface="Times New Roman" panose="02020603050405020304" pitchFamily="18" charset="0"/>
                </a:rPr>
                <a:t>0</a:t>
              </a:r>
              <a:endParaRPr lang="en-US" altLang="zh-CN" sz="2000" b="1">
                <a:latin typeface="Times New Roman" panose="02020603050405020304" pitchFamily="18" charset="0"/>
              </a:endParaRPr>
            </a:p>
          </p:txBody>
        </p:sp>
        <p:sp>
          <p:nvSpPr>
            <p:cNvPr id="32" name="Text Box 32"/>
            <p:cNvSpPr txBox="1">
              <a:spLocks noChangeArrowheads="1"/>
            </p:cNvSpPr>
            <p:nvPr/>
          </p:nvSpPr>
          <p:spPr bwMode="auto">
            <a:xfrm>
              <a:off x="624" y="1430"/>
              <a:ext cx="240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2000" b="1">
                  <a:latin typeface="Times New Roman" panose="02020603050405020304" pitchFamily="18" charset="0"/>
                </a:rPr>
                <a:t>1</a:t>
              </a:r>
              <a:endParaRPr lang="en-US" altLang="zh-CN" sz="2000" b="1">
                <a:latin typeface="Times New Roman" panose="02020603050405020304" pitchFamily="18" charset="0"/>
              </a:endParaRPr>
            </a:p>
          </p:txBody>
        </p:sp>
        <p:sp>
          <p:nvSpPr>
            <p:cNvPr id="33" name="Text Box 33"/>
            <p:cNvSpPr txBox="1">
              <a:spLocks noChangeArrowheads="1"/>
            </p:cNvSpPr>
            <p:nvPr/>
          </p:nvSpPr>
          <p:spPr bwMode="auto">
            <a:xfrm>
              <a:off x="864" y="1440"/>
              <a:ext cx="240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2000" b="1">
                  <a:latin typeface="Times New Roman" panose="02020603050405020304" pitchFamily="18" charset="0"/>
                </a:rPr>
                <a:t>2</a:t>
              </a:r>
              <a:endParaRPr lang="en-US" altLang="zh-CN" sz="2000" b="1">
                <a:latin typeface="Times New Roman" panose="02020603050405020304" pitchFamily="18" charset="0"/>
              </a:endParaRPr>
            </a:p>
          </p:txBody>
        </p:sp>
        <p:sp>
          <p:nvSpPr>
            <p:cNvPr id="34" name="Text Box 34"/>
            <p:cNvSpPr txBox="1">
              <a:spLocks noChangeArrowheads="1"/>
            </p:cNvSpPr>
            <p:nvPr/>
          </p:nvSpPr>
          <p:spPr bwMode="auto">
            <a:xfrm>
              <a:off x="1152" y="1440"/>
              <a:ext cx="240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2000" b="1">
                  <a:latin typeface="Times New Roman" panose="02020603050405020304" pitchFamily="18" charset="0"/>
                </a:rPr>
                <a:t>3</a:t>
              </a:r>
              <a:endParaRPr lang="en-US" altLang="zh-CN" sz="2000" b="1">
                <a:latin typeface="Times New Roman" panose="02020603050405020304" pitchFamily="18" charset="0"/>
              </a:endParaRPr>
            </a:p>
          </p:txBody>
        </p:sp>
      </p:grpSp>
      <p:sp>
        <p:nvSpPr>
          <p:cNvPr id="36" name="Text Box 37"/>
          <p:cNvSpPr txBox="1">
            <a:spLocks noChangeArrowheads="1"/>
          </p:cNvSpPr>
          <p:nvPr/>
        </p:nvSpPr>
        <p:spPr bwMode="auto">
          <a:xfrm>
            <a:off x="7898833" y="4417991"/>
            <a:ext cx="3840984" cy="19543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200" dirty="0" smtClean="0">
                <a:latin typeface="+mn-ea"/>
                <a:ea typeface="+mn-ea"/>
              </a:rPr>
              <a:t>连续读</a:t>
            </a:r>
            <a:r>
              <a:rPr lang="en-US" altLang="zh-CN" sz="2200" dirty="0">
                <a:latin typeface="+mn-ea"/>
                <a:ea typeface="+mn-ea"/>
                <a:sym typeface="Symbol" panose="05050102010706020507" pitchFamily="18" charset="2"/>
              </a:rPr>
              <a:t>m </a:t>
            </a:r>
            <a:r>
              <a:rPr lang="zh-CN" altLang="en-US" sz="2200" dirty="0">
                <a:latin typeface="+mn-ea"/>
                <a:ea typeface="+mn-ea"/>
                <a:sym typeface="Symbol" panose="05050102010706020507" pitchFamily="18" charset="2"/>
              </a:rPr>
              <a:t>个字的时间</a:t>
            </a:r>
            <a:r>
              <a:rPr lang="en-US" altLang="zh-CN" sz="2200" dirty="0">
                <a:latin typeface="+mn-ea"/>
                <a:ea typeface="+mn-ea"/>
                <a:sym typeface="Symbol" panose="05050102010706020507" pitchFamily="18" charset="2"/>
              </a:rPr>
              <a:t>:</a:t>
            </a:r>
            <a:endParaRPr lang="en-US" altLang="zh-CN" sz="2200" dirty="0">
              <a:latin typeface="+mn-ea"/>
              <a:ea typeface="+mn-ea"/>
              <a:sym typeface="Symbol" panose="05050102010706020507" pitchFamily="18" charset="2"/>
            </a:endParaRP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2200" dirty="0">
                <a:latin typeface="+mn-ea"/>
                <a:ea typeface="+mn-ea"/>
                <a:sym typeface="Symbol" panose="05050102010706020507" pitchFamily="18" charset="2"/>
              </a:rPr>
              <a:t>       t1 = T + (m 1)  </a:t>
            </a:r>
            <a:endParaRPr lang="en-US" altLang="zh-CN" sz="2200" dirty="0">
              <a:latin typeface="+mn-ea"/>
              <a:ea typeface="+mn-ea"/>
              <a:sym typeface="Symbol" panose="05050102010706020507" pitchFamily="18" charset="2"/>
            </a:endParaRP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200" dirty="0" smtClean="0">
                <a:latin typeface="+mn-ea"/>
                <a:ea typeface="+mn-ea"/>
                <a:sym typeface="Symbol" panose="05050102010706020507" pitchFamily="18" charset="2"/>
              </a:rPr>
              <a:t>顺序读</a:t>
            </a:r>
            <a:r>
              <a:rPr lang="en-US" altLang="zh-CN" sz="2200" dirty="0">
                <a:latin typeface="+mn-ea"/>
                <a:ea typeface="+mn-ea"/>
                <a:sym typeface="Symbol" panose="05050102010706020507" pitchFamily="18" charset="2"/>
              </a:rPr>
              <a:t>m </a:t>
            </a:r>
            <a:r>
              <a:rPr lang="zh-CN" altLang="en-US" sz="2200" dirty="0">
                <a:latin typeface="+mn-ea"/>
                <a:ea typeface="+mn-ea"/>
                <a:sym typeface="Symbol" panose="05050102010706020507" pitchFamily="18" charset="2"/>
              </a:rPr>
              <a:t>个字的时间</a:t>
            </a:r>
            <a:r>
              <a:rPr lang="en-US" altLang="zh-CN" sz="2200" dirty="0">
                <a:latin typeface="+mn-ea"/>
                <a:ea typeface="+mn-ea"/>
                <a:sym typeface="Symbol" panose="05050102010706020507" pitchFamily="18" charset="2"/>
              </a:rPr>
              <a:t>:</a:t>
            </a:r>
            <a:endParaRPr lang="en-US" altLang="zh-CN" sz="2200" dirty="0">
              <a:latin typeface="+mn-ea"/>
              <a:ea typeface="+mn-ea"/>
              <a:sym typeface="Symbol" panose="05050102010706020507" pitchFamily="18" charset="2"/>
            </a:endParaRP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2200" dirty="0">
                <a:latin typeface="+mn-ea"/>
                <a:ea typeface="+mn-ea"/>
                <a:sym typeface="Symbol" panose="05050102010706020507" pitchFamily="18" charset="2"/>
              </a:rPr>
              <a:t>       t1 = Tm  </a:t>
            </a:r>
            <a:endParaRPr lang="en-US" altLang="zh-CN" sz="2200" dirty="0">
              <a:latin typeface="+mn-ea"/>
              <a:ea typeface="+mn-ea"/>
              <a:sym typeface="Symbol" panose="05050102010706020507" pitchFamily="18" charset="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1589" y="1719943"/>
            <a:ext cx="3188500" cy="4583633"/>
          </a:xfrm>
          <a:prstGeom prst="rect">
            <a:avLst/>
          </a:prstGeom>
          <a:ln>
            <a:solidFill>
              <a:srgbClr val="039DDB"/>
            </a:solidFill>
          </a:ln>
        </p:spPr>
      </p:pic>
      <p:sp>
        <p:nvSpPr>
          <p:cNvPr id="35" name="矩形 34"/>
          <p:cNvSpPr/>
          <p:nvPr/>
        </p:nvSpPr>
        <p:spPr>
          <a:xfrm>
            <a:off x="760050" y="878734"/>
            <a:ext cx="3553608" cy="4914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3.</a:t>
            </a:r>
            <a:r>
              <a:rPr lang="zh-CN" altLang="en-US" sz="2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多体并行存储器</a:t>
            </a:r>
            <a:endParaRPr lang="en-US" altLang="zh-CN" sz="2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禹卫书法行书简体" panose="02000603000000000000" pitchFamily="2" charset="-122"/>
              <a:ea typeface="禹卫书法行书简体" panose="02000603000000000000" pitchFamily="2" charset="-122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36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"/>
          <p:cNvSpPr txBox="1"/>
          <p:nvPr/>
        </p:nvSpPr>
        <p:spPr>
          <a:xfrm>
            <a:off x="710789" y="161267"/>
            <a:ext cx="4368072" cy="617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dirty="0" smtClean="0">
                <a:solidFill>
                  <a:schemeClr val="tx1"/>
                </a:solidFill>
                <a:latin typeface="禹卫书法行书简体" panose="02000603000000000000" pitchFamily="2" charset="-122"/>
                <a:ea typeface="禹卫书法行书简体" panose="02000603000000000000" pitchFamily="2" charset="-122"/>
              </a:rPr>
              <a:t>7.6 </a:t>
            </a:r>
            <a:r>
              <a:rPr lang="zh-CN" altLang="en-US" dirty="0" smtClean="0">
                <a:solidFill>
                  <a:schemeClr val="tx1"/>
                </a:solidFill>
                <a:latin typeface="禹卫书法行书简体" panose="02000603000000000000" pitchFamily="2" charset="-122"/>
                <a:ea typeface="禹卫书法行书简体" panose="02000603000000000000" pitchFamily="2" charset="-122"/>
              </a:rPr>
              <a:t>高速</a:t>
            </a:r>
            <a:r>
              <a:rPr lang="zh-CN" altLang="en-US" dirty="0">
                <a:solidFill>
                  <a:schemeClr val="tx1"/>
                </a:solidFill>
                <a:latin typeface="禹卫书法行书简体" panose="02000603000000000000" pitchFamily="2" charset="-122"/>
                <a:ea typeface="禹卫书法行书简体" panose="02000603000000000000" pitchFamily="2" charset="-122"/>
              </a:rPr>
              <a:t>缓冲</a:t>
            </a:r>
            <a:r>
              <a:rPr lang="zh-CN" altLang="en-US" dirty="0" smtClean="0">
                <a:solidFill>
                  <a:schemeClr val="tx1"/>
                </a:solidFill>
                <a:latin typeface="禹卫书法行书简体" panose="02000603000000000000" pitchFamily="2" charset="-122"/>
                <a:ea typeface="禹卫书法行书简体" panose="02000603000000000000" pitchFamily="2" charset="-122"/>
              </a:rPr>
              <a:t>存储器</a:t>
            </a:r>
            <a:endParaRPr lang="zh-CN" altLang="en-US" dirty="0">
              <a:solidFill>
                <a:schemeClr val="tx1"/>
              </a:solidFill>
              <a:latin typeface="禹卫书法行书简体" panose="02000603000000000000" pitchFamily="2" charset="-122"/>
              <a:ea typeface="禹卫书法行书简体" panose="02000603000000000000" pitchFamily="2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760050" y="856962"/>
            <a:ext cx="4432436" cy="4914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1.</a:t>
            </a:r>
            <a:r>
              <a:rPr lang="zh-CN" altLang="en-US" sz="2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存储系统</a:t>
            </a:r>
            <a:r>
              <a:rPr lang="zh-CN" altLang="en-US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中的</a:t>
            </a:r>
            <a:r>
              <a:rPr lang="en-US" altLang="zh-CN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Cache</a:t>
            </a:r>
            <a:r>
              <a:rPr lang="zh-CN" altLang="en-US" sz="2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视图</a:t>
            </a:r>
            <a:endParaRPr lang="en-US" altLang="zh-CN" sz="2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禹卫书法行书简体" panose="02000603000000000000" pitchFamily="2" charset="-122"/>
              <a:ea typeface="禹卫书法行书简体" panose="02000603000000000000" pitchFamily="2" charset="-122"/>
              <a:cs typeface="+mj-cs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4250" y="1931505"/>
            <a:ext cx="5704114" cy="3824199"/>
          </a:xfrm>
          <a:prstGeom prst="rect">
            <a:avLst/>
          </a:prstGeom>
          <a:ln>
            <a:solidFill>
              <a:srgbClr val="240CD2"/>
            </a:solidFill>
          </a:ln>
        </p:spPr>
      </p:pic>
      <p:sp>
        <p:nvSpPr>
          <p:cNvPr id="42" name="矩形 41"/>
          <p:cNvSpPr/>
          <p:nvPr/>
        </p:nvSpPr>
        <p:spPr>
          <a:xfrm>
            <a:off x="7434944" y="2742671"/>
            <a:ext cx="2764971" cy="461665"/>
          </a:xfrm>
          <a:prstGeom prst="rect">
            <a:avLst/>
          </a:prstGeom>
          <a:ln>
            <a:solidFill>
              <a:srgbClr val="240CD2"/>
            </a:solidFill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400" dirty="0">
                <a:latin typeface="+mn-ea"/>
              </a:rPr>
              <a:t>Cache</a:t>
            </a:r>
            <a:r>
              <a:rPr lang="zh-CN" altLang="en-US" sz="2400" dirty="0">
                <a:latin typeface="+mn-ea"/>
              </a:rPr>
              <a:t>的理论</a:t>
            </a:r>
            <a:r>
              <a:rPr lang="zh-CN" altLang="en-US" sz="2400" dirty="0" smtClean="0">
                <a:latin typeface="+mn-ea"/>
              </a:rPr>
              <a:t>基础</a:t>
            </a:r>
            <a:endParaRPr lang="en-US" altLang="zh-CN" sz="2400" dirty="0">
              <a:latin typeface="+mn-ea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7424057" y="3836515"/>
            <a:ext cx="2764971" cy="830997"/>
          </a:xfrm>
          <a:prstGeom prst="rect">
            <a:avLst/>
          </a:prstGeom>
          <a:ln>
            <a:solidFill>
              <a:srgbClr val="240CD2"/>
            </a:solidFill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2400" dirty="0" smtClean="0">
                <a:latin typeface="+mn-ea"/>
              </a:rPr>
              <a:t>时间局部性和空间局部性</a:t>
            </a:r>
            <a:endParaRPr lang="zh-CN" altLang="en-US" sz="2400" dirty="0">
              <a:latin typeface="+mn-ea"/>
            </a:endParaRPr>
          </a:p>
        </p:txBody>
      </p:sp>
      <p:sp>
        <p:nvSpPr>
          <p:cNvPr id="44" name="下箭头 43"/>
          <p:cNvSpPr/>
          <p:nvPr/>
        </p:nvSpPr>
        <p:spPr>
          <a:xfrm>
            <a:off x="8719457" y="3276600"/>
            <a:ext cx="174172" cy="489857"/>
          </a:xfrm>
          <a:prstGeom prst="down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3" grpId="0" animBg="1"/>
      <p:bldP spid="4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/>
          <p:nvPr/>
        </p:nvSpPr>
        <p:spPr>
          <a:xfrm>
            <a:off x="710789" y="161267"/>
            <a:ext cx="4368072" cy="617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dirty="0" smtClean="0">
                <a:solidFill>
                  <a:schemeClr val="tx1"/>
                </a:solidFill>
                <a:latin typeface="禹卫书法行书简体" panose="02000603000000000000" pitchFamily="2" charset="-122"/>
                <a:ea typeface="禹卫书法行书简体" panose="02000603000000000000" pitchFamily="2" charset="-122"/>
              </a:rPr>
              <a:t>7.6 </a:t>
            </a:r>
            <a:r>
              <a:rPr lang="zh-CN" altLang="en-US" dirty="0" smtClean="0">
                <a:solidFill>
                  <a:schemeClr val="tx1"/>
                </a:solidFill>
                <a:latin typeface="禹卫书法行书简体" panose="02000603000000000000" pitchFamily="2" charset="-122"/>
                <a:ea typeface="禹卫书法行书简体" panose="02000603000000000000" pitchFamily="2" charset="-122"/>
              </a:rPr>
              <a:t>高速</a:t>
            </a:r>
            <a:r>
              <a:rPr lang="zh-CN" altLang="en-US" dirty="0">
                <a:solidFill>
                  <a:schemeClr val="tx1"/>
                </a:solidFill>
                <a:latin typeface="禹卫书法行书简体" panose="02000603000000000000" pitchFamily="2" charset="-122"/>
                <a:ea typeface="禹卫书法行书简体" panose="02000603000000000000" pitchFamily="2" charset="-122"/>
              </a:rPr>
              <a:t>缓冲</a:t>
            </a:r>
            <a:r>
              <a:rPr lang="zh-CN" altLang="en-US" dirty="0" smtClean="0">
                <a:solidFill>
                  <a:schemeClr val="tx1"/>
                </a:solidFill>
                <a:latin typeface="禹卫书法行书简体" panose="02000603000000000000" pitchFamily="2" charset="-122"/>
                <a:ea typeface="禹卫书法行书简体" panose="02000603000000000000" pitchFamily="2" charset="-122"/>
              </a:rPr>
              <a:t>存储器</a:t>
            </a:r>
            <a:endParaRPr lang="zh-CN" altLang="en-US" dirty="0">
              <a:solidFill>
                <a:schemeClr val="tx1"/>
              </a:solidFill>
              <a:latin typeface="禹卫书法行书简体" panose="02000603000000000000" pitchFamily="2" charset="-122"/>
              <a:ea typeface="禹卫书法行书简体" panose="02000603000000000000" pitchFamily="2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760050" y="856962"/>
            <a:ext cx="4432436" cy="4914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2.Cache </a:t>
            </a:r>
            <a:r>
              <a:rPr lang="zh-CN" altLang="en-US" sz="2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的工作过程</a:t>
            </a:r>
            <a:r>
              <a:rPr lang="en-US" altLang="zh-CN" sz="2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(</a:t>
            </a:r>
            <a:r>
              <a:rPr lang="zh-CN" altLang="en-US" sz="2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读</a:t>
            </a:r>
            <a:r>
              <a:rPr lang="en-US" altLang="zh-CN" sz="2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)</a:t>
            </a:r>
            <a:endParaRPr lang="en-US" altLang="zh-CN" sz="2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禹卫书法行书简体" panose="02000603000000000000" pitchFamily="2" charset="-122"/>
              <a:ea typeface="禹卫书法行书简体" panose="02000603000000000000" pitchFamily="2" charset="-122"/>
              <a:cs typeface="+mj-cs"/>
            </a:endParaRPr>
          </a:p>
        </p:txBody>
      </p:sp>
      <p:sp>
        <p:nvSpPr>
          <p:cNvPr id="6" name="AutoShape 2"/>
          <p:cNvSpPr>
            <a:spLocks noChangeArrowheads="1"/>
          </p:cNvSpPr>
          <p:nvPr/>
        </p:nvSpPr>
        <p:spPr bwMode="auto">
          <a:xfrm>
            <a:off x="2011292" y="1532768"/>
            <a:ext cx="7051675" cy="1916838"/>
          </a:xfrm>
          <a:prstGeom prst="roundRect">
            <a:avLst>
              <a:gd name="adj" fmla="val 9931"/>
            </a:avLst>
          </a:prstGeom>
          <a:noFill/>
          <a:ln w="12700" algn="ctr">
            <a:solidFill>
              <a:srgbClr val="000814"/>
            </a:solidFill>
            <a:prstDash val="dash"/>
            <a:round/>
          </a:ln>
        </p:spPr>
        <p:txBody>
          <a:bodyPr wrap="none" lIns="0" tIns="0" rIns="0" bIns="0" anchor="ctr"/>
          <a:lstStyle/>
          <a:p>
            <a:pPr algn="r"/>
            <a:endParaRPr lang="zh-CN" altLang="zh-CN"/>
          </a:p>
        </p:txBody>
      </p:sp>
      <p:sp>
        <p:nvSpPr>
          <p:cNvPr id="9" name="Line 9"/>
          <p:cNvSpPr>
            <a:spLocks noChangeShapeType="1"/>
          </p:cNvSpPr>
          <p:nvPr/>
        </p:nvSpPr>
        <p:spPr bwMode="auto">
          <a:xfrm>
            <a:off x="3281292" y="2532439"/>
            <a:ext cx="4440237" cy="0"/>
          </a:xfrm>
          <a:prstGeom prst="line">
            <a:avLst/>
          </a:prstGeom>
          <a:noFill/>
          <a:ln w="12700">
            <a:solidFill>
              <a:srgbClr val="000204"/>
            </a:solidFill>
            <a:round/>
            <a:tailEnd type="none" w="lg" len="med"/>
          </a:ln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11" name="AutoShape 95"/>
          <p:cNvSpPr>
            <a:spLocks noChangeArrowheads="1"/>
          </p:cNvSpPr>
          <p:nvPr/>
        </p:nvSpPr>
        <p:spPr bwMode="auto">
          <a:xfrm>
            <a:off x="7629960" y="1841750"/>
            <a:ext cx="1012310" cy="1433967"/>
          </a:xfrm>
          <a:prstGeom prst="roundRect">
            <a:avLst>
              <a:gd name="adj" fmla="val 11657"/>
            </a:avLst>
          </a:prstGeom>
          <a:gradFill rotWithShape="1">
            <a:gsLst>
              <a:gs pos="0">
                <a:srgbClr val="E2EAEA"/>
              </a:gs>
              <a:gs pos="100000">
                <a:srgbClr val="F8FAFA"/>
              </a:gs>
            </a:gsLst>
            <a:lin ang="2700000" scaled="1"/>
          </a:gradFill>
          <a:ln w="6350" algn="ctr">
            <a:solidFill>
              <a:srgbClr val="6F9995"/>
            </a:solidFill>
            <a:round/>
            <a:tailEnd type="none" w="lg" len="med"/>
          </a:ln>
        </p:spPr>
        <p:txBody>
          <a:bodyPr wrap="none" lIns="0" tIns="0" rIns="0" bIns="0" anchor="ctr"/>
          <a:lstStyle/>
          <a:p>
            <a:pPr algn="r"/>
            <a:endParaRPr lang="zh-CN" altLang="zh-CN"/>
          </a:p>
        </p:txBody>
      </p:sp>
      <p:sp>
        <p:nvSpPr>
          <p:cNvPr id="16" name="Text Box 623"/>
          <p:cNvSpPr txBox="1">
            <a:spLocks noChangeArrowheads="1"/>
          </p:cNvSpPr>
          <p:nvPr/>
        </p:nvSpPr>
        <p:spPr bwMode="auto">
          <a:xfrm>
            <a:off x="2127179" y="1584701"/>
            <a:ext cx="1473200" cy="274638"/>
          </a:xfrm>
          <a:prstGeom prst="rect">
            <a:avLst/>
          </a:prstGeom>
          <a:solidFill>
            <a:schemeClr val="bg1">
              <a:alpha val="0"/>
            </a:schemeClr>
          </a:solidFill>
          <a:ln w="9525">
            <a:noFill/>
            <a:miter lim="800000"/>
          </a:ln>
        </p:spPr>
        <p:txBody>
          <a:bodyPr wrap="none" tIns="0" bIns="0">
            <a:spAutoFit/>
          </a:bodyPr>
          <a:lstStyle/>
          <a:p>
            <a:pPr marL="354330" indent="-354330" algn="r" defTabSz="941705">
              <a:buClr>
                <a:srgbClr val="003580"/>
              </a:buClr>
              <a:buFont typeface="Wingdings" panose="05000000000000000000" pitchFamily="2" charset="2"/>
              <a:buNone/>
            </a:pPr>
            <a:r>
              <a:rPr lang="zh-CN" altLang="en-US" b="1" dirty="0">
                <a:solidFill>
                  <a:srgbClr val="008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Arial" panose="020B0604020202020204" pitchFamily="34" charset="0"/>
              </a:rPr>
              <a:t>命中（</a:t>
            </a:r>
            <a:r>
              <a:rPr lang="en-US" altLang="zh-CN" b="1" dirty="0">
                <a:solidFill>
                  <a:srgbClr val="008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Arial" panose="020B0604020202020204" pitchFamily="34" charset="0"/>
              </a:rPr>
              <a:t>HIT</a:t>
            </a:r>
            <a:r>
              <a:rPr lang="zh-CN" altLang="en-US" b="1" dirty="0">
                <a:solidFill>
                  <a:srgbClr val="008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anose="02010600030101010101" pitchFamily="2" charset="-122"/>
                <a:cs typeface="Arial" panose="020B0604020202020204" pitchFamily="34" charset="0"/>
              </a:rPr>
              <a:t>）</a:t>
            </a:r>
            <a:endParaRPr lang="zh-CN" altLang="en-US" b="1" dirty="0">
              <a:solidFill>
                <a:srgbClr val="008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9" name="Line 12"/>
          <p:cNvSpPr>
            <a:spLocks noChangeShapeType="1"/>
          </p:cNvSpPr>
          <p:nvPr/>
        </p:nvSpPr>
        <p:spPr bwMode="auto">
          <a:xfrm>
            <a:off x="3506636" y="2393116"/>
            <a:ext cx="1620000" cy="0"/>
          </a:xfrm>
          <a:prstGeom prst="line">
            <a:avLst/>
          </a:prstGeom>
          <a:noFill/>
          <a:ln w="28575">
            <a:solidFill>
              <a:srgbClr val="0099FF"/>
            </a:solidFill>
            <a:round/>
            <a:headEnd type="triangle" w="med" len="med"/>
            <a:tailEnd type="none" w="lg" len="med"/>
          </a:ln>
        </p:spPr>
        <p:txBody>
          <a:bodyPr lIns="0" tIns="0" rIns="0" bIns="0"/>
          <a:lstStyle/>
          <a:p>
            <a:endParaRPr lang="zh-CN" altLang="en-US"/>
          </a:p>
        </p:txBody>
      </p:sp>
      <p:pic>
        <p:nvPicPr>
          <p:cNvPr id="20" name="Picture 633" descr="j0242087[1]"/>
          <p:cNvPicPr>
            <a:picLocks noChangeAspect="1" noChangeArrowheads="1"/>
          </p:cNvPicPr>
          <p:nvPr/>
        </p:nvPicPr>
        <p:blipFill>
          <a:blip r:embed="rId1" cstate="print">
            <a:biLevel thresh="50000"/>
            <a:grayscl/>
          </a:blip>
          <a:srcRect/>
          <a:stretch>
            <a:fillRect/>
          </a:stretch>
        </p:blipFill>
        <p:spPr bwMode="auto">
          <a:xfrm>
            <a:off x="2467355" y="2191128"/>
            <a:ext cx="823979" cy="674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Oval 14"/>
          <p:cNvSpPr>
            <a:spLocks noChangeArrowheads="1"/>
          </p:cNvSpPr>
          <p:nvPr/>
        </p:nvSpPr>
        <p:spPr bwMode="auto">
          <a:xfrm>
            <a:off x="2976492" y="2462589"/>
            <a:ext cx="228600" cy="228600"/>
          </a:xfrm>
          <a:prstGeom prst="ellipse">
            <a:avLst/>
          </a:prstGeom>
          <a:gradFill rotWithShape="1">
            <a:gsLst>
              <a:gs pos="0">
                <a:srgbClr val="0099FF"/>
              </a:gs>
              <a:gs pos="100000">
                <a:srgbClr val="039AFF">
                  <a:alpha val="10001"/>
                </a:srgbClr>
              </a:gs>
            </a:gsLst>
            <a:path path="shape">
              <a:fillToRect l="50000" t="50000" r="50000" b="50000"/>
            </a:path>
          </a:gradFill>
          <a:ln w="9525">
            <a:noFill/>
            <a:round/>
          </a:ln>
        </p:spPr>
        <p:txBody>
          <a:bodyPr wrap="none" lIns="0" tIns="0" rIns="0" bIns="0" anchor="ctr"/>
          <a:lstStyle/>
          <a:p>
            <a:pPr algn="r"/>
            <a:endParaRPr lang="zh-CN" altLang="zh-CN"/>
          </a:p>
        </p:txBody>
      </p:sp>
      <p:sp>
        <p:nvSpPr>
          <p:cNvPr id="22" name="Text Box 10"/>
          <p:cNvSpPr txBox="1">
            <a:spLocks noChangeArrowheads="1"/>
          </p:cNvSpPr>
          <p:nvPr/>
        </p:nvSpPr>
        <p:spPr bwMode="auto">
          <a:xfrm>
            <a:off x="5368854" y="1741864"/>
            <a:ext cx="608013" cy="22066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0" tIns="0" rIns="0" bIns="0">
            <a:spAutoFit/>
          </a:bodyPr>
          <a:lstStyle/>
          <a:p>
            <a:pPr algn="r" defTabSz="941705">
              <a:lnSpc>
                <a:spcPct val="90000"/>
              </a:lnSpc>
              <a:buClr>
                <a:srgbClr val="003580"/>
              </a:buClr>
              <a:buFont typeface="Wingdings" panose="05000000000000000000" pitchFamily="2" charset="2"/>
              <a:buNone/>
            </a:pPr>
            <a:r>
              <a:rPr lang="en-US" altLang="zh-CN" sz="1600" b="1">
                <a:solidFill>
                  <a:srgbClr val="000204"/>
                </a:solidFill>
                <a:ea typeface="宋体" panose="02010600030101010101" pitchFamily="2" charset="-122"/>
                <a:cs typeface="Arial" panose="020B0604020202020204" pitchFamily="34" charset="0"/>
              </a:rPr>
              <a:t>Cache</a:t>
            </a:r>
            <a:endParaRPr lang="en-US" altLang="zh-CN" sz="1600" b="1">
              <a:solidFill>
                <a:srgbClr val="000204"/>
              </a:solidFill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23" name="Rectangle 16"/>
          <p:cNvSpPr>
            <a:spLocks noChangeArrowheads="1"/>
          </p:cNvSpPr>
          <p:nvPr/>
        </p:nvSpPr>
        <p:spPr bwMode="auto">
          <a:xfrm>
            <a:off x="5186292" y="2051426"/>
            <a:ext cx="1033462" cy="1028700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</a:ln>
        </p:spPr>
        <p:txBody>
          <a:bodyPr wrap="none" lIns="0" tIns="0" rIns="0" bIns="0" anchor="ctr">
            <a:spAutoFit/>
          </a:bodyPr>
          <a:lstStyle/>
          <a:p>
            <a:pPr algn="r"/>
            <a:endParaRPr lang="zh-CN" altLang="zh-CN"/>
          </a:p>
        </p:txBody>
      </p:sp>
      <p:grpSp>
        <p:nvGrpSpPr>
          <p:cNvPr id="24" name="Group 17"/>
          <p:cNvGrpSpPr/>
          <p:nvPr/>
        </p:nvGrpSpPr>
        <p:grpSpPr bwMode="auto">
          <a:xfrm>
            <a:off x="5157717" y="2003801"/>
            <a:ext cx="1028700" cy="1028700"/>
            <a:chOff x="2922" y="2088"/>
            <a:chExt cx="648" cy="648"/>
          </a:xfrm>
        </p:grpSpPr>
        <p:grpSp>
          <p:nvGrpSpPr>
            <p:cNvPr id="25" name="Group 18"/>
            <p:cNvGrpSpPr/>
            <p:nvPr/>
          </p:nvGrpSpPr>
          <p:grpSpPr bwMode="auto">
            <a:xfrm>
              <a:off x="2922" y="2088"/>
              <a:ext cx="648" cy="81"/>
              <a:chOff x="2922" y="2088"/>
              <a:chExt cx="648" cy="81"/>
            </a:xfrm>
          </p:grpSpPr>
          <p:sp>
            <p:nvSpPr>
              <p:cNvPr id="89" name="Rectangle 19"/>
              <p:cNvSpPr>
                <a:spLocks noChangeArrowheads="1"/>
              </p:cNvSpPr>
              <p:nvPr/>
            </p:nvSpPr>
            <p:spPr bwMode="auto">
              <a:xfrm>
                <a:off x="2922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  <p:sp>
            <p:nvSpPr>
              <p:cNvPr id="90" name="Rectangle 20"/>
              <p:cNvSpPr>
                <a:spLocks noChangeArrowheads="1"/>
              </p:cNvSpPr>
              <p:nvPr/>
            </p:nvSpPr>
            <p:spPr bwMode="auto">
              <a:xfrm>
                <a:off x="3003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  <p:sp>
            <p:nvSpPr>
              <p:cNvPr id="91" name="Rectangle 21"/>
              <p:cNvSpPr>
                <a:spLocks noChangeArrowheads="1"/>
              </p:cNvSpPr>
              <p:nvPr/>
            </p:nvSpPr>
            <p:spPr bwMode="auto">
              <a:xfrm>
                <a:off x="3084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  <p:sp>
            <p:nvSpPr>
              <p:cNvPr id="92" name="Rectangle 22"/>
              <p:cNvSpPr>
                <a:spLocks noChangeArrowheads="1"/>
              </p:cNvSpPr>
              <p:nvPr/>
            </p:nvSpPr>
            <p:spPr bwMode="auto">
              <a:xfrm>
                <a:off x="3165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  <p:sp>
            <p:nvSpPr>
              <p:cNvPr id="93" name="Rectangle 23"/>
              <p:cNvSpPr>
                <a:spLocks noChangeArrowheads="1"/>
              </p:cNvSpPr>
              <p:nvPr/>
            </p:nvSpPr>
            <p:spPr bwMode="auto">
              <a:xfrm>
                <a:off x="3246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  <p:sp>
            <p:nvSpPr>
              <p:cNvPr id="94" name="Rectangle 24"/>
              <p:cNvSpPr>
                <a:spLocks noChangeArrowheads="1"/>
              </p:cNvSpPr>
              <p:nvPr/>
            </p:nvSpPr>
            <p:spPr bwMode="auto">
              <a:xfrm>
                <a:off x="3327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  <p:sp>
            <p:nvSpPr>
              <p:cNvPr id="95" name="Rectangle 25"/>
              <p:cNvSpPr>
                <a:spLocks noChangeArrowheads="1"/>
              </p:cNvSpPr>
              <p:nvPr/>
            </p:nvSpPr>
            <p:spPr bwMode="auto">
              <a:xfrm>
                <a:off x="3408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  <p:sp>
            <p:nvSpPr>
              <p:cNvPr id="96" name="Rectangle 26"/>
              <p:cNvSpPr>
                <a:spLocks noChangeArrowheads="1"/>
              </p:cNvSpPr>
              <p:nvPr/>
            </p:nvSpPr>
            <p:spPr bwMode="auto">
              <a:xfrm>
                <a:off x="3489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</p:grpSp>
        <p:grpSp>
          <p:nvGrpSpPr>
            <p:cNvPr id="26" name="Group 27"/>
            <p:cNvGrpSpPr/>
            <p:nvPr/>
          </p:nvGrpSpPr>
          <p:grpSpPr bwMode="auto">
            <a:xfrm>
              <a:off x="2922" y="2169"/>
              <a:ext cx="648" cy="81"/>
              <a:chOff x="2922" y="2088"/>
              <a:chExt cx="648" cy="81"/>
            </a:xfrm>
          </p:grpSpPr>
          <p:sp>
            <p:nvSpPr>
              <p:cNvPr id="81" name="Rectangle 28"/>
              <p:cNvSpPr>
                <a:spLocks noChangeArrowheads="1"/>
              </p:cNvSpPr>
              <p:nvPr/>
            </p:nvSpPr>
            <p:spPr bwMode="auto">
              <a:xfrm>
                <a:off x="2922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  <p:sp>
            <p:nvSpPr>
              <p:cNvPr id="82" name="Rectangle 29"/>
              <p:cNvSpPr>
                <a:spLocks noChangeArrowheads="1"/>
              </p:cNvSpPr>
              <p:nvPr/>
            </p:nvSpPr>
            <p:spPr bwMode="auto">
              <a:xfrm>
                <a:off x="3003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  <p:sp>
            <p:nvSpPr>
              <p:cNvPr id="83" name="Rectangle 30"/>
              <p:cNvSpPr>
                <a:spLocks noChangeArrowheads="1"/>
              </p:cNvSpPr>
              <p:nvPr/>
            </p:nvSpPr>
            <p:spPr bwMode="auto">
              <a:xfrm>
                <a:off x="3084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  <p:sp>
            <p:nvSpPr>
              <p:cNvPr id="84" name="Rectangle 31"/>
              <p:cNvSpPr>
                <a:spLocks noChangeArrowheads="1"/>
              </p:cNvSpPr>
              <p:nvPr/>
            </p:nvSpPr>
            <p:spPr bwMode="auto">
              <a:xfrm>
                <a:off x="3165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  <p:sp>
            <p:nvSpPr>
              <p:cNvPr id="85" name="Rectangle 32"/>
              <p:cNvSpPr>
                <a:spLocks noChangeArrowheads="1"/>
              </p:cNvSpPr>
              <p:nvPr/>
            </p:nvSpPr>
            <p:spPr bwMode="auto">
              <a:xfrm>
                <a:off x="3246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  <p:sp>
            <p:nvSpPr>
              <p:cNvPr id="86" name="Rectangle 33"/>
              <p:cNvSpPr>
                <a:spLocks noChangeArrowheads="1"/>
              </p:cNvSpPr>
              <p:nvPr/>
            </p:nvSpPr>
            <p:spPr bwMode="auto">
              <a:xfrm>
                <a:off x="3327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  <p:sp>
            <p:nvSpPr>
              <p:cNvPr id="87" name="Rectangle 34"/>
              <p:cNvSpPr>
                <a:spLocks noChangeArrowheads="1"/>
              </p:cNvSpPr>
              <p:nvPr/>
            </p:nvSpPr>
            <p:spPr bwMode="auto">
              <a:xfrm>
                <a:off x="3408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  <p:sp>
            <p:nvSpPr>
              <p:cNvPr id="88" name="Rectangle 35"/>
              <p:cNvSpPr>
                <a:spLocks noChangeArrowheads="1"/>
              </p:cNvSpPr>
              <p:nvPr/>
            </p:nvSpPr>
            <p:spPr bwMode="auto">
              <a:xfrm>
                <a:off x="3489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</p:grpSp>
        <p:grpSp>
          <p:nvGrpSpPr>
            <p:cNvPr id="27" name="Group 36"/>
            <p:cNvGrpSpPr/>
            <p:nvPr/>
          </p:nvGrpSpPr>
          <p:grpSpPr bwMode="auto">
            <a:xfrm>
              <a:off x="2922" y="2250"/>
              <a:ext cx="648" cy="81"/>
              <a:chOff x="2922" y="2088"/>
              <a:chExt cx="648" cy="81"/>
            </a:xfrm>
          </p:grpSpPr>
          <p:sp>
            <p:nvSpPr>
              <p:cNvPr id="73" name="Rectangle 37"/>
              <p:cNvSpPr>
                <a:spLocks noChangeArrowheads="1"/>
              </p:cNvSpPr>
              <p:nvPr/>
            </p:nvSpPr>
            <p:spPr bwMode="auto">
              <a:xfrm>
                <a:off x="2922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  <p:sp>
            <p:nvSpPr>
              <p:cNvPr id="74" name="Rectangle 38"/>
              <p:cNvSpPr>
                <a:spLocks noChangeArrowheads="1"/>
              </p:cNvSpPr>
              <p:nvPr/>
            </p:nvSpPr>
            <p:spPr bwMode="auto">
              <a:xfrm>
                <a:off x="3003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  <p:sp>
            <p:nvSpPr>
              <p:cNvPr id="75" name="Rectangle 39"/>
              <p:cNvSpPr>
                <a:spLocks noChangeArrowheads="1"/>
              </p:cNvSpPr>
              <p:nvPr/>
            </p:nvSpPr>
            <p:spPr bwMode="auto">
              <a:xfrm>
                <a:off x="3084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  <p:sp>
            <p:nvSpPr>
              <p:cNvPr id="76" name="Rectangle 40"/>
              <p:cNvSpPr>
                <a:spLocks noChangeArrowheads="1"/>
              </p:cNvSpPr>
              <p:nvPr/>
            </p:nvSpPr>
            <p:spPr bwMode="auto">
              <a:xfrm>
                <a:off x="3165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  <p:sp>
            <p:nvSpPr>
              <p:cNvPr id="77" name="Rectangle 41"/>
              <p:cNvSpPr>
                <a:spLocks noChangeArrowheads="1"/>
              </p:cNvSpPr>
              <p:nvPr/>
            </p:nvSpPr>
            <p:spPr bwMode="auto">
              <a:xfrm>
                <a:off x="3246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  <p:sp>
            <p:nvSpPr>
              <p:cNvPr id="78" name="Rectangle 42"/>
              <p:cNvSpPr>
                <a:spLocks noChangeArrowheads="1"/>
              </p:cNvSpPr>
              <p:nvPr/>
            </p:nvSpPr>
            <p:spPr bwMode="auto">
              <a:xfrm>
                <a:off x="3327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  <p:sp>
            <p:nvSpPr>
              <p:cNvPr id="79" name="Rectangle 43"/>
              <p:cNvSpPr>
                <a:spLocks noChangeArrowheads="1"/>
              </p:cNvSpPr>
              <p:nvPr/>
            </p:nvSpPr>
            <p:spPr bwMode="auto">
              <a:xfrm>
                <a:off x="3408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  <p:sp>
            <p:nvSpPr>
              <p:cNvPr id="80" name="Rectangle 44"/>
              <p:cNvSpPr>
                <a:spLocks noChangeArrowheads="1"/>
              </p:cNvSpPr>
              <p:nvPr/>
            </p:nvSpPr>
            <p:spPr bwMode="auto">
              <a:xfrm>
                <a:off x="3489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</p:grpSp>
        <p:grpSp>
          <p:nvGrpSpPr>
            <p:cNvPr id="28" name="Group 45"/>
            <p:cNvGrpSpPr/>
            <p:nvPr/>
          </p:nvGrpSpPr>
          <p:grpSpPr bwMode="auto">
            <a:xfrm>
              <a:off x="2922" y="2331"/>
              <a:ext cx="648" cy="81"/>
              <a:chOff x="2922" y="2088"/>
              <a:chExt cx="648" cy="81"/>
            </a:xfrm>
          </p:grpSpPr>
          <p:sp>
            <p:nvSpPr>
              <p:cNvPr id="65" name="Rectangle 46"/>
              <p:cNvSpPr>
                <a:spLocks noChangeArrowheads="1"/>
              </p:cNvSpPr>
              <p:nvPr/>
            </p:nvSpPr>
            <p:spPr bwMode="auto">
              <a:xfrm>
                <a:off x="2922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  <p:sp>
            <p:nvSpPr>
              <p:cNvPr id="66" name="Rectangle 47"/>
              <p:cNvSpPr>
                <a:spLocks noChangeArrowheads="1"/>
              </p:cNvSpPr>
              <p:nvPr/>
            </p:nvSpPr>
            <p:spPr bwMode="auto">
              <a:xfrm>
                <a:off x="3003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  <p:sp>
            <p:nvSpPr>
              <p:cNvPr id="67" name="Rectangle 48"/>
              <p:cNvSpPr>
                <a:spLocks noChangeArrowheads="1"/>
              </p:cNvSpPr>
              <p:nvPr/>
            </p:nvSpPr>
            <p:spPr bwMode="auto">
              <a:xfrm>
                <a:off x="3084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  <p:sp>
            <p:nvSpPr>
              <p:cNvPr id="68" name="Rectangle 49"/>
              <p:cNvSpPr>
                <a:spLocks noChangeArrowheads="1"/>
              </p:cNvSpPr>
              <p:nvPr/>
            </p:nvSpPr>
            <p:spPr bwMode="auto">
              <a:xfrm>
                <a:off x="3165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  <p:sp>
            <p:nvSpPr>
              <p:cNvPr id="69" name="Rectangle 50"/>
              <p:cNvSpPr>
                <a:spLocks noChangeArrowheads="1"/>
              </p:cNvSpPr>
              <p:nvPr/>
            </p:nvSpPr>
            <p:spPr bwMode="auto">
              <a:xfrm>
                <a:off x="3246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  <p:sp>
            <p:nvSpPr>
              <p:cNvPr id="70" name="Rectangle 51"/>
              <p:cNvSpPr>
                <a:spLocks noChangeArrowheads="1"/>
              </p:cNvSpPr>
              <p:nvPr/>
            </p:nvSpPr>
            <p:spPr bwMode="auto">
              <a:xfrm>
                <a:off x="3327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  <p:sp>
            <p:nvSpPr>
              <p:cNvPr id="71" name="Rectangle 52"/>
              <p:cNvSpPr>
                <a:spLocks noChangeArrowheads="1"/>
              </p:cNvSpPr>
              <p:nvPr/>
            </p:nvSpPr>
            <p:spPr bwMode="auto">
              <a:xfrm>
                <a:off x="3408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  <p:sp>
            <p:nvSpPr>
              <p:cNvPr id="72" name="Rectangle 53"/>
              <p:cNvSpPr>
                <a:spLocks noChangeArrowheads="1"/>
              </p:cNvSpPr>
              <p:nvPr/>
            </p:nvSpPr>
            <p:spPr bwMode="auto">
              <a:xfrm>
                <a:off x="3489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</p:grpSp>
        <p:grpSp>
          <p:nvGrpSpPr>
            <p:cNvPr id="29" name="Group 54"/>
            <p:cNvGrpSpPr/>
            <p:nvPr/>
          </p:nvGrpSpPr>
          <p:grpSpPr bwMode="auto">
            <a:xfrm>
              <a:off x="2922" y="2412"/>
              <a:ext cx="648" cy="81"/>
              <a:chOff x="2922" y="2088"/>
              <a:chExt cx="648" cy="81"/>
            </a:xfrm>
          </p:grpSpPr>
          <p:sp>
            <p:nvSpPr>
              <p:cNvPr id="57" name="Rectangle 55"/>
              <p:cNvSpPr>
                <a:spLocks noChangeArrowheads="1"/>
              </p:cNvSpPr>
              <p:nvPr/>
            </p:nvSpPr>
            <p:spPr bwMode="auto">
              <a:xfrm>
                <a:off x="2922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  <p:sp>
            <p:nvSpPr>
              <p:cNvPr id="58" name="Rectangle 56"/>
              <p:cNvSpPr>
                <a:spLocks noChangeArrowheads="1"/>
              </p:cNvSpPr>
              <p:nvPr/>
            </p:nvSpPr>
            <p:spPr bwMode="auto">
              <a:xfrm>
                <a:off x="3003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  <p:sp>
            <p:nvSpPr>
              <p:cNvPr id="59" name="Rectangle 57"/>
              <p:cNvSpPr>
                <a:spLocks noChangeArrowheads="1"/>
              </p:cNvSpPr>
              <p:nvPr/>
            </p:nvSpPr>
            <p:spPr bwMode="auto">
              <a:xfrm>
                <a:off x="3084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  <p:sp>
            <p:nvSpPr>
              <p:cNvPr id="60" name="Rectangle 58"/>
              <p:cNvSpPr>
                <a:spLocks noChangeArrowheads="1"/>
              </p:cNvSpPr>
              <p:nvPr/>
            </p:nvSpPr>
            <p:spPr bwMode="auto">
              <a:xfrm>
                <a:off x="3165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  <p:sp>
            <p:nvSpPr>
              <p:cNvPr id="61" name="Rectangle 59"/>
              <p:cNvSpPr>
                <a:spLocks noChangeArrowheads="1"/>
              </p:cNvSpPr>
              <p:nvPr/>
            </p:nvSpPr>
            <p:spPr bwMode="auto">
              <a:xfrm>
                <a:off x="3246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  <p:sp>
            <p:nvSpPr>
              <p:cNvPr id="62" name="Rectangle 60"/>
              <p:cNvSpPr>
                <a:spLocks noChangeArrowheads="1"/>
              </p:cNvSpPr>
              <p:nvPr/>
            </p:nvSpPr>
            <p:spPr bwMode="auto">
              <a:xfrm>
                <a:off x="3327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  <p:sp>
            <p:nvSpPr>
              <p:cNvPr id="63" name="Rectangle 61"/>
              <p:cNvSpPr>
                <a:spLocks noChangeArrowheads="1"/>
              </p:cNvSpPr>
              <p:nvPr/>
            </p:nvSpPr>
            <p:spPr bwMode="auto">
              <a:xfrm>
                <a:off x="3408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  <p:sp>
            <p:nvSpPr>
              <p:cNvPr id="64" name="Rectangle 62"/>
              <p:cNvSpPr>
                <a:spLocks noChangeArrowheads="1"/>
              </p:cNvSpPr>
              <p:nvPr/>
            </p:nvSpPr>
            <p:spPr bwMode="auto">
              <a:xfrm>
                <a:off x="3489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</p:grpSp>
        <p:grpSp>
          <p:nvGrpSpPr>
            <p:cNvPr id="30" name="Group 63"/>
            <p:cNvGrpSpPr/>
            <p:nvPr/>
          </p:nvGrpSpPr>
          <p:grpSpPr bwMode="auto">
            <a:xfrm>
              <a:off x="2922" y="2493"/>
              <a:ext cx="648" cy="81"/>
              <a:chOff x="2922" y="2088"/>
              <a:chExt cx="648" cy="81"/>
            </a:xfrm>
          </p:grpSpPr>
          <p:sp>
            <p:nvSpPr>
              <p:cNvPr id="49" name="Rectangle 64"/>
              <p:cNvSpPr>
                <a:spLocks noChangeArrowheads="1"/>
              </p:cNvSpPr>
              <p:nvPr/>
            </p:nvSpPr>
            <p:spPr bwMode="auto">
              <a:xfrm>
                <a:off x="2922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  <p:sp>
            <p:nvSpPr>
              <p:cNvPr id="50" name="Rectangle 65"/>
              <p:cNvSpPr>
                <a:spLocks noChangeArrowheads="1"/>
              </p:cNvSpPr>
              <p:nvPr/>
            </p:nvSpPr>
            <p:spPr bwMode="auto">
              <a:xfrm>
                <a:off x="3003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  <p:sp>
            <p:nvSpPr>
              <p:cNvPr id="51" name="Rectangle 66"/>
              <p:cNvSpPr>
                <a:spLocks noChangeArrowheads="1"/>
              </p:cNvSpPr>
              <p:nvPr/>
            </p:nvSpPr>
            <p:spPr bwMode="auto">
              <a:xfrm>
                <a:off x="3084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  <p:sp>
            <p:nvSpPr>
              <p:cNvPr id="52" name="Rectangle 67"/>
              <p:cNvSpPr>
                <a:spLocks noChangeArrowheads="1"/>
              </p:cNvSpPr>
              <p:nvPr/>
            </p:nvSpPr>
            <p:spPr bwMode="auto">
              <a:xfrm>
                <a:off x="3165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  <p:sp>
            <p:nvSpPr>
              <p:cNvPr id="53" name="Rectangle 68"/>
              <p:cNvSpPr>
                <a:spLocks noChangeArrowheads="1"/>
              </p:cNvSpPr>
              <p:nvPr/>
            </p:nvSpPr>
            <p:spPr bwMode="auto">
              <a:xfrm>
                <a:off x="3246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  <p:sp>
            <p:nvSpPr>
              <p:cNvPr id="54" name="Rectangle 69"/>
              <p:cNvSpPr>
                <a:spLocks noChangeArrowheads="1"/>
              </p:cNvSpPr>
              <p:nvPr/>
            </p:nvSpPr>
            <p:spPr bwMode="auto">
              <a:xfrm>
                <a:off x="3327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  <p:sp>
            <p:nvSpPr>
              <p:cNvPr id="55" name="Rectangle 70"/>
              <p:cNvSpPr>
                <a:spLocks noChangeArrowheads="1"/>
              </p:cNvSpPr>
              <p:nvPr/>
            </p:nvSpPr>
            <p:spPr bwMode="auto">
              <a:xfrm>
                <a:off x="3408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  <p:sp>
            <p:nvSpPr>
              <p:cNvPr id="56" name="Rectangle 71"/>
              <p:cNvSpPr>
                <a:spLocks noChangeArrowheads="1"/>
              </p:cNvSpPr>
              <p:nvPr/>
            </p:nvSpPr>
            <p:spPr bwMode="auto">
              <a:xfrm>
                <a:off x="3489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</p:grpSp>
        <p:grpSp>
          <p:nvGrpSpPr>
            <p:cNvPr id="31" name="Group 72"/>
            <p:cNvGrpSpPr/>
            <p:nvPr/>
          </p:nvGrpSpPr>
          <p:grpSpPr bwMode="auto">
            <a:xfrm>
              <a:off x="2922" y="2574"/>
              <a:ext cx="648" cy="81"/>
              <a:chOff x="2922" y="2088"/>
              <a:chExt cx="648" cy="81"/>
            </a:xfrm>
          </p:grpSpPr>
          <p:sp>
            <p:nvSpPr>
              <p:cNvPr id="41" name="Rectangle 73"/>
              <p:cNvSpPr>
                <a:spLocks noChangeArrowheads="1"/>
              </p:cNvSpPr>
              <p:nvPr/>
            </p:nvSpPr>
            <p:spPr bwMode="auto">
              <a:xfrm>
                <a:off x="2922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  <p:sp>
            <p:nvSpPr>
              <p:cNvPr id="42" name="Rectangle 74"/>
              <p:cNvSpPr>
                <a:spLocks noChangeArrowheads="1"/>
              </p:cNvSpPr>
              <p:nvPr/>
            </p:nvSpPr>
            <p:spPr bwMode="auto">
              <a:xfrm>
                <a:off x="3003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  <p:sp>
            <p:nvSpPr>
              <p:cNvPr id="43" name="Rectangle 75"/>
              <p:cNvSpPr>
                <a:spLocks noChangeArrowheads="1"/>
              </p:cNvSpPr>
              <p:nvPr/>
            </p:nvSpPr>
            <p:spPr bwMode="auto">
              <a:xfrm>
                <a:off x="3084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  <p:sp>
            <p:nvSpPr>
              <p:cNvPr id="44" name="Rectangle 76"/>
              <p:cNvSpPr>
                <a:spLocks noChangeArrowheads="1"/>
              </p:cNvSpPr>
              <p:nvPr/>
            </p:nvSpPr>
            <p:spPr bwMode="auto">
              <a:xfrm>
                <a:off x="3165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  <p:sp>
            <p:nvSpPr>
              <p:cNvPr id="45" name="Rectangle 77"/>
              <p:cNvSpPr>
                <a:spLocks noChangeArrowheads="1"/>
              </p:cNvSpPr>
              <p:nvPr/>
            </p:nvSpPr>
            <p:spPr bwMode="auto">
              <a:xfrm>
                <a:off x="3246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  <p:sp>
            <p:nvSpPr>
              <p:cNvPr id="46" name="Rectangle 78"/>
              <p:cNvSpPr>
                <a:spLocks noChangeArrowheads="1"/>
              </p:cNvSpPr>
              <p:nvPr/>
            </p:nvSpPr>
            <p:spPr bwMode="auto">
              <a:xfrm>
                <a:off x="3327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  <p:sp>
            <p:nvSpPr>
              <p:cNvPr id="47" name="Rectangle 79"/>
              <p:cNvSpPr>
                <a:spLocks noChangeArrowheads="1"/>
              </p:cNvSpPr>
              <p:nvPr/>
            </p:nvSpPr>
            <p:spPr bwMode="auto">
              <a:xfrm>
                <a:off x="3408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  <p:sp>
            <p:nvSpPr>
              <p:cNvPr id="48" name="Rectangle 80"/>
              <p:cNvSpPr>
                <a:spLocks noChangeArrowheads="1"/>
              </p:cNvSpPr>
              <p:nvPr/>
            </p:nvSpPr>
            <p:spPr bwMode="auto">
              <a:xfrm>
                <a:off x="3489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</p:grpSp>
        <p:grpSp>
          <p:nvGrpSpPr>
            <p:cNvPr id="32" name="Group 81"/>
            <p:cNvGrpSpPr/>
            <p:nvPr/>
          </p:nvGrpSpPr>
          <p:grpSpPr bwMode="auto">
            <a:xfrm>
              <a:off x="2922" y="2655"/>
              <a:ext cx="648" cy="81"/>
              <a:chOff x="2922" y="2088"/>
              <a:chExt cx="648" cy="81"/>
            </a:xfrm>
          </p:grpSpPr>
          <p:sp>
            <p:nvSpPr>
              <p:cNvPr id="33" name="Rectangle 82"/>
              <p:cNvSpPr>
                <a:spLocks noChangeArrowheads="1"/>
              </p:cNvSpPr>
              <p:nvPr/>
            </p:nvSpPr>
            <p:spPr bwMode="auto">
              <a:xfrm>
                <a:off x="2922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  <p:sp>
            <p:nvSpPr>
              <p:cNvPr id="34" name="Rectangle 83"/>
              <p:cNvSpPr>
                <a:spLocks noChangeArrowheads="1"/>
              </p:cNvSpPr>
              <p:nvPr/>
            </p:nvSpPr>
            <p:spPr bwMode="auto">
              <a:xfrm>
                <a:off x="3003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  <p:sp>
            <p:nvSpPr>
              <p:cNvPr id="35" name="Rectangle 84"/>
              <p:cNvSpPr>
                <a:spLocks noChangeArrowheads="1"/>
              </p:cNvSpPr>
              <p:nvPr/>
            </p:nvSpPr>
            <p:spPr bwMode="auto">
              <a:xfrm>
                <a:off x="3084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  <p:sp>
            <p:nvSpPr>
              <p:cNvPr id="36" name="Rectangle 85"/>
              <p:cNvSpPr>
                <a:spLocks noChangeArrowheads="1"/>
              </p:cNvSpPr>
              <p:nvPr/>
            </p:nvSpPr>
            <p:spPr bwMode="auto">
              <a:xfrm>
                <a:off x="3165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  <p:sp>
            <p:nvSpPr>
              <p:cNvPr id="37" name="Rectangle 86"/>
              <p:cNvSpPr>
                <a:spLocks noChangeArrowheads="1"/>
              </p:cNvSpPr>
              <p:nvPr/>
            </p:nvSpPr>
            <p:spPr bwMode="auto">
              <a:xfrm>
                <a:off x="3246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  <p:sp>
            <p:nvSpPr>
              <p:cNvPr id="38" name="Rectangle 87"/>
              <p:cNvSpPr>
                <a:spLocks noChangeArrowheads="1"/>
              </p:cNvSpPr>
              <p:nvPr/>
            </p:nvSpPr>
            <p:spPr bwMode="auto">
              <a:xfrm>
                <a:off x="3327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  <p:sp>
            <p:nvSpPr>
              <p:cNvPr id="39" name="Rectangle 88"/>
              <p:cNvSpPr>
                <a:spLocks noChangeArrowheads="1"/>
              </p:cNvSpPr>
              <p:nvPr/>
            </p:nvSpPr>
            <p:spPr bwMode="auto">
              <a:xfrm>
                <a:off x="3408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  <p:sp>
            <p:nvSpPr>
              <p:cNvPr id="40" name="Rectangle 89"/>
              <p:cNvSpPr>
                <a:spLocks noChangeArrowheads="1"/>
              </p:cNvSpPr>
              <p:nvPr/>
            </p:nvSpPr>
            <p:spPr bwMode="auto">
              <a:xfrm>
                <a:off x="3489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</p:grpSp>
      </p:grpSp>
      <p:grpSp>
        <p:nvGrpSpPr>
          <p:cNvPr id="97" name="Group 90"/>
          <p:cNvGrpSpPr/>
          <p:nvPr/>
        </p:nvGrpSpPr>
        <p:grpSpPr bwMode="auto">
          <a:xfrm>
            <a:off x="5156120" y="2006523"/>
            <a:ext cx="514350" cy="128587"/>
            <a:chOff x="2557" y="1130"/>
            <a:chExt cx="324" cy="81"/>
          </a:xfrm>
        </p:grpSpPr>
        <p:sp>
          <p:nvSpPr>
            <p:cNvPr id="98" name="Rectangle 91"/>
            <p:cNvSpPr>
              <a:spLocks noChangeArrowheads="1"/>
            </p:cNvSpPr>
            <p:nvPr/>
          </p:nvSpPr>
          <p:spPr bwMode="auto">
            <a:xfrm>
              <a:off x="2557" y="1130"/>
              <a:ext cx="81" cy="81"/>
            </a:xfrm>
            <a:prstGeom prst="rect">
              <a:avLst/>
            </a:prstGeom>
            <a:solidFill>
              <a:srgbClr val="D4C344"/>
            </a:solidFill>
            <a:ln w="12700" algn="ctr">
              <a:solidFill>
                <a:srgbClr val="000000"/>
              </a:solidFill>
              <a:miter lim="800000"/>
            </a:ln>
          </p:spPr>
          <p:txBody>
            <a:bodyPr wrap="none" lIns="0" tIns="0" rIns="0" bIns="0" anchor="ctr"/>
            <a:lstStyle/>
            <a:p>
              <a:pPr algn="r"/>
              <a:endParaRPr lang="zh-CN" altLang="zh-CN"/>
            </a:p>
          </p:txBody>
        </p:sp>
        <p:sp>
          <p:nvSpPr>
            <p:cNvPr id="99" name="Rectangle 92"/>
            <p:cNvSpPr>
              <a:spLocks noChangeArrowheads="1"/>
            </p:cNvSpPr>
            <p:nvPr/>
          </p:nvSpPr>
          <p:spPr bwMode="auto">
            <a:xfrm>
              <a:off x="2638" y="1130"/>
              <a:ext cx="81" cy="81"/>
            </a:xfrm>
            <a:prstGeom prst="rect">
              <a:avLst/>
            </a:prstGeom>
            <a:solidFill>
              <a:srgbClr val="D4C344"/>
            </a:solidFill>
            <a:ln w="12700" algn="ctr">
              <a:solidFill>
                <a:srgbClr val="000000"/>
              </a:solidFill>
              <a:miter lim="800000"/>
            </a:ln>
          </p:spPr>
          <p:txBody>
            <a:bodyPr wrap="none" lIns="0" tIns="0" rIns="0" bIns="0" anchor="ctr"/>
            <a:lstStyle/>
            <a:p>
              <a:pPr algn="r"/>
              <a:endParaRPr lang="zh-CN" altLang="zh-CN"/>
            </a:p>
          </p:txBody>
        </p:sp>
        <p:sp>
          <p:nvSpPr>
            <p:cNvPr id="100" name="Rectangle 93"/>
            <p:cNvSpPr>
              <a:spLocks noChangeArrowheads="1"/>
            </p:cNvSpPr>
            <p:nvPr/>
          </p:nvSpPr>
          <p:spPr bwMode="auto">
            <a:xfrm>
              <a:off x="2719" y="1130"/>
              <a:ext cx="81" cy="81"/>
            </a:xfrm>
            <a:prstGeom prst="rect">
              <a:avLst/>
            </a:prstGeom>
            <a:solidFill>
              <a:srgbClr val="D4C344"/>
            </a:solidFill>
            <a:ln w="12700" algn="ctr">
              <a:solidFill>
                <a:srgbClr val="000000"/>
              </a:solidFill>
              <a:miter lim="800000"/>
            </a:ln>
          </p:spPr>
          <p:txBody>
            <a:bodyPr wrap="none" lIns="0" tIns="0" rIns="0" bIns="0" anchor="ctr"/>
            <a:lstStyle/>
            <a:p>
              <a:pPr algn="r"/>
              <a:endParaRPr lang="zh-CN" altLang="zh-CN"/>
            </a:p>
          </p:txBody>
        </p:sp>
        <p:sp>
          <p:nvSpPr>
            <p:cNvPr id="101" name="Rectangle 94"/>
            <p:cNvSpPr>
              <a:spLocks noChangeArrowheads="1"/>
            </p:cNvSpPr>
            <p:nvPr/>
          </p:nvSpPr>
          <p:spPr bwMode="auto">
            <a:xfrm>
              <a:off x="2800" y="1130"/>
              <a:ext cx="81" cy="81"/>
            </a:xfrm>
            <a:prstGeom prst="rect">
              <a:avLst/>
            </a:prstGeom>
            <a:solidFill>
              <a:srgbClr val="0099FF"/>
            </a:solidFill>
            <a:ln w="12700" algn="ctr">
              <a:solidFill>
                <a:srgbClr val="000000"/>
              </a:solidFill>
              <a:miter lim="800000"/>
            </a:ln>
          </p:spPr>
          <p:txBody>
            <a:bodyPr wrap="none" lIns="0" tIns="0" rIns="0" bIns="0" anchor="ctr"/>
            <a:lstStyle/>
            <a:p>
              <a:pPr algn="r"/>
              <a:endParaRPr lang="zh-CN" altLang="zh-CN"/>
            </a:p>
          </p:txBody>
        </p:sp>
      </p:grpSp>
      <p:grpSp>
        <p:nvGrpSpPr>
          <p:cNvPr id="254" name="组合 253"/>
          <p:cNvGrpSpPr/>
          <p:nvPr/>
        </p:nvGrpSpPr>
        <p:grpSpPr>
          <a:xfrm rot="5400000">
            <a:off x="7547246" y="2126856"/>
            <a:ext cx="1296235" cy="852241"/>
            <a:chOff x="3114192" y="4397809"/>
            <a:chExt cx="2331203" cy="1079015"/>
          </a:xfrm>
        </p:grpSpPr>
        <p:pic>
          <p:nvPicPr>
            <p:cNvPr id="255" name="图片 25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14192" y="4397809"/>
              <a:ext cx="1155246" cy="504107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256" name="图片 25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69438" y="4397810"/>
              <a:ext cx="1155246" cy="504107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257" name="图片 25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14192" y="4966817"/>
              <a:ext cx="1155246" cy="504107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258" name="图片 25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90149" y="4972717"/>
              <a:ext cx="1155246" cy="504107"/>
            </a:xfrm>
            <a:prstGeom prst="rect">
              <a:avLst/>
            </a:prstGeom>
            <a:noFill/>
            <a:ln w="9525">
              <a:noFill/>
            </a:ln>
          </p:spPr>
        </p:pic>
      </p:grpSp>
      <p:sp>
        <p:nvSpPr>
          <p:cNvPr id="274" name="文本框 273"/>
          <p:cNvSpPr txBox="1"/>
          <p:nvPr/>
        </p:nvSpPr>
        <p:spPr>
          <a:xfrm>
            <a:off x="3798454" y="1995561"/>
            <a:ext cx="872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latin typeface="+mn-ea"/>
              </a:rPr>
              <a:t>字</a:t>
            </a:r>
            <a:endParaRPr lang="zh-CN" altLang="en-US" b="1" dirty="0">
              <a:latin typeface="+mn-ea"/>
            </a:endParaRPr>
          </a:p>
        </p:txBody>
      </p:sp>
      <p:sp>
        <p:nvSpPr>
          <p:cNvPr id="275" name="文本框 274"/>
          <p:cNvSpPr txBox="1"/>
          <p:nvPr/>
        </p:nvSpPr>
        <p:spPr>
          <a:xfrm>
            <a:off x="6692096" y="2596306"/>
            <a:ext cx="4398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块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0" name="文本框 279"/>
          <p:cNvSpPr txBox="1"/>
          <p:nvPr/>
        </p:nvSpPr>
        <p:spPr>
          <a:xfrm>
            <a:off x="9550083" y="2036945"/>
            <a:ext cx="2141316" cy="12501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zh-CN" altLang="en-US" sz="2200" dirty="0" smtClean="0">
                <a:latin typeface="+mn-ea"/>
              </a:rPr>
              <a:t>如何？根据什么？判断数据在</a:t>
            </a:r>
            <a:r>
              <a:rPr lang="en-US" altLang="zh-CN" sz="2200" dirty="0">
                <a:latin typeface="+mn-ea"/>
              </a:rPr>
              <a:t>Cache</a:t>
            </a:r>
            <a:r>
              <a:rPr lang="zh-CN" altLang="en-US" sz="2200" dirty="0" smtClean="0">
                <a:latin typeface="+mn-ea"/>
              </a:rPr>
              <a:t>中</a:t>
            </a:r>
            <a:endParaRPr lang="zh-CN" altLang="en-US" sz="2200" dirty="0">
              <a:solidFill>
                <a:srgbClr val="240CD2"/>
              </a:solidFill>
              <a:latin typeface="+mn-ea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3583026" y="2692393"/>
            <a:ext cx="1512000" cy="369332"/>
            <a:chOff x="3583026" y="3084279"/>
            <a:chExt cx="1512000" cy="369332"/>
          </a:xfrm>
        </p:grpSpPr>
        <p:sp>
          <p:nvSpPr>
            <p:cNvPr id="18" name="Line 11"/>
            <p:cNvSpPr>
              <a:spLocks noChangeShapeType="1"/>
            </p:cNvSpPr>
            <p:nvPr/>
          </p:nvSpPr>
          <p:spPr bwMode="auto">
            <a:xfrm>
              <a:off x="3583026" y="3103409"/>
              <a:ext cx="1512000" cy="0"/>
            </a:xfrm>
            <a:prstGeom prst="line">
              <a:avLst/>
            </a:prstGeom>
            <a:noFill/>
            <a:ln w="38100">
              <a:solidFill>
                <a:srgbClr val="9966FF"/>
              </a:solidFill>
              <a:prstDash val="sysDot"/>
              <a:round/>
              <a:headEnd type="none" w="med" len="med"/>
              <a:tailEnd type="triangle" w="med" len="med"/>
            </a:ln>
          </p:spPr>
          <p:txBody>
            <a:bodyPr lIns="0" tIns="0" rIns="0" bIns="0"/>
            <a:lstStyle/>
            <a:p>
              <a:endParaRPr lang="zh-CN" altLang="en-US"/>
            </a:p>
          </p:txBody>
        </p:sp>
        <p:sp>
          <p:nvSpPr>
            <p:cNvPr id="281" name="文本框 280"/>
            <p:cNvSpPr txBox="1"/>
            <p:nvPr/>
          </p:nvSpPr>
          <p:spPr>
            <a:xfrm>
              <a:off x="3820974" y="3084279"/>
              <a:ext cx="10627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 smtClean="0">
                  <a:latin typeface="+mn-ea"/>
                </a:rPr>
                <a:t>Address</a:t>
              </a:r>
              <a:endParaRPr lang="zh-CN" altLang="en-US" b="1" dirty="0">
                <a:latin typeface="+mn-ea"/>
              </a:endParaRPr>
            </a:p>
          </p:txBody>
        </p:sp>
      </p:grpSp>
      <p:sp>
        <p:nvSpPr>
          <p:cNvPr id="379" name="AutoShape 3"/>
          <p:cNvSpPr>
            <a:spLocks noChangeArrowheads="1"/>
          </p:cNvSpPr>
          <p:nvPr/>
        </p:nvSpPr>
        <p:spPr bwMode="auto">
          <a:xfrm>
            <a:off x="1960492" y="4046687"/>
            <a:ext cx="7140575" cy="1981200"/>
          </a:xfrm>
          <a:prstGeom prst="roundRect">
            <a:avLst>
              <a:gd name="adj" fmla="val 9931"/>
            </a:avLst>
          </a:prstGeom>
          <a:noFill/>
          <a:ln w="12700" algn="ctr">
            <a:solidFill>
              <a:srgbClr val="000814"/>
            </a:solidFill>
            <a:prstDash val="dash"/>
            <a:round/>
          </a:ln>
        </p:spPr>
        <p:txBody>
          <a:bodyPr wrap="none" lIns="0" tIns="0" rIns="0" bIns="0" anchor="ctr"/>
          <a:lstStyle/>
          <a:p>
            <a:pPr algn="r"/>
            <a:endParaRPr lang="zh-CN" altLang="zh-CN"/>
          </a:p>
        </p:txBody>
      </p:sp>
      <p:sp>
        <p:nvSpPr>
          <p:cNvPr id="380" name="Line 4"/>
          <p:cNvSpPr>
            <a:spLocks noChangeShapeType="1"/>
          </p:cNvSpPr>
          <p:nvPr/>
        </p:nvSpPr>
        <p:spPr bwMode="auto">
          <a:xfrm>
            <a:off x="3306692" y="5176987"/>
            <a:ext cx="4440237" cy="0"/>
          </a:xfrm>
          <a:prstGeom prst="line">
            <a:avLst/>
          </a:prstGeom>
          <a:noFill/>
          <a:ln w="12700">
            <a:solidFill>
              <a:srgbClr val="000204"/>
            </a:solidFill>
            <a:round/>
            <a:tailEnd type="none" w="lg" len="med"/>
          </a:ln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381" name="Line 223"/>
          <p:cNvSpPr>
            <a:spLocks noChangeShapeType="1"/>
          </p:cNvSpPr>
          <p:nvPr/>
        </p:nvSpPr>
        <p:spPr bwMode="auto">
          <a:xfrm flipV="1">
            <a:off x="6145325" y="5345342"/>
            <a:ext cx="1665287" cy="12700"/>
          </a:xfrm>
          <a:prstGeom prst="line">
            <a:avLst/>
          </a:prstGeom>
          <a:noFill/>
          <a:ln w="38100">
            <a:solidFill>
              <a:srgbClr val="9966FF"/>
            </a:solidFill>
            <a:prstDash val="sysDot"/>
            <a:round/>
            <a:tailEnd type="none" w="lg" len="med"/>
          </a:ln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383" name="AutoShape 370"/>
          <p:cNvSpPr>
            <a:spLocks noChangeArrowheads="1"/>
          </p:cNvSpPr>
          <p:nvPr/>
        </p:nvSpPr>
        <p:spPr bwMode="auto">
          <a:xfrm>
            <a:off x="7627867" y="4316562"/>
            <a:ext cx="1158875" cy="1576388"/>
          </a:xfrm>
          <a:prstGeom prst="roundRect">
            <a:avLst>
              <a:gd name="adj" fmla="val 11657"/>
            </a:avLst>
          </a:prstGeom>
          <a:gradFill rotWithShape="1">
            <a:gsLst>
              <a:gs pos="0">
                <a:srgbClr val="E2EAEA"/>
              </a:gs>
              <a:gs pos="100000">
                <a:srgbClr val="F8FAFA"/>
              </a:gs>
            </a:gsLst>
            <a:lin ang="2700000" scaled="1"/>
          </a:gradFill>
          <a:ln w="6350" algn="ctr">
            <a:solidFill>
              <a:srgbClr val="6F9995"/>
            </a:solidFill>
            <a:round/>
            <a:tailEnd type="none" w="lg" len="med"/>
          </a:ln>
        </p:spPr>
        <p:txBody>
          <a:bodyPr wrap="none" lIns="0" tIns="0" rIns="0" bIns="0" anchor="ctr"/>
          <a:lstStyle/>
          <a:p>
            <a:pPr algn="r"/>
            <a:endParaRPr lang="zh-CN" altLang="zh-CN"/>
          </a:p>
        </p:txBody>
      </p:sp>
      <p:sp>
        <p:nvSpPr>
          <p:cNvPr id="384" name="Oval 621"/>
          <p:cNvSpPr>
            <a:spLocks noChangeArrowheads="1"/>
          </p:cNvSpPr>
          <p:nvPr/>
        </p:nvSpPr>
        <p:spPr bwMode="auto">
          <a:xfrm>
            <a:off x="8246992" y="5373837"/>
            <a:ext cx="228600" cy="228600"/>
          </a:xfrm>
          <a:prstGeom prst="ellipse">
            <a:avLst/>
          </a:prstGeom>
          <a:gradFill rotWithShape="1">
            <a:gsLst>
              <a:gs pos="0">
                <a:srgbClr val="0099FF"/>
              </a:gs>
              <a:gs pos="100000">
                <a:srgbClr val="039AFF">
                  <a:alpha val="10001"/>
                </a:srgbClr>
              </a:gs>
            </a:gsLst>
            <a:path path="shape">
              <a:fillToRect l="50000" t="50000" r="50000" b="50000"/>
            </a:path>
          </a:gradFill>
          <a:ln w="9525">
            <a:noFill/>
            <a:round/>
          </a:ln>
        </p:spPr>
        <p:txBody>
          <a:bodyPr wrap="none" lIns="0" tIns="0" rIns="0" bIns="0" anchor="ctr"/>
          <a:lstStyle/>
          <a:p>
            <a:pPr algn="r"/>
            <a:endParaRPr lang="zh-CN" altLang="zh-CN"/>
          </a:p>
        </p:txBody>
      </p:sp>
      <p:sp>
        <p:nvSpPr>
          <p:cNvPr id="385" name="Text Box 629"/>
          <p:cNvSpPr txBox="1">
            <a:spLocks noChangeArrowheads="1"/>
          </p:cNvSpPr>
          <p:nvPr/>
        </p:nvSpPr>
        <p:spPr bwMode="auto">
          <a:xfrm>
            <a:off x="2158929" y="4173687"/>
            <a:ext cx="1663700" cy="274638"/>
          </a:xfrm>
          <a:prstGeom prst="rect">
            <a:avLst/>
          </a:prstGeom>
          <a:solidFill>
            <a:schemeClr val="bg1">
              <a:alpha val="0"/>
            </a:schemeClr>
          </a:solidFill>
          <a:ln w="9525">
            <a:noFill/>
            <a:miter lim="800000"/>
          </a:ln>
        </p:spPr>
        <p:txBody>
          <a:bodyPr wrap="none" tIns="0" bIns="0">
            <a:spAutoFit/>
          </a:bodyPr>
          <a:lstStyle/>
          <a:p>
            <a:pPr marL="354330" indent="-354330" algn="r" defTabSz="941705">
              <a:buClr>
                <a:srgbClr val="003580"/>
              </a:buClr>
              <a:buFont typeface="Wingdings" panose="05000000000000000000" pitchFamily="2" charset="2"/>
              <a:buNone/>
            </a:pPr>
            <a:r>
              <a:rPr lang="zh-CN" altLang="en-US" b="1">
                <a:solidFill>
                  <a:srgbClr val="FF0000"/>
                </a:solidFill>
                <a:ea typeface="宋体" panose="02010600030101010101" pitchFamily="2" charset="-122"/>
                <a:cs typeface="Arial" panose="020B0604020202020204" pitchFamily="34" charset="0"/>
              </a:rPr>
              <a:t>缺失（</a:t>
            </a:r>
            <a:r>
              <a:rPr lang="en-US" altLang="zh-CN" b="1">
                <a:solidFill>
                  <a:srgbClr val="FF0000"/>
                </a:solidFill>
                <a:ea typeface="宋体" panose="02010600030101010101" pitchFamily="2" charset="-122"/>
                <a:cs typeface="Arial" panose="020B0604020202020204" pitchFamily="34" charset="0"/>
              </a:rPr>
              <a:t>MISS</a:t>
            </a:r>
            <a:r>
              <a:rPr lang="zh-CN" altLang="en-US" b="1">
                <a:solidFill>
                  <a:srgbClr val="FF0000"/>
                </a:solidFill>
                <a:ea typeface="宋体" panose="02010600030101010101" pitchFamily="2" charset="-122"/>
                <a:cs typeface="Arial" panose="020B0604020202020204" pitchFamily="34" charset="0"/>
              </a:rPr>
              <a:t>）</a:t>
            </a:r>
            <a:endParaRPr lang="zh-CN" altLang="en-US" b="1">
              <a:solidFill>
                <a:srgbClr val="FF0000"/>
              </a:solidFill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pic>
        <p:nvPicPr>
          <p:cNvPr id="386" name="Picture 634" descr="j0242087[1]"/>
          <p:cNvPicPr>
            <a:picLocks noChangeAspect="1" noChangeArrowheads="1"/>
          </p:cNvPicPr>
          <p:nvPr/>
        </p:nvPicPr>
        <p:blipFill>
          <a:blip r:embed="rId1" cstate="print">
            <a:biLevel thresh="50000"/>
            <a:grayscl/>
          </a:blip>
          <a:srcRect/>
          <a:stretch>
            <a:fillRect/>
          </a:stretch>
        </p:blipFill>
        <p:spPr bwMode="auto">
          <a:xfrm>
            <a:off x="2539929" y="4754712"/>
            <a:ext cx="765811" cy="674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87" name="Oval 627"/>
          <p:cNvSpPr>
            <a:spLocks noChangeArrowheads="1"/>
          </p:cNvSpPr>
          <p:nvPr/>
        </p:nvSpPr>
        <p:spPr bwMode="auto">
          <a:xfrm>
            <a:off x="3068567" y="5110312"/>
            <a:ext cx="228600" cy="228600"/>
          </a:xfrm>
          <a:prstGeom prst="ellipse">
            <a:avLst/>
          </a:prstGeom>
          <a:gradFill rotWithShape="1">
            <a:gsLst>
              <a:gs pos="0">
                <a:srgbClr val="0099FF"/>
              </a:gs>
              <a:gs pos="100000">
                <a:srgbClr val="039AFF">
                  <a:alpha val="10001"/>
                </a:srgbClr>
              </a:gs>
            </a:gsLst>
            <a:path path="shape">
              <a:fillToRect l="50000" t="50000" r="50000" b="50000"/>
            </a:path>
          </a:gradFill>
          <a:ln w="9525">
            <a:noFill/>
            <a:round/>
          </a:ln>
        </p:spPr>
        <p:txBody>
          <a:bodyPr wrap="none" lIns="0" tIns="0" rIns="0" bIns="0" anchor="ctr"/>
          <a:lstStyle/>
          <a:p>
            <a:pPr algn="r"/>
            <a:endParaRPr lang="zh-CN" altLang="zh-CN"/>
          </a:p>
        </p:txBody>
      </p:sp>
      <p:sp>
        <p:nvSpPr>
          <p:cNvPr id="388" name="Line 6"/>
          <p:cNvSpPr>
            <a:spLocks noChangeShapeType="1"/>
          </p:cNvSpPr>
          <p:nvPr/>
        </p:nvSpPr>
        <p:spPr bwMode="auto">
          <a:xfrm>
            <a:off x="6321356" y="4976169"/>
            <a:ext cx="1260000" cy="0"/>
          </a:xfrm>
          <a:prstGeom prst="line">
            <a:avLst/>
          </a:prstGeom>
          <a:noFill/>
          <a:ln w="38100">
            <a:solidFill>
              <a:srgbClr val="0099FF"/>
            </a:solidFill>
            <a:round/>
            <a:headEnd type="triangle" w="med" len="med"/>
            <a:tailEnd type="none" w="med" len="med"/>
          </a:ln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390" name="Rectangle 224"/>
          <p:cNvSpPr>
            <a:spLocks noChangeArrowheads="1"/>
          </p:cNvSpPr>
          <p:nvPr/>
        </p:nvSpPr>
        <p:spPr bwMode="auto">
          <a:xfrm>
            <a:off x="5211692" y="4702325"/>
            <a:ext cx="1033462" cy="1028700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</a:ln>
        </p:spPr>
        <p:txBody>
          <a:bodyPr wrap="none" lIns="0" tIns="0" rIns="0" bIns="0" anchor="ctr">
            <a:spAutoFit/>
          </a:bodyPr>
          <a:lstStyle/>
          <a:p>
            <a:pPr algn="r"/>
            <a:endParaRPr lang="zh-CN" altLang="zh-CN"/>
          </a:p>
        </p:txBody>
      </p:sp>
      <p:grpSp>
        <p:nvGrpSpPr>
          <p:cNvPr id="391" name="Group 225"/>
          <p:cNvGrpSpPr/>
          <p:nvPr/>
        </p:nvGrpSpPr>
        <p:grpSpPr bwMode="auto">
          <a:xfrm>
            <a:off x="5183117" y="4654700"/>
            <a:ext cx="1028700" cy="1028700"/>
            <a:chOff x="2922" y="2088"/>
            <a:chExt cx="648" cy="648"/>
          </a:xfrm>
        </p:grpSpPr>
        <p:grpSp>
          <p:nvGrpSpPr>
            <p:cNvPr id="392" name="Group 226"/>
            <p:cNvGrpSpPr/>
            <p:nvPr/>
          </p:nvGrpSpPr>
          <p:grpSpPr bwMode="auto">
            <a:xfrm>
              <a:off x="2922" y="2088"/>
              <a:ext cx="648" cy="81"/>
              <a:chOff x="2922" y="2088"/>
              <a:chExt cx="648" cy="81"/>
            </a:xfrm>
          </p:grpSpPr>
          <p:sp>
            <p:nvSpPr>
              <p:cNvPr id="456" name="Rectangle 227"/>
              <p:cNvSpPr>
                <a:spLocks noChangeArrowheads="1"/>
              </p:cNvSpPr>
              <p:nvPr/>
            </p:nvSpPr>
            <p:spPr bwMode="auto">
              <a:xfrm>
                <a:off x="2922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  <p:sp>
            <p:nvSpPr>
              <p:cNvPr id="457" name="Rectangle 228"/>
              <p:cNvSpPr>
                <a:spLocks noChangeArrowheads="1"/>
              </p:cNvSpPr>
              <p:nvPr/>
            </p:nvSpPr>
            <p:spPr bwMode="auto">
              <a:xfrm>
                <a:off x="3003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  <p:sp>
            <p:nvSpPr>
              <p:cNvPr id="458" name="Rectangle 229"/>
              <p:cNvSpPr>
                <a:spLocks noChangeArrowheads="1"/>
              </p:cNvSpPr>
              <p:nvPr/>
            </p:nvSpPr>
            <p:spPr bwMode="auto">
              <a:xfrm>
                <a:off x="3084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  <p:sp>
            <p:nvSpPr>
              <p:cNvPr id="459" name="Rectangle 230"/>
              <p:cNvSpPr>
                <a:spLocks noChangeArrowheads="1"/>
              </p:cNvSpPr>
              <p:nvPr/>
            </p:nvSpPr>
            <p:spPr bwMode="auto">
              <a:xfrm>
                <a:off x="3165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  <p:sp>
            <p:nvSpPr>
              <p:cNvPr id="460" name="Rectangle 231"/>
              <p:cNvSpPr>
                <a:spLocks noChangeArrowheads="1"/>
              </p:cNvSpPr>
              <p:nvPr/>
            </p:nvSpPr>
            <p:spPr bwMode="auto">
              <a:xfrm>
                <a:off x="3246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  <p:sp>
            <p:nvSpPr>
              <p:cNvPr id="461" name="Rectangle 232"/>
              <p:cNvSpPr>
                <a:spLocks noChangeArrowheads="1"/>
              </p:cNvSpPr>
              <p:nvPr/>
            </p:nvSpPr>
            <p:spPr bwMode="auto">
              <a:xfrm>
                <a:off x="3327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  <p:sp>
            <p:nvSpPr>
              <p:cNvPr id="462" name="Rectangle 233"/>
              <p:cNvSpPr>
                <a:spLocks noChangeArrowheads="1"/>
              </p:cNvSpPr>
              <p:nvPr/>
            </p:nvSpPr>
            <p:spPr bwMode="auto">
              <a:xfrm>
                <a:off x="3408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  <p:sp>
            <p:nvSpPr>
              <p:cNvPr id="463" name="Rectangle 234"/>
              <p:cNvSpPr>
                <a:spLocks noChangeArrowheads="1"/>
              </p:cNvSpPr>
              <p:nvPr/>
            </p:nvSpPr>
            <p:spPr bwMode="auto">
              <a:xfrm>
                <a:off x="3489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</p:grpSp>
        <p:grpSp>
          <p:nvGrpSpPr>
            <p:cNvPr id="393" name="Group 235"/>
            <p:cNvGrpSpPr/>
            <p:nvPr/>
          </p:nvGrpSpPr>
          <p:grpSpPr bwMode="auto">
            <a:xfrm>
              <a:off x="2922" y="2169"/>
              <a:ext cx="648" cy="81"/>
              <a:chOff x="2922" y="2088"/>
              <a:chExt cx="648" cy="81"/>
            </a:xfrm>
          </p:grpSpPr>
          <p:sp>
            <p:nvSpPr>
              <p:cNvPr id="448" name="Rectangle 236"/>
              <p:cNvSpPr>
                <a:spLocks noChangeArrowheads="1"/>
              </p:cNvSpPr>
              <p:nvPr/>
            </p:nvSpPr>
            <p:spPr bwMode="auto">
              <a:xfrm>
                <a:off x="2922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  <p:sp>
            <p:nvSpPr>
              <p:cNvPr id="449" name="Rectangle 237"/>
              <p:cNvSpPr>
                <a:spLocks noChangeArrowheads="1"/>
              </p:cNvSpPr>
              <p:nvPr/>
            </p:nvSpPr>
            <p:spPr bwMode="auto">
              <a:xfrm>
                <a:off x="3003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  <p:sp>
            <p:nvSpPr>
              <p:cNvPr id="450" name="Rectangle 238"/>
              <p:cNvSpPr>
                <a:spLocks noChangeArrowheads="1"/>
              </p:cNvSpPr>
              <p:nvPr/>
            </p:nvSpPr>
            <p:spPr bwMode="auto">
              <a:xfrm>
                <a:off x="3084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  <p:sp>
            <p:nvSpPr>
              <p:cNvPr id="451" name="Rectangle 239"/>
              <p:cNvSpPr>
                <a:spLocks noChangeArrowheads="1"/>
              </p:cNvSpPr>
              <p:nvPr/>
            </p:nvSpPr>
            <p:spPr bwMode="auto">
              <a:xfrm>
                <a:off x="3165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  <p:sp>
            <p:nvSpPr>
              <p:cNvPr id="452" name="Rectangle 240"/>
              <p:cNvSpPr>
                <a:spLocks noChangeArrowheads="1"/>
              </p:cNvSpPr>
              <p:nvPr/>
            </p:nvSpPr>
            <p:spPr bwMode="auto">
              <a:xfrm>
                <a:off x="3246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  <p:sp>
            <p:nvSpPr>
              <p:cNvPr id="453" name="Rectangle 241"/>
              <p:cNvSpPr>
                <a:spLocks noChangeArrowheads="1"/>
              </p:cNvSpPr>
              <p:nvPr/>
            </p:nvSpPr>
            <p:spPr bwMode="auto">
              <a:xfrm>
                <a:off x="3327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  <p:sp>
            <p:nvSpPr>
              <p:cNvPr id="454" name="Rectangle 242"/>
              <p:cNvSpPr>
                <a:spLocks noChangeArrowheads="1"/>
              </p:cNvSpPr>
              <p:nvPr/>
            </p:nvSpPr>
            <p:spPr bwMode="auto">
              <a:xfrm>
                <a:off x="3408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  <p:sp>
            <p:nvSpPr>
              <p:cNvPr id="455" name="Rectangle 243"/>
              <p:cNvSpPr>
                <a:spLocks noChangeArrowheads="1"/>
              </p:cNvSpPr>
              <p:nvPr/>
            </p:nvSpPr>
            <p:spPr bwMode="auto">
              <a:xfrm>
                <a:off x="3489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</p:grpSp>
        <p:grpSp>
          <p:nvGrpSpPr>
            <p:cNvPr id="394" name="Group 244"/>
            <p:cNvGrpSpPr/>
            <p:nvPr/>
          </p:nvGrpSpPr>
          <p:grpSpPr bwMode="auto">
            <a:xfrm>
              <a:off x="2922" y="2250"/>
              <a:ext cx="648" cy="81"/>
              <a:chOff x="2922" y="2088"/>
              <a:chExt cx="648" cy="81"/>
            </a:xfrm>
          </p:grpSpPr>
          <p:sp>
            <p:nvSpPr>
              <p:cNvPr id="440" name="Rectangle 245"/>
              <p:cNvSpPr>
                <a:spLocks noChangeArrowheads="1"/>
              </p:cNvSpPr>
              <p:nvPr/>
            </p:nvSpPr>
            <p:spPr bwMode="auto">
              <a:xfrm>
                <a:off x="2922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  <p:sp>
            <p:nvSpPr>
              <p:cNvPr id="441" name="Rectangle 246"/>
              <p:cNvSpPr>
                <a:spLocks noChangeArrowheads="1"/>
              </p:cNvSpPr>
              <p:nvPr/>
            </p:nvSpPr>
            <p:spPr bwMode="auto">
              <a:xfrm>
                <a:off x="3003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  <p:sp>
            <p:nvSpPr>
              <p:cNvPr id="442" name="Rectangle 247"/>
              <p:cNvSpPr>
                <a:spLocks noChangeArrowheads="1"/>
              </p:cNvSpPr>
              <p:nvPr/>
            </p:nvSpPr>
            <p:spPr bwMode="auto">
              <a:xfrm>
                <a:off x="3084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  <p:sp>
            <p:nvSpPr>
              <p:cNvPr id="443" name="Rectangle 248"/>
              <p:cNvSpPr>
                <a:spLocks noChangeArrowheads="1"/>
              </p:cNvSpPr>
              <p:nvPr/>
            </p:nvSpPr>
            <p:spPr bwMode="auto">
              <a:xfrm>
                <a:off x="3165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  <p:sp>
            <p:nvSpPr>
              <p:cNvPr id="444" name="Rectangle 249"/>
              <p:cNvSpPr>
                <a:spLocks noChangeArrowheads="1"/>
              </p:cNvSpPr>
              <p:nvPr/>
            </p:nvSpPr>
            <p:spPr bwMode="auto">
              <a:xfrm>
                <a:off x="3246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  <p:sp>
            <p:nvSpPr>
              <p:cNvPr id="445" name="Rectangle 250"/>
              <p:cNvSpPr>
                <a:spLocks noChangeArrowheads="1"/>
              </p:cNvSpPr>
              <p:nvPr/>
            </p:nvSpPr>
            <p:spPr bwMode="auto">
              <a:xfrm>
                <a:off x="3327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  <p:sp>
            <p:nvSpPr>
              <p:cNvPr id="446" name="Rectangle 251"/>
              <p:cNvSpPr>
                <a:spLocks noChangeArrowheads="1"/>
              </p:cNvSpPr>
              <p:nvPr/>
            </p:nvSpPr>
            <p:spPr bwMode="auto">
              <a:xfrm>
                <a:off x="3408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  <p:sp>
            <p:nvSpPr>
              <p:cNvPr id="447" name="Rectangle 252"/>
              <p:cNvSpPr>
                <a:spLocks noChangeArrowheads="1"/>
              </p:cNvSpPr>
              <p:nvPr/>
            </p:nvSpPr>
            <p:spPr bwMode="auto">
              <a:xfrm>
                <a:off x="3489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</p:grpSp>
        <p:grpSp>
          <p:nvGrpSpPr>
            <p:cNvPr id="395" name="Group 253"/>
            <p:cNvGrpSpPr/>
            <p:nvPr/>
          </p:nvGrpSpPr>
          <p:grpSpPr bwMode="auto">
            <a:xfrm>
              <a:off x="2922" y="2331"/>
              <a:ext cx="648" cy="81"/>
              <a:chOff x="2922" y="2088"/>
              <a:chExt cx="648" cy="81"/>
            </a:xfrm>
          </p:grpSpPr>
          <p:sp>
            <p:nvSpPr>
              <p:cNvPr id="432" name="Rectangle 254"/>
              <p:cNvSpPr>
                <a:spLocks noChangeArrowheads="1"/>
              </p:cNvSpPr>
              <p:nvPr/>
            </p:nvSpPr>
            <p:spPr bwMode="auto">
              <a:xfrm>
                <a:off x="2922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  <p:sp>
            <p:nvSpPr>
              <p:cNvPr id="433" name="Rectangle 255"/>
              <p:cNvSpPr>
                <a:spLocks noChangeArrowheads="1"/>
              </p:cNvSpPr>
              <p:nvPr/>
            </p:nvSpPr>
            <p:spPr bwMode="auto">
              <a:xfrm>
                <a:off x="3003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  <p:sp>
            <p:nvSpPr>
              <p:cNvPr id="434" name="Rectangle 256"/>
              <p:cNvSpPr>
                <a:spLocks noChangeArrowheads="1"/>
              </p:cNvSpPr>
              <p:nvPr/>
            </p:nvSpPr>
            <p:spPr bwMode="auto">
              <a:xfrm>
                <a:off x="3084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  <p:sp>
            <p:nvSpPr>
              <p:cNvPr id="435" name="Rectangle 257"/>
              <p:cNvSpPr>
                <a:spLocks noChangeArrowheads="1"/>
              </p:cNvSpPr>
              <p:nvPr/>
            </p:nvSpPr>
            <p:spPr bwMode="auto">
              <a:xfrm>
                <a:off x="3165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  <p:sp>
            <p:nvSpPr>
              <p:cNvPr id="436" name="Rectangle 258"/>
              <p:cNvSpPr>
                <a:spLocks noChangeArrowheads="1"/>
              </p:cNvSpPr>
              <p:nvPr/>
            </p:nvSpPr>
            <p:spPr bwMode="auto">
              <a:xfrm>
                <a:off x="3246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  <p:sp>
            <p:nvSpPr>
              <p:cNvPr id="437" name="Rectangle 259"/>
              <p:cNvSpPr>
                <a:spLocks noChangeArrowheads="1"/>
              </p:cNvSpPr>
              <p:nvPr/>
            </p:nvSpPr>
            <p:spPr bwMode="auto">
              <a:xfrm>
                <a:off x="3327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  <p:sp>
            <p:nvSpPr>
              <p:cNvPr id="438" name="Rectangle 260"/>
              <p:cNvSpPr>
                <a:spLocks noChangeArrowheads="1"/>
              </p:cNvSpPr>
              <p:nvPr/>
            </p:nvSpPr>
            <p:spPr bwMode="auto">
              <a:xfrm>
                <a:off x="3408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  <p:sp>
            <p:nvSpPr>
              <p:cNvPr id="439" name="Rectangle 261"/>
              <p:cNvSpPr>
                <a:spLocks noChangeArrowheads="1"/>
              </p:cNvSpPr>
              <p:nvPr/>
            </p:nvSpPr>
            <p:spPr bwMode="auto">
              <a:xfrm>
                <a:off x="3489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</p:grpSp>
        <p:grpSp>
          <p:nvGrpSpPr>
            <p:cNvPr id="396" name="Group 262"/>
            <p:cNvGrpSpPr/>
            <p:nvPr/>
          </p:nvGrpSpPr>
          <p:grpSpPr bwMode="auto">
            <a:xfrm>
              <a:off x="2922" y="2412"/>
              <a:ext cx="648" cy="81"/>
              <a:chOff x="2922" y="2088"/>
              <a:chExt cx="648" cy="81"/>
            </a:xfrm>
          </p:grpSpPr>
          <p:sp>
            <p:nvSpPr>
              <p:cNvPr id="424" name="Rectangle 263"/>
              <p:cNvSpPr>
                <a:spLocks noChangeArrowheads="1"/>
              </p:cNvSpPr>
              <p:nvPr/>
            </p:nvSpPr>
            <p:spPr bwMode="auto">
              <a:xfrm>
                <a:off x="2922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  <p:sp>
            <p:nvSpPr>
              <p:cNvPr id="425" name="Rectangle 264"/>
              <p:cNvSpPr>
                <a:spLocks noChangeArrowheads="1"/>
              </p:cNvSpPr>
              <p:nvPr/>
            </p:nvSpPr>
            <p:spPr bwMode="auto">
              <a:xfrm>
                <a:off x="3003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  <p:sp>
            <p:nvSpPr>
              <p:cNvPr id="426" name="Rectangle 265"/>
              <p:cNvSpPr>
                <a:spLocks noChangeArrowheads="1"/>
              </p:cNvSpPr>
              <p:nvPr/>
            </p:nvSpPr>
            <p:spPr bwMode="auto">
              <a:xfrm>
                <a:off x="3084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  <p:sp>
            <p:nvSpPr>
              <p:cNvPr id="427" name="Rectangle 266"/>
              <p:cNvSpPr>
                <a:spLocks noChangeArrowheads="1"/>
              </p:cNvSpPr>
              <p:nvPr/>
            </p:nvSpPr>
            <p:spPr bwMode="auto">
              <a:xfrm>
                <a:off x="3165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  <p:sp>
            <p:nvSpPr>
              <p:cNvPr id="428" name="Rectangle 267"/>
              <p:cNvSpPr>
                <a:spLocks noChangeArrowheads="1"/>
              </p:cNvSpPr>
              <p:nvPr/>
            </p:nvSpPr>
            <p:spPr bwMode="auto">
              <a:xfrm>
                <a:off x="3246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  <p:sp>
            <p:nvSpPr>
              <p:cNvPr id="429" name="Rectangle 268"/>
              <p:cNvSpPr>
                <a:spLocks noChangeArrowheads="1"/>
              </p:cNvSpPr>
              <p:nvPr/>
            </p:nvSpPr>
            <p:spPr bwMode="auto">
              <a:xfrm>
                <a:off x="3327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  <p:sp>
            <p:nvSpPr>
              <p:cNvPr id="430" name="Rectangle 269"/>
              <p:cNvSpPr>
                <a:spLocks noChangeArrowheads="1"/>
              </p:cNvSpPr>
              <p:nvPr/>
            </p:nvSpPr>
            <p:spPr bwMode="auto">
              <a:xfrm>
                <a:off x="3408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  <p:sp>
            <p:nvSpPr>
              <p:cNvPr id="431" name="Rectangle 270"/>
              <p:cNvSpPr>
                <a:spLocks noChangeArrowheads="1"/>
              </p:cNvSpPr>
              <p:nvPr/>
            </p:nvSpPr>
            <p:spPr bwMode="auto">
              <a:xfrm>
                <a:off x="3489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</p:grpSp>
        <p:grpSp>
          <p:nvGrpSpPr>
            <p:cNvPr id="397" name="Group 271"/>
            <p:cNvGrpSpPr/>
            <p:nvPr/>
          </p:nvGrpSpPr>
          <p:grpSpPr bwMode="auto">
            <a:xfrm>
              <a:off x="2922" y="2493"/>
              <a:ext cx="648" cy="81"/>
              <a:chOff x="2922" y="2088"/>
              <a:chExt cx="648" cy="81"/>
            </a:xfrm>
          </p:grpSpPr>
          <p:sp>
            <p:nvSpPr>
              <p:cNvPr id="416" name="Rectangle 272"/>
              <p:cNvSpPr>
                <a:spLocks noChangeArrowheads="1"/>
              </p:cNvSpPr>
              <p:nvPr/>
            </p:nvSpPr>
            <p:spPr bwMode="auto">
              <a:xfrm>
                <a:off x="2922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  <p:sp>
            <p:nvSpPr>
              <p:cNvPr id="417" name="Rectangle 273"/>
              <p:cNvSpPr>
                <a:spLocks noChangeArrowheads="1"/>
              </p:cNvSpPr>
              <p:nvPr/>
            </p:nvSpPr>
            <p:spPr bwMode="auto">
              <a:xfrm>
                <a:off x="3003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  <p:sp>
            <p:nvSpPr>
              <p:cNvPr id="418" name="Rectangle 274"/>
              <p:cNvSpPr>
                <a:spLocks noChangeArrowheads="1"/>
              </p:cNvSpPr>
              <p:nvPr/>
            </p:nvSpPr>
            <p:spPr bwMode="auto">
              <a:xfrm>
                <a:off x="3084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  <p:sp>
            <p:nvSpPr>
              <p:cNvPr id="419" name="Rectangle 275"/>
              <p:cNvSpPr>
                <a:spLocks noChangeArrowheads="1"/>
              </p:cNvSpPr>
              <p:nvPr/>
            </p:nvSpPr>
            <p:spPr bwMode="auto">
              <a:xfrm>
                <a:off x="3165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  <p:sp>
            <p:nvSpPr>
              <p:cNvPr id="420" name="Rectangle 276"/>
              <p:cNvSpPr>
                <a:spLocks noChangeArrowheads="1"/>
              </p:cNvSpPr>
              <p:nvPr/>
            </p:nvSpPr>
            <p:spPr bwMode="auto">
              <a:xfrm>
                <a:off x="3246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  <p:sp>
            <p:nvSpPr>
              <p:cNvPr id="421" name="Rectangle 277"/>
              <p:cNvSpPr>
                <a:spLocks noChangeArrowheads="1"/>
              </p:cNvSpPr>
              <p:nvPr/>
            </p:nvSpPr>
            <p:spPr bwMode="auto">
              <a:xfrm>
                <a:off x="3327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  <p:sp>
            <p:nvSpPr>
              <p:cNvPr id="422" name="Rectangle 278"/>
              <p:cNvSpPr>
                <a:spLocks noChangeArrowheads="1"/>
              </p:cNvSpPr>
              <p:nvPr/>
            </p:nvSpPr>
            <p:spPr bwMode="auto">
              <a:xfrm>
                <a:off x="3408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  <p:sp>
            <p:nvSpPr>
              <p:cNvPr id="423" name="Rectangle 279"/>
              <p:cNvSpPr>
                <a:spLocks noChangeArrowheads="1"/>
              </p:cNvSpPr>
              <p:nvPr/>
            </p:nvSpPr>
            <p:spPr bwMode="auto">
              <a:xfrm>
                <a:off x="3489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</p:grpSp>
        <p:grpSp>
          <p:nvGrpSpPr>
            <p:cNvPr id="398" name="Group 280"/>
            <p:cNvGrpSpPr/>
            <p:nvPr/>
          </p:nvGrpSpPr>
          <p:grpSpPr bwMode="auto">
            <a:xfrm>
              <a:off x="2922" y="2574"/>
              <a:ext cx="648" cy="81"/>
              <a:chOff x="2922" y="2088"/>
              <a:chExt cx="648" cy="81"/>
            </a:xfrm>
          </p:grpSpPr>
          <p:sp>
            <p:nvSpPr>
              <p:cNvPr id="408" name="Rectangle 281"/>
              <p:cNvSpPr>
                <a:spLocks noChangeArrowheads="1"/>
              </p:cNvSpPr>
              <p:nvPr/>
            </p:nvSpPr>
            <p:spPr bwMode="auto">
              <a:xfrm>
                <a:off x="2922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  <p:sp>
            <p:nvSpPr>
              <p:cNvPr id="409" name="Rectangle 282"/>
              <p:cNvSpPr>
                <a:spLocks noChangeArrowheads="1"/>
              </p:cNvSpPr>
              <p:nvPr/>
            </p:nvSpPr>
            <p:spPr bwMode="auto">
              <a:xfrm>
                <a:off x="3003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  <p:sp>
            <p:nvSpPr>
              <p:cNvPr id="410" name="Rectangle 283"/>
              <p:cNvSpPr>
                <a:spLocks noChangeArrowheads="1"/>
              </p:cNvSpPr>
              <p:nvPr/>
            </p:nvSpPr>
            <p:spPr bwMode="auto">
              <a:xfrm>
                <a:off x="3084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  <p:sp>
            <p:nvSpPr>
              <p:cNvPr id="411" name="Rectangle 284"/>
              <p:cNvSpPr>
                <a:spLocks noChangeArrowheads="1"/>
              </p:cNvSpPr>
              <p:nvPr/>
            </p:nvSpPr>
            <p:spPr bwMode="auto">
              <a:xfrm>
                <a:off x="3165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  <p:sp>
            <p:nvSpPr>
              <p:cNvPr id="412" name="Rectangle 285"/>
              <p:cNvSpPr>
                <a:spLocks noChangeArrowheads="1"/>
              </p:cNvSpPr>
              <p:nvPr/>
            </p:nvSpPr>
            <p:spPr bwMode="auto">
              <a:xfrm>
                <a:off x="3246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  <p:sp>
            <p:nvSpPr>
              <p:cNvPr id="413" name="Rectangle 286"/>
              <p:cNvSpPr>
                <a:spLocks noChangeArrowheads="1"/>
              </p:cNvSpPr>
              <p:nvPr/>
            </p:nvSpPr>
            <p:spPr bwMode="auto">
              <a:xfrm>
                <a:off x="3327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  <p:sp>
            <p:nvSpPr>
              <p:cNvPr id="414" name="Rectangle 287"/>
              <p:cNvSpPr>
                <a:spLocks noChangeArrowheads="1"/>
              </p:cNvSpPr>
              <p:nvPr/>
            </p:nvSpPr>
            <p:spPr bwMode="auto">
              <a:xfrm>
                <a:off x="3408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  <p:sp>
            <p:nvSpPr>
              <p:cNvPr id="415" name="Rectangle 288"/>
              <p:cNvSpPr>
                <a:spLocks noChangeArrowheads="1"/>
              </p:cNvSpPr>
              <p:nvPr/>
            </p:nvSpPr>
            <p:spPr bwMode="auto">
              <a:xfrm>
                <a:off x="3489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</p:grpSp>
        <p:grpSp>
          <p:nvGrpSpPr>
            <p:cNvPr id="399" name="Group 289"/>
            <p:cNvGrpSpPr/>
            <p:nvPr/>
          </p:nvGrpSpPr>
          <p:grpSpPr bwMode="auto">
            <a:xfrm>
              <a:off x="2922" y="2655"/>
              <a:ext cx="648" cy="81"/>
              <a:chOff x="2922" y="2088"/>
              <a:chExt cx="648" cy="81"/>
            </a:xfrm>
          </p:grpSpPr>
          <p:sp>
            <p:nvSpPr>
              <p:cNvPr id="400" name="Rectangle 290"/>
              <p:cNvSpPr>
                <a:spLocks noChangeArrowheads="1"/>
              </p:cNvSpPr>
              <p:nvPr/>
            </p:nvSpPr>
            <p:spPr bwMode="auto">
              <a:xfrm>
                <a:off x="2922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  <p:sp>
            <p:nvSpPr>
              <p:cNvPr id="401" name="Rectangle 291"/>
              <p:cNvSpPr>
                <a:spLocks noChangeArrowheads="1"/>
              </p:cNvSpPr>
              <p:nvPr/>
            </p:nvSpPr>
            <p:spPr bwMode="auto">
              <a:xfrm>
                <a:off x="3003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  <p:sp>
            <p:nvSpPr>
              <p:cNvPr id="402" name="Rectangle 292"/>
              <p:cNvSpPr>
                <a:spLocks noChangeArrowheads="1"/>
              </p:cNvSpPr>
              <p:nvPr/>
            </p:nvSpPr>
            <p:spPr bwMode="auto">
              <a:xfrm>
                <a:off x="3084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  <p:sp>
            <p:nvSpPr>
              <p:cNvPr id="403" name="Rectangle 293"/>
              <p:cNvSpPr>
                <a:spLocks noChangeArrowheads="1"/>
              </p:cNvSpPr>
              <p:nvPr/>
            </p:nvSpPr>
            <p:spPr bwMode="auto">
              <a:xfrm>
                <a:off x="3165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  <p:sp>
            <p:nvSpPr>
              <p:cNvPr id="404" name="Rectangle 294"/>
              <p:cNvSpPr>
                <a:spLocks noChangeArrowheads="1"/>
              </p:cNvSpPr>
              <p:nvPr/>
            </p:nvSpPr>
            <p:spPr bwMode="auto">
              <a:xfrm>
                <a:off x="3246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  <p:sp>
            <p:nvSpPr>
              <p:cNvPr id="405" name="Rectangle 295"/>
              <p:cNvSpPr>
                <a:spLocks noChangeArrowheads="1"/>
              </p:cNvSpPr>
              <p:nvPr/>
            </p:nvSpPr>
            <p:spPr bwMode="auto">
              <a:xfrm>
                <a:off x="3327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  <p:sp>
            <p:nvSpPr>
              <p:cNvPr id="406" name="Rectangle 296"/>
              <p:cNvSpPr>
                <a:spLocks noChangeArrowheads="1"/>
              </p:cNvSpPr>
              <p:nvPr/>
            </p:nvSpPr>
            <p:spPr bwMode="auto">
              <a:xfrm>
                <a:off x="3408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  <p:sp>
            <p:nvSpPr>
              <p:cNvPr id="407" name="Rectangle 297"/>
              <p:cNvSpPr>
                <a:spLocks noChangeArrowheads="1"/>
              </p:cNvSpPr>
              <p:nvPr/>
            </p:nvSpPr>
            <p:spPr bwMode="auto">
              <a:xfrm>
                <a:off x="3489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</p:grpSp>
      </p:grpSp>
      <p:grpSp>
        <p:nvGrpSpPr>
          <p:cNvPr id="464" name="Group 298"/>
          <p:cNvGrpSpPr/>
          <p:nvPr/>
        </p:nvGrpSpPr>
        <p:grpSpPr bwMode="auto">
          <a:xfrm>
            <a:off x="5186292" y="4769001"/>
            <a:ext cx="1028700" cy="128587"/>
            <a:chOff x="2922" y="2088"/>
            <a:chExt cx="648" cy="81"/>
          </a:xfrm>
          <a:solidFill>
            <a:srgbClr val="FF0000"/>
          </a:solidFill>
        </p:grpSpPr>
        <p:sp>
          <p:nvSpPr>
            <p:cNvPr id="465" name="Rectangle 299"/>
            <p:cNvSpPr>
              <a:spLocks noChangeArrowheads="1"/>
            </p:cNvSpPr>
            <p:nvPr/>
          </p:nvSpPr>
          <p:spPr bwMode="auto">
            <a:xfrm>
              <a:off x="2922" y="2088"/>
              <a:ext cx="81" cy="81"/>
            </a:xfrm>
            <a:prstGeom prst="rect">
              <a:avLst/>
            </a:prstGeom>
            <a:grpFill/>
            <a:ln w="12700" algn="ctr">
              <a:solidFill>
                <a:srgbClr val="000000"/>
              </a:solidFill>
              <a:miter lim="800000"/>
            </a:ln>
          </p:spPr>
          <p:txBody>
            <a:bodyPr wrap="none" lIns="0" tIns="0" rIns="0" bIns="0" anchor="ctr"/>
            <a:lstStyle/>
            <a:p>
              <a:pPr algn="r"/>
              <a:endParaRPr lang="zh-CN" altLang="zh-CN"/>
            </a:p>
          </p:txBody>
        </p:sp>
        <p:sp>
          <p:nvSpPr>
            <p:cNvPr id="466" name="Rectangle 300"/>
            <p:cNvSpPr>
              <a:spLocks noChangeArrowheads="1"/>
            </p:cNvSpPr>
            <p:nvPr/>
          </p:nvSpPr>
          <p:spPr bwMode="auto">
            <a:xfrm>
              <a:off x="3003" y="2088"/>
              <a:ext cx="81" cy="81"/>
            </a:xfrm>
            <a:prstGeom prst="rect">
              <a:avLst/>
            </a:prstGeom>
            <a:grpFill/>
            <a:ln w="12700" algn="ctr">
              <a:solidFill>
                <a:srgbClr val="000000"/>
              </a:solidFill>
              <a:miter lim="800000"/>
            </a:ln>
          </p:spPr>
          <p:txBody>
            <a:bodyPr wrap="none" lIns="0" tIns="0" rIns="0" bIns="0" anchor="ctr"/>
            <a:lstStyle/>
            <a:p>
              <a:pPr algn="r"/>
              <a:endParaRPr lang="zh-CN" altLang="zh-CN"/>
            </a:p>
          </p:txBody>
        </p:sp>
        <p:sp>
          <p:nvSpPr>
            <p:cNvPr id="467" name="Rectangle 301"/>
            <p:cNvSpPr>
              <a:spLocks noChangeArrowheads="1"/>
            </p:cNvSpPr>
            <p:nvPr/>
          </p:nvSpPr>
          <p:spPr bwMode="auto">
            <a:xfrm>
              <a:off x="3084" y="2088"/>
              <a:ext cx="81" cy="81"/>
            </a:xfrm>
            <a:prstGeom prst="rect">
              <a:avLst/>
            </a:prstGeom>
            <a:grpFill/>
            <a:ln w="12700" algn="ctr">
              <a:solidFill>
                <a:srgbClr val="000000"/>
              </a:solidFill>
              <a:miter lim="800000"/>
            </a:ln>
          </p:spPr>
          <p:txBody>
            <a:bodyPr wrap="none" lIns="0" tIns="0" rIns="0" bIns="0" anchor="ctr"/>
            <a:lstStyle/>
            <a:p>
              <a:pPr algn="r"/>
              <a:endParaRPr lang="zh-CN" altLang="zh-CN"/>
            </a:p>
          </p:txBody>
        </p:sp>
        <p:sp>
          <p:nvSpPr>
            <p:cNvPr id="468" name="Rectangle 302"/>
            <p:cNvSpPr>
              <a:spLocks noChangeArrowheads="1"/>
            </p:cNvSpPr>
            <p:nvPr/>
          </p:nvSpPr>
          <p:spPr bwMode="auto">
            <a:xfrm>
              <a:off x="3165" y="2088"/>
              <a:ext cx="81" cy="81"/>
            </a:xfrm>
            <a:prstGeom prst="rect">
              <a:avLst/>
            </a:prstGeom>
            <a:grpFill/>
            <a:ln w="12700" algn="ctr">
              <a:solidFill>
                <a:srgbClr val="000000"/>
              </a:solidFill>
              <a:miter lim="800000"/>
            </a:ln>
          </p:spPr>
          <p:txBody>
            <a:bodyPr wrap="none" lIns="0" tIns="0" rIns="0" bIns="0" anchor="ctr"/>
            <a:lstStyle/>
            <a:p>
              <a:pPr algn="r"/>
              <a:endParaRPr lang="zh-CN" altLang="zh-CN"/>
            </a:p>
          </p:txBody>
        </p:sp>
        <p:sp>
          <p:nvSpPr>
            <p:cNvPr id="469" name="Rectangle 303"/>
            <p:cNvSpPr>
              <a:spLocks noChangeArrowheads="1"/>
            </p:cNvSpPr>
            <p:nvPr/>
          </p:nvSpPr>
          <p:spPr bwMode="auto">
            <a:xfrm>
              <a:off x="3246" y="2088"/>
              <a:ext cx="81" cy="81"/>
            </a:xfrm>
            <a:prstGeom prst="rect">
              <a:avLst/>
            </a:prstGeom>
            <a:grpFill/>
            <a:ln w="12700" algn="ctr">
              <a:solidFill>
                <a:srgbClr val="000000"/>
              </a:solidFill>
              <a:miter lim="800000"/>
            </a:ln>
          </p:spPr>
          <p:txBody>
            <a:bodyPr wrap="none" lIns="0" tIns="0" rIns="0" bIns="0" anchor="ctr"/>
            <a:lstStyle/>
            <a:p>
              <a:pPr algn="r"/>
              <a:endParaRPr lang="zh-CN" altLang="zh-CN"/>
            </a:p>
          </p:txBody>
        </p:sp>
        <p:sp>
          <p:nvSpPr>
            <p:cNvPr id="470" name="Rectangle 304"/>
            <p:cNvSpPr>
              <a:spLocks noChangeArrowheads="1"/>
            </p:cNvSpPr>
            <p:nvPr/>
          </p:nvSpPr>
          <p:spPr bwMode="auto">
            <a:xfrm>
              <a:off x="3327" y="2088"/>
              <a:ext cx="81" cy="81"/>
            </a:xfrm>
            <a:prstGeom prst="rect">
              <a:avLst/>
            </a:prstGeom>
            <a:grpFill/>
            <a:ln w="12700" algn="ctr">
              <a:solidFill>
                <a:srgbClr val="000000"/>
              </a:solidFill>
              <a:miter lim="800000"/>
            </a:ln>
          </p:spPr>
          <p:txBody>
            <a:bodyPr wrap="none" lIns="0" tIns="0" rIns="0" bIns="0" anchor="ctr"/>
            <a:lstStyle/>
            <a:p>
              <a:pPr algn="r"/>
              <a:endParaRPr lang="zh-CN" altLang="zh-CN"/>
            </a:p>
          </p:txBody>
        </p:sp>
        <p:sp>
          <p:nvSpPr>
            <p:cNvPr id="471" name="Rectangle 305"/>
            <p:cNvSpPr>
              <a:spLocks noChangeArrowheads="1"/>
            </p:cNvSpPr>
            <p:nvPr/>
          </p:nvSpPr>
          <p:spPr bwMode="auto">
            <a:xfrm>
              <a:off x="3408" y="2088"/>
              <a:ext cx="81" cy="81"/>
            </a:xfrm>
            <a:prstGeom prst="rect">
              <a:avLst/>
            </a:prstGeom>
            <a:grpFill/>
            <a:ln w="12700" algn="ctr">
              <a:solidFill>
                <a:srgbClr val="000000"/>
              </a:solidFill>
              <a:miter lim="800000"/>
            </a:ln>
          </p:spPr>
          <p:txBody>
            <a:bodyPr wrap="none" lIns="0" tIns="0" rIns="0" bIns="0" anchor="ctr"/>
            <a:lstStyle/>
            <a:p>
              <a:pPr algn="r"/>
              <a:endParaRPr lang="zh-CN" altLang="zh-CN"/>
            </a:p>
          </p:txBody>
        </p:sp>
        <p:sp>
          <p:nvSpPr>
            <p:cNvPr id="472" name="Rectangle 306"/>
            <p:cNvSpPr>
              <a:spLocks noChangeArrowheads="1"/>
            </p:cNvSpPr>
            <p:nvPr/>
          </p:nvSpPr>
          <p:spPr bwMode="auto">
            <a:xfrm>
              <a:off x="3489" y="2088"/>
              <a:ext cx="81" cy="81"/>
            </a:xfrm>
            <a:prstGeom prst="rect">
              <a:avLst/>
            </a:prstGeom>
            <a:grpFill/>
            <a:ln w="12700" algn="ctr">
              <a:solidFill>
                <a:srgbClr val="000000"/>
              </a:solidFill>
              <a:miter lim="800000"/>
            </a:ln>
          </p:spPr>
          <p:txBody>
            <a:bodyPr wrap="none" lIns="0" tIns="0" rIns="0" bIns="0" anchor="ctr"/>
            <a:lstStyle/>
            <a:p>
              <a:pPr algn="r"/>
              <a:endParaRPr lang="zh-CN" altLang="zh-CN"/>
            </a:p>
          </p:txBody>
        </p:sp>
      </p:grpSp>
      <p:sp>
        <p:nvSpPr>
          <p:cNvPr id="536" name="Text Box 622"/>
          <p:cNvSpPr txBox="1">
            <a:spLocks noChangeArrowheads="1"/>
          </p:cNvSpPr>
          <p:nvPr/>
        </p:nvSpPr>
        <p:spPr bwMode="auto">
          <a:xfrm>
            <a:off x="5394254" y="4376887"/>
            <a:ext cx="608013" cy="22066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0" tIns="0" rIns="0" bIns="0">
            <a:spAutoFit/>
          </a:bodyPr>
          <a:lstStyle/>
          <a:p>
            <a:pPr algn="r" defTabSz="941705">
              <a:lnSpc>
                <a:spcPct val="90000"/>
              </a:lnSpc>
              <a:buClr>
                <a:srgbClr val="003580"/>
              </a:buClr>
              <a:buFont typeface="Wingdings" panose="05000000000000000000" pitchFamily="2" charset="2"/>
              <a:buNone/>
            </a:pPr>
            <a:r>
              <a:rPr lang="en-US" altLang="zh-CN" sz="1600" b="1">
                <a:solidFill>
                  <a:srgbClr val="000204"/>
                </a:solidFill>
                <a:ea typeface="宋体" panose="02010600030101010101" pitchFamily="2" charset="-122"/>
                <a:cs typeface="Arial" panose="020B0604020202020204" pitchFamily="34" charset="0"/>
              </a:rPr>
              <a:t>Cache</a:t>
            </a:r>
            <a:endParaRPr lang="en-US" altLang="zh-CN" sz="1600" b="1">
              <a:solidFill>
                <a:srgbClr val="000204"/>
              </a:solidFill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grpSp>
        <p:nvGrpSpPr>
          <p:cNvPr id="538" name="组合 537"/>
          <p:cNvGrpSpPr/>
          <p:nvPr/>
        </p:nvGrpSpPr>
        <p:grpSpPr>
          <a:xfrm rot="5400000">
            <a:off x="7569018" y="4680813"/>
            <a:ext cx="1296235" cy="852241"/>
            <a:chOff x="3114192" y="4397809"/>
            <a:chExt cx="2331203" cy="1079015"/>
          </a:xfrm>
        </p:grpSpPr>
        <p:pic>
          <p:nvPicPr>
            <p:cNvPr id="539" name="图片 53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14192" y="4397809"/>
              <a:ext cx="1155246" cy="504107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540" name="图片 53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69438" y="4397810"/>
              <a:ext cx="1155246" cy="504107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541" name="图片 54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14192" y="4966817"/>
              <a:ext cx="1155246" cy="504107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542" name="图片 54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90149" y="4972717"/>
              <a:ext cx="1155246" cy="504107"/>
            </a:xfrm>
            <a:prstGeom prst="rect">
              <a:avLst/>
            </a:prstGeom>
            <a:noFill/>
            <a:ln w="9525">
              <a:noFill/>
            </a:ln>
          </p:spPr>
        </p:pic>
      </p:grpSp>
      <p:grpSp>
        <p:nvGrpSpPr>
          <p:cNvPr id="543" name="组合 542"/>
          <p:cNvGrpSpPr/>
          <p:nvPr/>
        </p:nvGrpSpPr>
        <p:grpSpPr>
          <a:xfrm>
            <a:off x="5178977" y="4770112"/>
            <a:ext cx="1029652" cy="130492"/>
            <a:chOff x="5186927" y="4967535"/>
            <a:chExt cx="1029652" cy="130492"/>
          </a:xfrm>
        </p:grpSpPr>
        <p:sp>
          <p:nvSpPr>
            <p:cNvPr id="544" name="Rectangle 626"/>
            <p:cNvSpPr>
              <a:spLocks noChangeArrowheads="1"/>
            </p:cNvSpPr>
            <p:nvPr/>
          </p:nvSpPr>
          <p:spPr bwMode="auto">
            <a:xfrm>
              <a:off x="5186927" y="4967535"/>
              <a:ext cx="128587" cy="128587"/>
            </a:xfrm>
            <a:prstGeom prst="rect">
              <a:avLst/>
            </a:prstGeom>
            <a:solidFill>
              <a:srgbClr val="0099FF"/>
            </a:solidFill>
            <a:ln w="12700" algn="ctr">
              <a:solidFill>
                <a:srgbClr val="000000"/>
              </a:solidFill>
              <a:miter lim="800000"/>
            </a:ln>
          </p:spPr>
          <p:txBody>
            <a:bodyPr wrap="none" lIns="0" tIns="0" rIns="0" bIns="0" anchor="ctr"/>
            <a:lstStyle/>
            <a:p>
              <a:pPr algn="r"/>
              <a:endParaRPr lang="zh-CN" altLang="zh-CN"/>
            </a:p>
          </p:txBody>
        </p:sp>
        <p:grpSp>
          <p:nvGrpSpPr>
            <p:cNvPr id="545" name="组合 544"/>
            <p:cNvGrpSpPr/>
            <p:nvPr/>
          </p:nvGrpSpPr>
          <p:grpSpPr>
            <a:xfrm>
              <a:off x="5318372" y="4967535"/>
              <a:ext cx="898207" cy="130492"/>
              <a:chOff x="5310752" y="4967535"/>
              <a:chExt cx="898207" cy="130492"/>
            </a:xfrm>
          </p:grpSpPr>
          <p:sp>
            <p:nvSpPr>
              <p:cNvPr id="546" name="Rectangle 626"/>
              <p:cNvSpPr>
                <a:spLocks noChangeArrowheads="1"/>
              </p:cNvSpPr>
              <p:nvPr/>
            </p:nvSpPr>
            <p:spPr bwMode="auto">
              <a:xfrm>
                <a:off x="5310752" y="4967535"/>
                <a:ext cx="128587" cy="128587"/>
              </a:xfrm>
              <a:prstGeom prst="rect">
                <a:avLst/>
              </a:prstGeom>
              <a:solidFill>
                <a:srgbClr val="0099FF"/>
              </a:solidFill>
              <a:ln w="12700" algn="ctr">
                <a:solidFill>
                  <a:srgbClr val="000000"/>
                </a:solidFill>
                <a:miter lim="800000"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  <p:sp>
            <p:nvSpPr>
              <p:cNvPr id="547" name="Rectangle 626"/>
              <p:cNvSpPr>
                <a:spLocks noChangeArrowheads="1"/>
              </p:cNvSpPr>
              <p:nvPr/>
            </p:nvSpPr>
            <p:spPr bwMode="auto">
              <a:xfrm>
                <a:off x="5442197" y="4969440"/>
                <a:ext cx="128587" cy="128587"/>
              </a:xfrm>
              <a:prstGeom prst="rect">
                <a:avLst/>
              </a:prstGeom>
              <a:solidFill>
                <a:srgbClr val="0099FF"/>
              </a:solidFill>
              <a:ln w="12700" algn="ctr">
                <a:solidFill>
                  <a:srgbClr val="000000"/>
                </a:solidFill>
                <a:miter lim="800000"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  <p:sp>
            <p:nvSpPr>
              <p:cNvPr id="548" name="Rectangle 626"/>
              <p:cNvSpPr>
                <a:spLocks noChangeArrowheads="1"/>
              </p:cNvSpPr>
              <p:nvPr/>
            </p:nvSpPr>
            <p:spPr bwMode="auto">
              <a:xfrm>
                <a:off x="5569832" y="4967535"/>
                <a:ext cx="128587" cy="128587"/>
              </a:xfrm>
              <a:prstGeom prst="rect">
                <a:avLst/>
              </a:prstGeom>
              <a:solidFill>
                <a:srgbClr val="0099FF"/>
              </a:solidFill>
              <a:ln w="12700" algn="ctr">
                <a:solidFill>
                  <a:srgbClr val="000000"/>
                </a:solidFill>
                <a:miter lim="800000"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  <p:sp>
            <p:nvSpPr>
              <p:cNvPr id="549" name="Rectangle 626"/>
              <p:cNvSpPr>
                <a:spLocks noChangeArrowheads="1"/>
              </p:cNvSpPr>
              <p:nvPr/>
            </p:nvSpPr>
            <p:spPr bwMode="auto">
              <a:xfrm>
                <a:off x="5693657" y="4967535"/>
                <a:ext cx="128587" cy="128587"/>
              </a:xfrm>
              <a:prstGeom prst="rect">
                <a:avLst/>
              </a:prstGeom>
              <a:solidFill>
                <a:srgbClr val="0099FF"/>
              </a:solidFill>
              <a:ln w="12700" algn="ctr">
                <a:solidFill>
                  <a:srgbClr val="000000"/>
                </a:solidFill>
                <a:miter lim="800000"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  <p:sp>
            <p:nvSpPr>
              <p:cNvPr id="550" name="Rectangle 626"/>
              <p:cNvSpPr>
                <a:spLocks noChangeArrowheads="1"/>
              </p:cNvSpPr>
              <p:nvPr/>
            </p:nvSpPr>
            <p:spPr bwMode="auto">
              <a:xfrm>
                <a:off x="5823197" y="4967535"/>
                <a:ext cx="128587" cy="128587"/>
              </a:xfrm>
              <a:prstGeom prst="rect">
                <a:avLst/>
              </a:prstGeom>
              <a:solidFill>
                <a:srgbClr val="0099FF"/>
              </a:solidFill>
              <a:ln w="12700" algn="ctr">
                <a:solidFill>
                  <a:srgbClr val="000000"/>
                </a:solidFill>
                <a:miter lim="800000"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  <p:sp>
            <p:nvSpPr>
              <p:cNvPr id="551" name="Rectangle 626"/>
              <p:cNvSpPr>
                <a:spLocks noChangeArrowheads="1"/>
              </p:cNvSpPr>
              <p:nvPr/>
            </p:nvSpPr>
            <p:spPr bwMode="auto">
              <a:xfrm>
                <a:off x="5952737" y="4969440"/>
                <a:ext cx="128587" cy="128587"/>
              </a:xfrm>
              <a:prstGeom prst="rect">
                <a:avLst/>
              </a:prstGeom>
              <a:solidFill>
                <a:srgbClr val="0099FF"/>
              </a:solidFill>
              <a:ln w="12700" algn="ctr">
                <a:solidFill>
                  <a:srgbClr val="000000"/>
                </a:solidFill>
                <a:miter lim="800000"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  <p:sp>
            <p:nvSpPr>
              <p:cNvPr id="552" name="Rectangle 626"/>
              <p:cNvSpPr>
                <a:spLocks noChangeArrowheads="1"/>
              </p:cNvSpPr>
              <p:nvPr/>
            </p:nvSpPr>
            <p:spPr bwMode="auto">
              <a:xfrm>
                <a:off x="6080372" y="4967535"/>
                <a:ext cx="128587" cy="128587"/>
              </a:xfrm>
              <a:prstGeom prst="rect">
                <a:avLst/>
              </a:prstGeom>
              <a:solidFill>
                <a:srgbClr val="0099FF"/>
              </a:solidFill>
              <a:ln w="12700" algn="ctr">
                <a:solidFill>
                  <a:srgbClr val="000000"/>
                </a:solidFill>
                <a:miter lim="800000"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</p:grpSp>
      </p:grpSp>
      <p:sp>
        <p:nvSpPr>
          <p:cNvPr id="554" name="文本框 553"/>
          <p:cNvSpPr txBox="1"/>
          <p:nvPr/>
        </p:nvSpPr>
        <p:spPr>
          <a:xfrm>
            <a:off x="6742204" y="4580238"/>
            <a:ext cx="4398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块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31" name="组合 730"/>
          <p:cNvGrpSpPr/>
          <p:nvPr/>
        </p:nvGrpSpPr>
        <p:grpSpPr>
          <a:xfrm>
            <a:off x="3506366" y="5338912"/>
            <a:ext cx="1512000" cy="369332"/>
            <a:chOff x="3583026" y="3084279"/>
            <a:chExt cx="1512000" cy="369332"/>
          </a:xfrm>
        </p:grpSpPr>
        <p:sp>
          <p:nvSpPr>
            <p:cNvPr id="732" name="Line 11"/>
            <p:cNvSpPr>
              <a:spLocks noChangeShapeType="1"/>
            </p:cNvSpPr>
            <p:nvPr/>
          </p:nvSpPr>
          <p:spPr bwMode="auto">
            <a:xfrm>
              <a:off x="3583026" y="3103409"/>
              <a:ext cx="1512000" cy="0"/>
            </a:xfrm>
            <a:prstGeom prst="line">
              <a:avLst/>
            </a:prstGeom>
            <a:noFill/>
            <a:ln w="38100">
              <a:solidFill>
                <a:srgbClr val="9966FF"/>
              </a:solidFill>
              <a:prstDash val="sysDot"/>
              <a:round/>
              <a:headEnd type="none" w="med" len="med"/>
              <a:tailEnd type="triangle" w="med" len="med"/>
            </a:ln>
          </p:spPr>
          <p:txBody>
            <a:bodyPr lIns="0" tIns="0" rIns="0" bIns="0"/>
            <a:lstStyle/>
            <a:p>
              <a:endParaRPr lang="zh-CN" altLang="en-US"/>
            </a:p>
          </p:txBody>
        </p:sp>
        <p:sp>
          <p:nvSpPr>
            <p:cNvPr id="733" name="文本框 732"/>
            <p:cNvSpPr txBox="1"/>
            <p:nvPr/>
          </p:nvSpPr>
          <p:spPr>
            <a:xfrm>
              <a:off x="3820974" y="3084279"/>
              <a:ext cx="10627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 smtClean="0">
                  <a:latin typeface="+mn-ea"/>
                </a:rPr>
                <a:t>Address</a:t>
              </a:r>
              <a:endParaRPr lang="zh-CN" altLang="en-US" b="1" dirty="0">
                <a:latin typeface="+mn-ea"/>
              </a:endParaRPr>
            </a:p>
          </p:txBody>
        </p:sp>
      </p:grpSp>
      <p:sp>
        <p:nvSpPr>
          <p:cNvPr id="734" name="Line 12"/>
          <p:cNvSpPr>
            <a:spLocks noChangeShapeType="1"/>
          </p:cNvSpPr>
          <p:nvPr/>
        </p:nvSpPr>
        <p:spPr bwMode="auto">
          <a:xfrm>
            <a:off x="3495071" y="5036654"/>
            <a:ext cx="1620000" cy="0"/>
          </a:xfrm>
          <a:prstGeom prst="line">
            <a:avLst/>
          </a:prstGeom>
          <a:noFill/>
          <a:ln w="28575">
            <a:solidFill>
              <a:srgbClr val="0099FF"/>
            </a:solidFill>
            <a:round/>
            <a:headEnd type="triangle" w="med" len="med"/>
            <a:tailEnd type="none" w="lg" len="med"/>
          </a:ln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735" name="文本框 734"/>
          <p:cNvSpPr txBox="1"/>
          <p:nvPr/>
        </p:nvSpPr>
        <p:spPr>
          <a:xfrm>
            <a:off x="3786889" y="4639099"/>
            <a:ext cx="872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 smtClean="0">
                <a:latin typeface="+mn-ea"/>
              </a:rPr>
              <a:t>字</a:t>
            </a:r>
            <a:endParaRPr lang="zh-CN" altLang="en-US" b="1" dirty="0">
              <a:latin typeface="+mn-ea"/>
            </a:endParaRPr>
          </a:p>
        </p:txBody>
      </p:sp>
      <p:sp>
        <p:nvSpPr>
          <p:cNvPr id="736" name="文本框 735"/>
          <p:cNvSpPr txBox="1"/>
          <p:nvPr/>
        </p:nvSpPr>
        <p:spPr>
          <a:xfrm>
            <a:off x="9668872" y="4347411"/>
            <a:ext cx="2141316" cy="12501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zh-CN" altLang="en-US" sz="2200" dirty="0" smtClean="0">
                <a:latin typeface="+mn-ea"/>
              </a:rPr>
              <a:t>数据从主存调入</a:t>
            </a:r>
            <a:r>
              <a:rPr lang="en-US" altLang="zh-CN" sz="2200" dirty="0" smtClean="0">
                <a:latin typeface="+mn-ea"/>
              </a:rPr>
              <a:t>Cache</a:t>
            </a:r>
            <a:r>
              <a:rPr lang="zh-CN" altLang="en-US" sz="2200" dirty="0" smtClean="0">
                <a:latin typeface="+mn-ea"/>
              </a:rPr>
              <a:t>中该如何存放</a:t>
            </a:r>
            <a:r>
              <a:rPr lang="en-US" altLang="zh-CN" sz="2200" dirty="0" smtClean="0">
                <a:solidFill>
                  <a:srgbClr val="240CD2"/>
                </a:solidFill>
                <a:latin typeface="+mn-ea"/>
              </a:rPr>
              <a:t>?</a:t>
            </a:r>
            <a:endParaRPr lang="zh-CN" altLang="en-US" sz="2200" dirty="0">
              <a:solidFill>
                <a:srgbClr val="240CD2"/>
              </a:solidFill>
              <a:latin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2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0" dur="5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5" dur="5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30" dur="500"/>
                                        <p:tgtEl>
                                          <p:spTgt spid="7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35" dur="500"/>
                                        <p:tgtEl>
                                          <p:spTgt spid="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40" dur="500"/>
                                        <p:tgtEl>
                                          <p:spTgt spid="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53" dur="50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3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56" dur="500"/>
                                        <p:tgtEl>
                                          <p:spTgt spid="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1" dur="500"/>
                                        <p:tgtEl>
                                          <p:spTgt spid="5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66" dur="500"/>
                                        <p:tgtEl>
                                          <p:spTgt spid="7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3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69" dur="500"/>
                                        <p:tgtEl>
                                          <p:spTgt spid="7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4" dur="500"/>
                                        <p:tgtEl>
                                          <p:spTgt spid="7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74" grpId="0"/>
      <p:bldP spid="280" grpId="0"/>
      <p:bldP spid="381" grpId="0" animBg="1"/>
      <p:bldP spid="384" grpId="0" animBg="1"/>
      <p:bldP spid="387" grpId="0" animBg="1"/>
      <p:bldP spid="388" grpId="0" animBg="1"/>
      <p:bldP spid="554" grpId="0"/>
      <p:bldP spid="734" grpId="0" animBg="1"/>
      <p:bldP spid="735" grpId="0"/>
      <p:bldP spid="73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/>
          <p:nvPr/>
        </p:nvSpPr>
        <p:spPr>
          <a:xfrm>
            <a:off x="710789" y="161267"/>
            <a:ext cx="4368072" cy="617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dirty="0" smtClean="0">
                <a:solidFill>
                  <a:schemeClr val="tx1"/>
                </a:solidFill>
                <a:latin typeface="禹卫书法行书简体" panose="02000603000000000000" pitchFamily="2" charset="-122"/>
                <a:ea typeface="禹卫书法行书简体" panose="02000603000000000000" pitchFamily="2" charset="-122"/>
              </a:rPr>
              <a:t>7.6 </a:t>
            </a:r>
            <a:r>
              <a:rPr lang="zh-CN" altLang="en-US" dirty="0" smtClean="0">
                <a:solidFill>
                  <a:schemeClr val="tx1"/>
                </a:solidFill>
                <a:latin typeface="禹卫书法行书简体" panose="02000603000000000000" pitchFamily="2" charset="-122"/>
                <a:ea typeface="禹卫书法行书简体" panose="02000603000000000000" pitchFamily="2" charset="-122"/>
              </a:rPr>
              <a:t>高速</a:t>
            </a:r>
            <a:r>
              <a:rPr lang="zh-CN" altLang="en-US" dirty="0">
                <a:solidFill>
                  <a:schemeClr val="tx1"/>
                </a:solidFill>
                <a:latin typeface="禹卫书法行书简体" panose="02000603000000000000" pitchFamily="2" charset="-122"/>
                <a:ea typeface="禹卫书法行书简体" panose="02000603000000000000" pitchFamily="2" charset="-122"/>
              </a:rPr>
              <a:t>缓冲</a:t>
            </a:r>
            <a:r>
              <a:rPr lang="zh-CN" altLang="en-US" dirty="0" smtClean="0">
                <a:solidFill>
                  <a:schemeClr val="tx1"/>
                </a:solidFill>
                <a:latin typeface="禹卫书法行书简体" panose="02000603000000000000" pitchFamily="2" charset="-122"/>
                <a:ea typeface="禹卫书法行书简体" panose="02000603000000000000" pitchFamily="2" charset="-122"/>
              </a:rPr>
              <a:t>存储器</a:t>
            </a:r>
            <a:endParaRPr lang="zh-CN" altLang="en-US" dirty="0">
              <a:solidFill>
                <a:schemeClr val="tx1"/>
              </a:solidFill>
              <a:latin typeface="禹卫书法行书简体" panose="02000603000000000000" pitchFamily="2" charset="-122"/>
              <a:ea typeface="禹卫书法行书简体" panose="02000603000000000000" pitchFamily="2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760050" y="856962"/>
            <a:ext cx="2549207" cy="4914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3.</a:t>
            </a:r>
            <a:r>
              <a:rPr lang="zh-CN" altLang="en-US" sz="2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相联存储器</a:t>
            </a:r>
            <a:endParaRPr lang="en-US" altLang="zh-CN" sz="2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禹卫书法行书简体" panose="02000603000000000000" pitchFamily="2" charset="-122"/>
              <a:ea typeface="禹卫书法行书简体" panose="02000603000000000000" pitchFamily="2" charset="-122"/>
              <a:cs typeface="+mj-cs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621974" y="1654100"/>
            <a:ext cx="2764971" cy="461665"/>
          </a:xfrm>
          <a:prstGeom prst="rect">
            <a:avLst/>
          </a:prstGeom>
          <a:ln>
            <a:solidFill>
              <a:srgbClr val="240CD2"/>
            </a:solidFill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2400" dirty="0" smtClean="0">
                <a:latin typeface="+mn-ea"/>
              </a:rPr>
              <a:t>主存基于地址访问</a:t>
            </a:r>
            <a:endParaRPr lang="en-US" altLang="zh-CN" sz="2400" dirty="0">
              <a:latin typeface="+mn-e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143728" y="2793694"/>
            <a:ext cx="1698170" cy="461665"/>
          </a:xfrm>
          <a:prstGeom prst="rect">
            <a:avLst/>
          </a:prstGeom>
          <a:ln>
            <a:solidFill>
              <a:srgbClr val="240CD2"/>
            </a:solidFill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2400" dirty="0" smtClean="0">
                <a:latin typeface="+mn-ea"/>
              </a:rPr>
              <a:t>速度慢</a:t>
            </a:r>
            <a:endParaRPr lang="zh-CN" altLang="en-US" sz="2400" dirty="0">
              <a:latin typeface="+mn-ea"/>
            </a:endParaRPr>
          </a:p>
        </p:txBody>
      </p:sp>
      <p:sp>
        <p:nvSpPr>
          <p:cNvPr id="8" name="下箭头 7"/>
          <p:cNvSpPr/>
          <p:nvPr/>
        </p:nvSpPr>
        <p:spPr>
          <a:xfrm>
            <a:off x="2906487" y="2188029"/>
            <a:ext cx="174172" cy="489857"/>
          </a:xfrm>
          <a:prstGeom prst="down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9" name="表格 8"/>
          <p:cNvGraphicFramePr>
            <a:graphicFrameLocks noGrp="1"/>
          </p:cNvGraphicFramePr>
          <p:nvPr/>
        </p:nvGraphicFramePr>
        <p:xfrm>
          <a:off x="6148903" y="1155337"/>
          <a:ext cx="4580166" cy="23404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6477"/>
                <a:gridCol w="628803"/>
                <a:gridCol w="885972"/>
                <a:gridCol w="1099457"/>
                <a:gridCol w="1099457"/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物理地址</a:t>
                      </a:r>
                      <a:endParaRPr kumimoji="0" lang="zh-CN" alt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9947" marR="99947" marT="49973" marB="49973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工号</a:t>
                      </a:r>
                      <a:endParaRPr kumimoji="0" lang="zh-CN" alt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9947" marR="99947" marT="49973" marB="49973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姓名</a:t>
                      </a:r>
                      <a:endParaRPr kumimoji="0" lang="zh-CN" alt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9947" marR="99947" marT="49973" marB="49973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出生年月</a:t>
                      </a:r>
                      <a:endParaRPr kumimoji="0" lang="zh-CN" alt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9947" marR="99947" marT="49973" marB="49973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工资数</a:t>
                      </a:r>
                      <a:endParaRPr kumimoji="0" lang="zh-CN" alt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9947" marR="99947" marT="49973" marB="49973" horzOverflow="overflow"/>
                </a:tc>
              </a:tr>
              <a:tr h="52737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N  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9947" marR="99947" marT="49973" marB="49973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001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9947" marR="99947" marT="49973" marB="49973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张帅</a:t>
                      </a:r>
                      <a:endParaRPr kumimoji="0" lang="zh-CN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9947" marR="99947" marT="49973" marB="49973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1976/7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9947" marR="99947" marT="49973" marB="49973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4000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9947" marR="99947" marT="49973" marB="49973" horzOverflow="overflow"/>
                </a:tc>
              </a:tr>
              <a:tr h="52737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N+1</a:t>
                      </a:r>
                      <a:endParaRPr kumimoji="0" lang="en-US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9947" marR="99947" marT="49973" marB="49973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021</a:t>
                      </a:r>
                      <a:endParaRPr kumimoji="0" lang="en-US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9947" marR="99947" marT="49973" marB="49973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李猛</a:t>
                      </a:r>
                      <a:endParaRPr kumimoji="0" lang="zh-CN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9947" marR="99947" marT="49973" marB="49973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1978/9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9947" marR="99947" marT="49973" marB="49973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2000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9947" marR="99947" marT="49973" marB="49973" horzOverflow="overflow"/>
                </a:tc>
              </a:tr>
              <a:tr h="52737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N+2</a:t>
                      </a:r>
                      <a:endParaRPr kumimoji="0" lang="en-US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9947" marR="99947" marT="49973" marB="49973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023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9947" marR="99947" marT="49973" marB="49973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郝牛</a:t>
                      </a:r>
                      <a:endParaRPr kumimoji="0" lang="zh-CN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9947" marR="99947" marT="49973" marB="49973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1977/6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9947" marR="99947" marT="49973" marB="49973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3000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9947" marR="99947" marT="49973" marB="49973" horzOverflow="overflow"/>
                </a:tc>
              </a:tr>
            </a:tbl>
          </a:graphicData>
        </a:graphic>
      </p:graphicFrame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71000" y="3690255"/>
            <a:ext cx="5904571" cy="2046514"/>
          </a:xfrm>
          <a:prstGeom prst="rect">
            <a:avLst/>
          </a:prstGeom>
        </p:spPr>
      </p:pic>
      <p:grpSp>
        <p:nvGrpSpPr>
          <p:cNvPr id="110" name="组合 109"/>
          <p:cNvGrpSpPr/>
          <p:nvPr/>
        </p:nvGrpSpPr>
        <p:grpSpPr>
          <a:xfrm>
            <a:off x="1333569" y="4014215"/>
            <a:ext cx="3205773" cy="1608550"/>
            <a:chOff x="1355341" y="4264586"/>
            <a:chExt cx="3205773" cy="1608550"/>
          </a:xfrm>
        </p:grpSpPr>
        <p:pic>
          <p:nvPicPr>
            <p:cNvPr id="104" name="图片 10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55341" y="4264586"/>
              <a:ext cx="3205773" cy="1608550"/>
            </a:xfrm>
            <a:prstGeom prst="rect">
              <a:avLst/>
            </a:prstGeom>
          </p:spPr>
        </p:pic>
        <p:sp>
          <p:nvSpPr>
            <p:cNvPr id="106" name="Line 11"/>
            <p:cNvSpPr>
              <a:spLocks noChangeShapeType="1"/>
            </p:cNvSpPr>
            <p:nvPr/>
          </p:nvSpPr>
          <p:spPr bwMode="auto">
            <a:xfrm>
              <a:off x="2254509" y="5249182"/>
              <a:ext cx="1008000" cy="0"/>
            </a:xfrm>
            <a:prstGeom prst="line">
              <a:avLst/>
            </a:prstGeom>
            <a:noFill/>
            <a:ln w="38100">
              <a:solidFill>
                <a:srgbClr val="9966FF"/>
              </a:solidFill>
              <a:prstDash val="sysDot"/>
              <a:round/>
              <a:headEnd type="none" w="med" len="med"/>
              <a:tailEnd type="triangle" w="med" len="med"/>
            </a:ln>
          </p:spPr>
          <p:txBody>
            <a:bodyPr lIns="0" tIns="0" rIns="0" bIns="0"/>
            <a:lstStyle/>
            <a:p>
              <a:endParaRPr lang="zh-CN" altLang="en-US"/>
            </a:p>
          </p:txBody>
        </p:sp>
        <p:sp>
          <p:nvSpPr>
            <p:cNvPr id="107" name="文本框 106"/>
            <p:cNvSpPr txBox="1"/>
            <p:nvPr/>
          </p:nvSpPr>
          <p:spPr>
            <a:xfrm>
              <a:off x="2167423" y="5249182"/>
              <a:ext cx="11418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 smtClean="0">
                  <a:latin typeface="+mn-ea"/>
                </a:rPr>
                <a:t>Address</a:t>
              </a:r>
              <a:endParaRPr lang="zh-CN" altLang="en-US" b="1" dirty="0">
                <a:latin typeface="+mn-ea"/>
              </a:endParaRPr>
            </a:p>
          </p:txBody>
        </p:sp>
        <p:sp>
          <p:nvSpPr>
            <p:cNvPr id="108" name="Line 12"/>
            <p:cNvSpPr>
              <a:spLocks noChangeShapeType="1"/>
            </p:cNvSpPr>
            <p:nvPr/>
          </p:nvSpPr>
          <p:spPr bwMode="auto">
            <a:xfrm>
              <a:off x="2275874" y="4927794"/>
              <a:ext cx="1008000" cy="0"/>
            </a:xfrm>
            <a:prstGeom prst="line">
              <a:avLst/>
            </a:prstGeom>
            <a:noFill/>
            <a:ln w="28575">
              <a:solidFill>
                <a:srgbClr val="0099FF"/>
              </a:solidFill>
              <a:round/>
              <a:headEnd type="triangle" w="med" len="med"/>
              <a:tailEnd type="none" w="lg" len="med"/>
            </a:ln>
          </p:spPr>
          <p:txBody>
            <a:bodyPr lIns="0" tIns="0" rIns="0" bIns="0"/>
            <a:lstStyle/>
            <a:p>
              <a:endParaRPr lang="zh-CN" altLang="en-US"/>
            </a:p>
          </p:txBody>
        </p:sp>
        <p:sp>
          <p:nvSpPr>
            <p:cNvPr id="109" name="文本框 108"/>
            <p:cNvSpPr txBox="1"/>
            <p:nvPr/>
          </p:nvSpPr>
          <p:spPr>
            <a:xfrm>
              <a:off x="2415288" y="4530239"/>
              <a:ext cx="8721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 smtClean="0">
                  <a:latin typeface="+mn-ea"/>
                </a:rPr>
                <a:t>Data</a:t>
              </a:r>
              <a:endParaRPr lang="zh-CN" altLang="en-US" b="1" dirty="0">
                <a:latin typeface="+mn-ea"/>
              </a:endParaRPr>
            </a:p>
          </p:txBody>
        </p:sp>
      </p:grpSp>
      <p:sp>
        <p:nvSpPr>
          <p:cNvPr id="111" name="矩形 110"/>
          <p:cNvSpPr/>
          <p:nvPr/>
        </p:nvSpPr>
        <p:spPr>
          <a:xfrm>
            <a:off x="6836229" y="5018313"/>
            <a:ext cx="1143000" cy="3156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2" name="文本框 111"/>
          <p:cNvSpPr txBox="1"/>
          <p:nvPr/>
        </p:nvSpPr>
        <p:spPr>
          <a:xfrm>
            <a:off x="1001486" y="6012289"/>
            <a:ext cx="10820400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300" dirty="0" smtClean="0">
                <a:latin typeface="+mn-ea"/>
              </a:rPr>
              <a:t>   Cache</a:t>
            </a:r>
            <a:r>
              <a:rPr lang="zh-CN" altLang="en-US" sz="2300" dirty="0" smtClean="0">
                <a:latin typeface="+mn-ea"/>
              </a:rPr>
              <a:t>和主存一样基于地址访问吗？地址与要访问的对象之间有必然联系吗？</a:t>
            </a:r>
            <a:endParaRPr lang="zh-CN" altLang="en-US" sz="2300" dirty="0">
              <a:latin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33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38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11" grpId="0" animBg="1"/>
      <p:bldP spid="11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/>
          <p:nvPr/>
        </p:nvSpPr>
        <p:spPr>
          <a:xfrm>
            <a:off x="710789" y="161267"/>
            <a:ext cx="4368072" cy="617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dirty="0" smtClean="0">
                <a:solidFill>
                  <a:schemeClr val="tx1"/>
                </a:solidFill>
                <a:latin typeface="禹卫书法行书简体" panose="02000603000000000000" pitchFamily="2" charset="-122"/>
                <a:ea typeface="禹卫书法行书简体" panose="02000603000000000000" pitchFamily="2" charset="-122"/>
              </a:rPr>
              <a:t>7.6 </a:t>
            </a:r>
            <a:r>
              <a:rPr lang="zh-CN" altLang="en-US" dirty="0" smtClean="0">
                <a:solidFill>
                  <a:schemeClr val="tx1"/>
                </a:solidFill>
                <a:latin typeface="禹卫书法行书简体" panose="02000603000000000000" pitchFamily="2" charset="-122"/>
                <a:ea typeface="禹卫书法行书简体" panose="02000603000000000000" pitchFamily="2" charset="-122"/>
              </a:rPr>
              <a:t>高速</a:t>
            </a:r>
            <a:r>
              <a:rPr lang="zh-CN" altLang="en-US" dirty="0">
                <a:solidFill>
                  <a:schemeClr val="tx1"/>
                </a:solidFill>
                <a:latin typeface="禹卫书法行书简体" panose="02000603000000000000" pitchFamily="2" charset="-122"/>
                <a:ea typeface="禹卫书法行书简体" panose="02000603000000000000" pitchFamily="2" charset="-122"/>
              </a:rPr>
              <a:t>缓冲</a:t>
            </a:r>
            <a:r>
              <a:rPr lang="zh-CN" altLang="en-US" dirty="0" smtClean="0">
                <a:solidFill>
                  <a:schemeClr val="tx1"/>
                </a:solidFill>
                <a:latin typeface="禹卫书法行书简体" panose="02000603000000000000" pitchFamily="2" charset="-122"/>
                <a:ea typeface="禹卫书法行书简体" panose="02000603000000000000" pitchFamily="2" charset="-122"/>
              </a:rPr>
              <a:t>存储器</a:t>
            </a:r>
            <a:endParaRPr lang="zh-CN" altLang="en-US" dirty="0">
              <a:solidFill>
                <a:schemeClr val="tx1"/>
              </a:solidFill>
              <a:latin typeface="禹卫书法行书简体" panose="02000603000000000000" pitchFamily="2" charset="-122"/>
              <a:ea typeface="禹卫书法行书简体" panose="02000603000000000000" pitchFamily="2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760050" y="856962"/>
            <a:ext cx="2549207" cy="4914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3.</a:t>
            </a:r>
            <a:r>
              <a:rPr lang="zh-CN" altLang="en-US" sz="2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相联存储器</a:t>
            </a:r>
            <a:endParaRPr lang="en-US" altLang="zh-CN" sz="2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禹卫书法行书简体" panose="02000603000000000000" pitchFamily="2" charset="-122"/>
              <a:ea typeface="禹卫书法行书简体" panose="02000603000000000000" pitchFamily="2" charset="-122"/>
              <a:cs typeface="+mj-cs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44771" y="1589312"/>
            <a:ext cx="7003832" cy="2209802"/>
          </a:xfrm>
          <a:prstGeom prst="rect">
            <a:avLst/>
          </a:prstGeom>
        </p:spPr>
      </p:pic>
      <p:sp>
        <p:nvSpPr>
          <p:cNvPr id="7" name="Rectangle 3"/>
          <p:cNvSpPr>
            <a:spLocks noGrp="1" noChangeArrowheads="1"/>
          </p:cNvSpPr>
          <p:nvPr/>
        </p:nvSpPr>
        <p:spPr>
          <a:xfrm>
            <a:off x="1046842" y="4795789"/>
            <a:ext cx="3004820" cy="5994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anose="05000000000000000000" pitchFamily="2" charset="2"/>
              <a:buChar char="n"/>
              <a:defRPr lang="zh-CN" altLang="en-US" sz="2400" dirty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812800" indent="-355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anose="05000000000000000000" pitchFamily="2" charset="2"/>
              <a:buChar char="p"/>
              <a:defRPr lang="zh-CN" altLang="en-US" sz="2000" dirty="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anose="05000000000000000000" pitchFamily="2" charset="2"/>
              <a:buChar char="u"/>
              <a:defRPr lang="zh-CN" altLang="en-US" sz="2000" dirty="0">
                <a:solidFill>
                  <a:schemeClr val="tx1"/>
                </a:solidFill>
                <a:latin typeface="+mn-ea"/>
                <a:ea typeface="+mn-ea"/>
              </a:defRPr>
            </a:lvl3pPr>
            <a:lvl4pPr marL="1600200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+mn-ea"/>
                <a:ea typeface="+mn-ea"/>
              </a:defRPr>
            </a:lvl4pPr>
            <a:lvl5pPr marL="2057400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+mn-ea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eaLnBrk="1" hangingPunct="1">
              <a:buNone/>
            </a:pPr>
            <a:r>
              <a:rPr lang="zh-CN" altLang="en-US" dirty="0"/>
              <a:t>如何实现快速查找</a:t>
            </a:r>
            <a:r>
              <a:rPr lang="en-US" altLang="zh-CN" dirty="0"/>
              <a:t>?</a:t>
            </a:r>
            <a:endParaRPr lang="en-US" altLang="zh-CN" dirty="0"/>
          </a:p>
        </p:txBody>
      </p:sp>
      <p:sp>
        <p:nvSpPr>
          <p:cNvPr id="10" name="Rectangle 3"/>
          <p:cNvSpPr>
            <a:spLocks noGrp="1" noChangeArrowheads="1"/>
          </p:cNvSpPr>
          <p:nvPr/>
        </p:nvSpPr>
        <p:spPr>
          <a:xfrm>
            <a:off x="4178575" y="4157206"/>
            <a:ext cx="6675317" cy="5994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anose="05000000000000000000" pitchFamily="2" charset="2"/>
              <a:buChar char="n"/>
              <a:defRPr lang="zh-CN" altLang="en-US" sz="2400" dirty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812800" indent="-355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anose="05000000000000000000" pitchFamily="2" charset="2"/>
              <a:buChar char="p"/>
              <a:defRPr lang="zh-CN" altLang="en-US" sz="2000" dirty="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anose="05000000000000000000" pitchFamily="2" charset="2"/>
              <a:buChar char="u"/>
              <a:defRPr lang="zh-CN" altLang="en-US" sz="2000" dirty="0">
                <a:solidFill>
                  <a:schemeClr val="tx1"/>
                </a:solidFill>
                <a:latin typeface="+mn-ea"/>
                <a:ea typeface="+mn-ea"/>
              </a:defRPr>
            </a:lvl3pPr>
            <a:lvl4pPr marL="1600200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+mn-ea"/>
                <a:ea typeface="+mn-ea"/>
              </a:defRPr>
            </a:lvl4pPr>
            <a:lvl5pPr marL="2057400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+mn-ea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eaLnBrk="1" hangingPunct="1">
              <a:buNone/>
            </a:pPr>
            <a:r>
              <a:rPr lang="zh-CN" altLang="en-US" dirty="0" smtClean="0"/>
              <a:t>数据结构课程中学过多种算法</a:t>
            </a:r>
            <a:r>
              <a:rPr lang="en-US" altLang="zh-CN" dirty="0" smtClean="0"/>
              <a:t>:</a:t>
            </a:r>
            <a:r>
              <a:rPr lang="zh-CN" altLang="en-US" dirty="0" smtClean="0"/>
              <a:t>顺序、二分</a:t>
            </a:r>
            <a:r>
              <a:rPr lang="zh-CN" altLang="en-US" dirty="0"/>
              <a:t>查找</a:t>
            </a:r>
            <a:r>
              <a:rPr lang="zh-CN" altLang="en-US" dirty="0" smtClean="0"/>
              <a:t>等</a:t>
            </a:r>
            <a:endParaRPr lang="en-US" altLang="zh-CN" dirty="0"/>
          </a:p>
        </p:txBody>
      </p:sp>
      <p:sp>
        <p:nvSpPr>
          <p:cNvPr id="11" name="Rectangle 3"/>
          <p:cNvSpPr>
            <a:spLocks noGrp="1" noChangeArrowheads="1"/>
          </p:cNvSpPr>
          <p:nvPr/>
        </p:nvSpPr>
        <p:spPr>
          <a:xfrm>
            <a:off x="4051663" y="5617243"/>
            <a:ext cx="7922624" cy="5994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anose="05000000000000000000" pitchFamily="2" charset="2"/>
              <a:buChar char="n"/>
              <a:defRPr lang="zh-CN" altLang="en-US" sz="2400" dirty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812800" indent="-355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anose="05000000000000000000" pitchFamily="2" charset="2"/>
              <a:buChar char="p"/>
              <a:defRPr lang="zh-CN" altLang="en-US" sz="2000" dirty="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anose="05000000000000000000" pitchFamily="2" charset="2"/>
              <a:buChar char="u"/>
              <a:defRPr lang="zh-CN" altLang="en-US" sz="2000" dirty="0">
                <a:solidFill>
                  <a:schemeClr val="tx1"/>
                </a:solidFill>
                <a:latin typeface="+mn-ea"/>
                <a:ea typeface="+mn-ea"/>
              </a:defRPr>
            </a:lvl3pPr>
            <a:lvl4pPr marL="1600200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+mn-ea"/>
                <a:ea typeface="+mn-ea"/>
              </a:defRPr>
            </a:lvl4pPr>
            <a:lvl5pPr marL="2057400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+mn-ea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eaLnBrk="1" hangingPunct="1">
              <a:buNone/>
            </a:pPr>
            <a:r>
              <a:rPr lang="zh-CN" altLang="en-US" dirty="0" smtClean="0"/>
              <a:t>从地址中剥离特征值，用</a:t>
            </a:r>
            <a:r>
              <a:rPr lang="zh-CN" altLang="en-US" b="1" dirty="0" smtClean="0"/>
              <a:t>相联存储器</a:t>
            </a:r>
            <a:r>
              <a:rPr lang="zh-CN" altLang="en-US" dirty="0" smtClean="0"/>
              <a:t>，通过硬件并发查找</a:t>
            </a:r>
            <a:endParaRPr lang="en-US" altLang="zh-CN" dirty="0"/>
          </a:p>
        </p:txBody>
      </p:sp>
      <p:sp>
        <p:nvSpPr>
          <p:cNvPr id="2" name="圆角右箭头 1"/>
          <p:cNvSpPr/>
          <p:nvPr/>
        </p:nvSpPr>
        <p:spPr>
          <a:xfrm>
            <a:off x="3505200" y="4326866"/>
            <a:ext cx="546462" cy="424543"/>
          </a:xfrm>
          <a:prstGeom prst="bentArrow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2" name="圆角右箭头 11"/>
          <p:cNvSpPr/>
          <p:nvPr/>
        </p:nvSpPr>
        <p:spPr>
          <a:xfrm flipV="1">
            <a:off x="3505200" y="5476048"/>
            <a:ext cx="424543" cy="544071"/>
          </a:xfrm>
          <a:prstGeom prst="bentArrow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4189461" y="3031266"/>
            <a:ext cx="1143000" cy="3156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2" grpId="0" animBg="1"/>
      <p:bldP spid="1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/>
          <p:nvPr/>
        </p:nvSpPr>
        <p:spPr>
          <a:xfrm>
            <a:off x="710789" y="161267"/>
            <a:ext cx="4368072" cy="617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dirty="0" smtClean="0">
                <a:solidFill>
                  <a:schemeClr val="tx1"/>
                </a:solidFill>
                <a:latin typeface="禹卫书法行书简体" panose="02000603000000000000" pitchFamily="2" charset="-122"/>
                <a:ea typeface="禹卫书法行书简体" panose="02000603000000000000" pitchFamily="2" charset="-122"/>
              </a:rPr>
              <a:t>7.6 </a:t>
            </a:r>
            <a:r>
              <a:rPr lang="zh-CN" altLang="en-US" dirty="0" smtClean="0">
                <a:solidFill>
                  <a:schemeClr val="tx1"/>
                </a:solidFill>
                <a:latin typeface="禹卫书法行书简体" panose="02000603000000000000" pitchFamily="2" charset="-122"/>
                <a:ea typeface="禹卫书法行书简体" panose="02000603000000000000" pitchFamily="2" charset="-122"/>
              </a:rPr>
              <a:t>高速</a:t>
            </a:r>
            <a:r>
              <a:rPr lang="zh-CN" altLang="en-US" dirty="0">
                <a:solidFill>
                  <a:schemeClr val="tx1"/>
                </a:solidFill>
                <a:latin typeface="禹卫书法行书简体" panose="02000603000000000000" pitchFamily="2" charset="-122"/>
                <a:ea typeface="禹卫书法行书简体" panose="02000603000000000000" pitchFamily="2" charset="-122"/>
              </a:rPr>
              <a:t>缓冲</a:t>
            </a:r>
            <a:r>
              <a:rPr lang="zh-CN" altLang="en-US" dirty="0" smtClean="0">
                <a:solidFill>
                  <a:schemeClr val="tx1"/>
                </a:solidFill>
                <a:latin typeface="禹卫书法行书简体" panose="02000603000000000000" pitchFamily="2" charset="-122"/>
                <a:ea typeface="禹卫书法行书简体" panose="02000603000000000000" pitchFamily="2" charset="-122"/>
              </a:rPr>
              <a:t>存储器</a:t>
            </a:r>
            <a:endParaRPr lang="zh-CN" altLang="en-US" dirty="0">
              <a:solidFill>
                <a:schemeClr val="tx1"/>
              </a:solidFill>
              <a:latin typeface="禹卫书法行书简体" panose="02000603000000000000" pitchFamily="2" charset="-122"/>
              <a:ea typeface="禹卫书法行书简体" panose="02000603000000000000" pitchFamily="2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760050" y="856962"/>
            <a:ext cx="2549207" cy="4914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3.</a:t>
            </a:r>
            <a:r>
              <a:rPr lang="zh-CN" altLang="en-US" sz="2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相联存储器</a:t>
            </a:r>
            <a:endParaRPr lang="en-US" altLang="zh-CN" sz="2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禹卫书法行书简体" panose="02000603000000000000" pitchFamily="2" charset="-122"/>
              <a:ea typeface="禹卫书法行书简体" panose="02000603000000000000" pitchFamily="2" charset="-122"/>
              <a:cs typeface="+mj-cs"/>
            </a:endParaRPr>
          </a:p>
        </p:txBody>
      </p:sp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2006318" y="2927605"/>
            <a:ext cx="1981200" cy="304800"/>
          </a:xfrm>
          <a:prstGeom prst="rect">
            <a:avLst/>
          </a:prstGeom>
          <a:noFill/>
          <a:ln w="19050" algn="ctr">
            <a:solidFill>
              <a:schemeClr val="accent5">
                <a:lumMod val="75000"/>
              </a:schemeClr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/>
            <a:r>
              <a:rPr lang="zh-CN" altLang="en-US" sz="1600" i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多路并发比较</a:t>
            </a:r>
            <a:r>
              <a:rPr lang="zh-CN" altLang="en-US" sz="1600" i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线路</a:t>
            </a:r>
            <a:endParaRPr lang="zh-CN" altLang="en-US" sz="1600" i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Rectangle 8"/>
          <p:cNvSpPr>
            <a:spLocks noChangeArrowheads="1"/>
          </p:cNvSpPr>
          <p:nvPr/>
        </p:nvSpPr>
        <p:spPr bwMode="auto">
          <a:xfrm>
            <a:off x="1091918" y="3511805"/>
            <a:ext cx="457200" cy="1828800"/>
          </a:xfrm>
          <a:prstGeom prst="rect">
            <a:avLst/>
          </a:prstGeom>
          <a:noFill/>
          <a:ln w="19050" algn="ctr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vert="eaVert" wrap="none" anchor="ctr"/>
          <a:lstStyle/>
          <a:p>
            <a:pPr algn="ctr"/>
            <a:r>
              <a:rPr lang="zh-CN" altLang="en-US" sz="1600" i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写译码 读选择电路</a:t>
            </a:r>
            <a:endParaRPr lang="zh-CN" altLang="en-US" sz="1600" i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Rectangle 9"/>
          <p:cNvSpPr>
            <a:spLocks noChangeArrowheads="1"/>
          </p:cNvSpPr>
          <p:nvPr/>
        </p:nvSpPr>
        <p:spPr bwMode="auto">
          <a:xfrm>
            <a:off x="2006318" y="5645404"/>
            <a:ext cx="1981200" cy="344245"/>
          </a:xfrm>
          <a:prstGeom prst="rect">
            <a:avLst/>
          </a:prstGeom>
          <a:solidFill>
            <a:srgbClr val="516CDF"/>
          </a:solidFill>
          <a:ln w="19050" algn="ctr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+mn-ea"/>
              </a:rPr>
              <a:t>代码寄存器 </a:t>
            </a:r>
            <a:r>
              <a:rPr lang="en-US" altLang="zh-CN" sz="1600" b="1" dirty="0">
                <a:solidFill>
                  <a:schemeClr val="bg1"/>
                </a:solidFill>
                <a:latin typeface="+mn-ea"/>
              </a:rPr>
              <a:t>value</a:t>
            </a:r>
            <a:endParaRPr lang="zh-CN" altLang="en-US" sz="16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3" name="Rectangle 10"/>
          <p:cNvSpPr>
            <a:spLocks noChangeArrowheads="1"/>
          </p:cNvSpPr>
          <p:nvPr/>
        </p:nvSpPr>
        <p:spPr bwMode="auto">
          <a:xfrm>
            <a:off x="4444718" y="3511805"/>
            <a:ext cx="457200" cy="1828800"/>
          </a:xfrm>
          <a:prstGeom prst="rect">
            <a:avLst/>
          </a:prstGeom>
          <a:noFill/>
          <a:ln w="19050" algn="ctr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vert="eaVert" wrap="none" anchor="ctr"/>
          <a:lstStyle/>
          <a:p>
            <a:pPr algn="ctr"/>
            <a:r>
              <a:rPr lang="zh-CN" altLang="en-US" sz="1600" i="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符合寄存器</a:t>
            </a:r>
            <a:endParaRPr lang="zh-CN" altLang="en-US" sz="1600" i="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Line 11"/>
          <p:cNvSpPr>
            <a:spLocks noChangeShapeType="1"/>
          </p:cNvSpPr>
          <p:nvPr/>
        </p:nvSpPr>
        <p:spPr bwMode="auto">
          <a:xfrm>
            <a:off x="2234918" y="5340605"/>
            <a:ext cx="0" cy="304800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" name="Line 12"/>
          <p:cNvSpPr>
            <a:spLocks noChangeShapeType="1"/>
          </p:cNvSpPr>
          <p:nvPr/>
        </p:nvSpPr>
        <p:spPr bwMode="auto">
          <a:xfrm>
            <a:off x="2463518" y="5340605"/>
            <a:ext cx="0" cy="304800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6" name="Line 13"/>
          <p:cNvSpPr>
            <a:spLocks noChangeShapeType="1"/>
          </p:cNvSpPr>
          <p:nvPr/>
        </p:nvSpPr>
        <p:spPr bwMode="auto">
          <a:xfrm>
            <a:off x="2692118" y="5340605"/>
            <a:ext cx="0" cy="304800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7" name="Line 14"/>
          <p:cNvSpPr>
            <a:spLocks noChangeShapeType="1"/>
          </p:cNvSpPr>
          <p:nvPr/>
        </p:nvSpPr>
        <p:spPr bwMode="auto">
          <a:xfrm>
            <a:off x="3758918" y="5340605"/>
            <a:ext cx="0" cy="304800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" name="Line 15"/>
          <p:cNvSpPr>
            <a:spLocks noChangeShapeType="1"/>
          </p:cNvSpPr>
          <p:nvPr/>
        </p:nvSpPr>
        <p:spPr bwMode="auto">
          <a:xfrm>
            <a:off x="2234918" y="3234219"/>
            <a:ext cx="0" cy="288000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9" name="Line 16"/>
          <p:cNvSpPr>
            <a:spLocks noChangeShapeType="1"/>
          </p:cNvSpPr>
          <p:nvPr/>
        </p:nvSpPr>
        <p:spPr bwMode="auto">
          <a:xfrm>
            <a:off x="2463518" y="3234219"/>
            <a:ext cx="0" cy="288000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0" name="Line 17"/>
          <p:cNvSpPr>
            <a:spLocks noChangeShapeType="1"/>
          </p:cNvSpPr>
          <p:nvPr/>
        </p:nvSpPr>
        <p:spPr bwMode="auto">
          <a:xfrm>
            <a:off x="2692118" y="3234219"/>
            <a:ext cx="0" cy="288000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1" name="Line 18"/>
          <p:cNvSpPr>
            <a:spLocks noChangeShapeType="1"/>
          </p:cNvSpPr>
          <p:nvPr/>
        </p:nvSpPr>
        <p:spPr bwMode="auto">
          <a:xfrm>
            <a:off x="3758918" y="3234219"/>
            <a:ext cx="0" cy="288000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2" name="Line 19"/>
          <p:cNvSpPr>
            <a:spLocks noChangeShapeType="1"/>
          </p:cNvSpPr>
          <p:nvPr/>
        </p:nvSpPr>
        <p:spPr bwMode="auto">
          <a:xfrm>
            <a:off x="2234918" y="2587636"/>
            <a:ext cx="0" cy="324000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3" name="Line 20"/>
          <p:cNvSpPr>
            <a:spLocks noChangeShapeType="1"/>
          </p:cNvSpPr>
          <p:nvPr/>
        </p:nvSpPr>
        <p:spPr bwMode="auto">
          <a:xfrm>
            <a:off x="2463518" y="2599359"/>
            <a:ext cx="0" cy="304800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4" name="Line 21"/>
          <p:cNvSpPr>
            <a:spLocks noChangeShapeType="1"/>
          </p:cNvSpPr>
          <p:nvPr/>
        </p:nvSpPr>
        <p:spPr bwMode="auto">
          <a:xfrm>
            <a:off x="2692118" y="2587636"/>
            <a:ext cx="0" cy="304800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5" name="Line 22"/>
          <p:cNvSpPr>
            <a:spLocks noChangeShapeType="1"/>
          </p:cNvSpPr>
          <p:nvPr/>
        </p:nvSpPr>
        <p:spPr bwMode="auto">
          <a:xfrm>
            <a:off x="3758918" y="2587636"/>
            <a:ext cx="0" cy="304800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6" name="Line 23"/>
          <p:cNvSpPr>
            <a:spLocks noChangeShapeType="1"/>
          </p:cNvSpPr>
          <p:nvPr/>
        </p:nvSpPr>
        <p:spPr bwMode="auto">
          <a:xfrm>
            <a:off x="2234918" y="1968267"/>
            <a:ext cx="0" cy="304800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7" name="Line 24"/>
          <p:cNvSpPr>
            <a:spLocks noChangeShapeType="1"/>
          </p:cNvSpPr>
          <p:nvPr/>
        </p:nvSpPr>
        <p:spPr bwMode="auto">
          <a:xfrm>
            <a:off x="2463518" y="1968267"/>
            <a:ext cx="0" cy="304800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8" name="Line 25"/>
          <p:cNvSpPr>
            <a:spLocks noChangeShapeType="1"/>
          </p:cNvSpPr>
          <p:nvPr/>
        </p:nvSpPr>
        <p:spPr bwMode="auto">
          <a:xfrm>
            <a:off x="2692118" y="1968267"/>
            <a:ext cx="0" cy="304800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9" name="Line 26"/>
          <p:cNvSpPr>
            <a:spLocks noChangeShapeType="1"/>
          </p:cNvSpPr>
          <p:nvPr/>
        </p:nvSpPr>
        <p:spPr bwMode="auto">
          <a:xfrm>
            <a:off x="3758918" y="1968267"/>
            <a:ext cx="0" cy="304800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0" name="Line 27"/>
          <p:cNvSpPr>
            <a:spLocks noChangeShapeType="1"/>
          </p:cNvSpPr>
          <p:nvPr/>
        </p:nvSpPr>
        <p:spPr bwMode="auto">
          <a:xfrm>
            <a:off x="1549118" y="3664205"/>
            <a:ext cx="457200" cy="0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1" name="Line 28"/>
          <p:cNvSpPr>
            <a:spLocks noChangeShapeType="1"/>
          </p:cNvSpPr>
          <p:nvPr/>
        </p:nvSpPr>
        <p:spPr bwMode="auto">
          <a:xfrm>
            <a:off x="1549118" y="3892805"/>
            <a:ext cx="457200" cy="0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2" name="Line 29"/>
          <p:cNvSpPr>
            <a:spLocks noChangeShapeType="1"/>
          </p:cNvSpPr>
          <p:nvPr/>
        </p:nvSpPr>
        <p:spPr bwMode="auto">
          <a:xfrm>
            <a:off x="1549118" y="4121405"/>
            <a:ext cx="457200" cy="0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3" name="Line 30"/>
          <p:cNvSpPr>
            <a:spLocks noChangeShapeType="1"/>
          </p:cNvSpPr>
          <p:nvPr/>
        </p:nvSpPr>
        <p:spPr bwMode="auto">
          <a:xfrm>
            <a:off x="1549118" y="5188205"/>
            <a:ext cx="457200" cy="0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4" name="Line 31"/>
          <p:cNvSpPr>
            <a:spLocks noChangeShapeType="1"/>
          </p:cNvSpPr>
          <p:nvPr/>
        </p:nvSpPr>
        <p:spPr bwMode="auto">
          <a:xfrm>
            <a:off x="4673318" y="3067305"/>
            <a:ext cx="0" cy="444500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5" name="Line 32"/>
          <p:cNvSpPr>
            <a:spLocks noChangeShapeType="1"/>
          </p:cNvSpPr>
          <p:nvPr/>
        </p:nvSpPr>
        <p:spPr bwMode="auto">
          <a:xfrm>
            <a:off x="3987518" y="3067305"/>
            <a:ext cx="685800" cy="0"/>
          </a:xfrm>
          <a:prstGeom prst="line">
            <a:avLst/>
          </a:prstGeom>
          <a:noFill/>
          <a:ln w="3175">
            <a:solidFill>
              <a:schemeClr val="tx1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6" name="Line 33"/>
          <p:cNvSpPr>
            <a:spLocks noChangeShapeType="1"/>
          </p:cNvSpPr>
          <p:nvPr/>
        </p:nvSpPr>
        <p:spPr bwMode="auto">
          <a:xfrm>
            <a:off x="4673318" y="5340605"/>
            <a:ext cx="0" cy="723900"/>
          </a:xfrm>
          <a:prstGeom prst="line">
            <a:avLst/>
          </a:prstGeom>
          <a:noFill/>
          <a:ln w="3175">
            <a:solidFill>
              <a:schemeClr val="tx1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7" name="Line 34"/>
          <p:cNvSpPr>
            <a:spLocks noChangeShapeType="1"/>
          </p:cNvSpPr>
          <p:nvPr/>
        </p:nvSpPr>
        <p:spPr bwMode="auto">
          <a:xfrm>
            <a:off x="1320518" y="6077205"/>
            <a:ext cx="3352800" cy="0"/>
          </a:xfrm>
          <a:prstGeom prst="line">
            <a:avLst/>
          </a:prstGeom>
          <a:noFill/>
          <a:ln w="3175">
            <a:solidFill>
              <a:schemeClr val="tx1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8" name="Line 35"/>
          <p:cNvSpPr>
            <a:spLocks noChangeShapeType="1"/>
          </p:cNvSpPr>
          <p:nvPr/>
        </p:nvSpPr>
        <p:spPr bwMode="auto">
          <a:xfrm flipV="1">
            <a:off x="1320518" y="5340605"/>
            <a:ext cx="0" cy="723900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9" name="Text Box 37"/>
          <p:cNvSpPr txBox="1">
            <a:spLocks noChangeArrowheads="1"/>
          </p:cNvSpPr>
          <p:nvPr/>
        </p:nvSpPr>
        <p:spPr bwMode="auto">
          <a:xfrm>
            <a:off x="2920718" y="1663467"/>
            <a:ext cx="685800" cy="6413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algn="ctr"/>
            <a:r>
              <a:rPr lang="en-US" altLang="zh-CN" sz="3600" i="0">
                <a:ea typeface="宋体" panose="02010600030101010101" pitchFamily="2" charset="-122"/>
              </a:rPr>
              <a:t>…</a:t>
            </a:r>
            <a:endParaRPr lang="en-US" altLang="zh-CN" sz="3600" i="0"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40" name="Text Box 38"/>
          <p:cNvSpPr txBox="1">
            <a:spLocks noChangeArrowheads="1"/>
          </p:cNvSpPr>
          <p:nvPr/>
        </p:nvSpPr>
        <p:spPr bwMode="auto">
          <a:xfrm>
            <a:off x="2920718" y="5004055"/>
            <a:ext cx="685800" cy="6413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algn="ctr"/>
            <a:r>
              <a:rPr lang="en-US" altLang="zh-CN" sz="3600" i="0">
                <a:ea typeface="宋体" panose="02010600030101010101" pitchFamily="2" charset="-122"/>
              </a:rPr>
              <a:t>…</a:t>
            </a:r>
            <a:endParaRPr lang="en-US" altLang="zh-CN" sz="3600" i="0"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41" name="Text Box 39"/>
          <p:cNvSpPr txBox="1">
            <a:spLocks noChangeArrowheads="1"/>
          </p:cNvSpPr>
          <p:nvPr/>
        </p:nvSpPr>
        <p:spPr bwMode="auto">
          <a:xfrm rot="5400000">
            <a:off x="1603093" y="4372230"/>
            <a:ext cx="685800" cy="6413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algn="ctr"/>
            <a:r>
              <a:rPr lang="en-US" altLang="zh-CN" sz="3600" i="0">
                <a:ea typeface="宋体" panose="02010600030101010101" pitchFamily="2" charset="-122"/>
              </a:rPr>
              <a:t>…</a:t>
            </a:r>
            <a:endParaRPr lang="en-US" altLang="zh-CN" sz="3600" i="0"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42" name="Text Box 40"/>
          <p:cNvSpPr txBox="1">
            <a:spLocks noChangeArrowheads="1"/>
          </p:cNvSpPr>
          <p:nvPr/>
        </p:nvSpPr>
        <p:spPr bwMode="auto">
          <a:xfrm>
            <a:off x="2920718" y="2870455"/>
            <a:ext cx="685800" cy="6413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algn="ctr"/>
            <a:r>
              <a:rPr lang="en-US" altLang="zh-CN" sz="3600" i="0" dirty="0">
                <a:ea typeface="宋体" panose="02010600030101010101" pitchFamily="2" charset="-122"/>
              </a:rPr>
              <a:t>…</a:t>
            </a:r>
            <a:endParaRPr lang="en-US" altLang="zh-CN" sz="3600" i="0" dirty="0"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43" name="Text Box 41"/>
          <p:cNvSpPr txBox="1">
            <a:spLocks noChangeArrowheads="1"/>
          </p:cNvSpPr>
          <p:nvPr/>
        </p:nvSpPr>
        <p:spPr bwMode="auto">
          <a:xfrm>
            <a:off x="1625318" y="3435605"/>
            <a:ext cx="304800" cy="27463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algn="ctr"/>
            <a:r>
              <a:rPr lang="en-US" altLang="zh-CN" sz="1200" i="0">
                <a:latin typeface="Tahoma" panose="020B0604030504040204" pitchFamily="34" charset="0"/>
                <a:ea typeface="宋体" panose="02010600030101010101" pitchFamily="2" charset="-122"/>
              </a:rPr>
              <a:t>1</a:t>
            </a:r>
            <a:endParaRPr lang="en-US" altLang="zh-CN" sz="1200" i="0"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44" name="Text Box 42"/>
          <p:cNvSpPr txBox="1">
            <a:spLocks noChangeArrowheads="1"/>
          </p:cNvSpPr>
          <p:nvPr/>
        </p:nvSpPr>
        <p:spPr bwMode="auto">
          <a:xfrm>
            <a:off x="1625318" y="3664205"/>
            <a:ext cx="304800" cy="27463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algn="ctr"/>
            <a:r>
              <a:rPr lang="en-US" altLang="zh-CN" sz="1200" i="0">
                <a:latin typeface="Tahoma" panose="020B0604030504040204" pitchFamily="34" charset="0"/>
                <a:ea typeface="宋体" panose="02010600030101010101" pitchFamily="2" charset="-122"/>
              </a:rPr>
              <a:t>2</a:t>
            </a:r>
            <a:endParaRPr lang="en-US" altLang="zh-CN" sz="1200" i="0"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45" name="Text Box 43"/>
          <p:cNvSpPr txBox="1">
            <a:spLocks noChangeArrowheads="1"/>
          </p:cNvSpPr>
          <p:nvPr/>
        </p:nvSpPr>
        <p:spPr bwMode="auto">
          <a:xfrm>
            <a:off x="1625318" y="4959605"/>
            <a:ext cx="304800" cy="27463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algn="ctr"/>
            <a:r>
              <a:rPr lang="en-US" altLang="zh-CN" sz="1200" i="0">
                <a:latin typeface="Tahoma" panose="020B0604030504040204" pitchFamily="34" charset="0"/>
                <a:ea typeface="宋体" panose="02010600030101010101" pitchFamily="2" charset="-122"/>
              </a:rPr>
              <a:t>m</a:t>
            </a:r>
            <a:endParaRPr lang="en-US" altLang="zh-CN" sz="1200" i="0"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46" name="Text Box 44"/>
          <p:cNvSpPr txBox="1">
            <a:spLocks noChangeArrowheads="1"/>
          </p:cNvSpPr>
          <p:nvPr/>
        </p:nvSpPr>
        <p:spPr bwMode="auto">
          <a:xfrm>
            <a:off x="1625318" y="3892805"/>
            <a:ext cx="304800" cy="27463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algn="ctr"/>
            <a:r>
              <a:rPr lang="en-US" altLang="zh-CN" sz="1200" i="0">
                <a:latin typeface="Tahoma" panose="020B0604030504040204" pitchFamily="34" charset="0"/>
                <a:ea typeface="宋体" panose="02010600030101010101" pitchFamily="2" charset="-122"/>
              </a:rPr>
              <a:t>3</a:t>
            </a:r>
            <a:endParaRPr lang="en-US" altLang="zh-CN" sz="1200" i="0"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47" name="Rectangle 4"/>
          <p:cNvSpPr>
            <a:spLocks noChangeArrowheads="1"/>
          </p:cNvSpPr>
          <p:nvPr/>
        </p:nvSpPr>
        <p:spPr bwMode="auto">
          <a:xfrm>
            <a:off x="2018041" y="1606806"/>
            <a:ext cx="1981200" cy="373552"/>
          </a:xfrm>
          <a:prstGeom prst="rect">
            <a:avLst/>
          </a:prstGeom>
          <a:solidFill>
            <a:srgbClr val="516CDF"/>
          </a:solidFill>
          <a:ln w="19050" algn="ctr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/>
            <a:r>
              <a:rPr lang="zh-CN" altLang="en-US" sz="1600" b="1" i="0" dirty="0">
                <a:solidFill>
                  <a:schemeClr val="bg1"/>
                </a:solidFill>
                <a:latin typeface="+mn-ea"/>
              </a:rPr>
              <a:t>检索</a:t>
            </a:r>
            <a:r>
              <a:rPr lang="zh-CN" altLang="en-US" sz="1600" b="1" i="0" dirty="0" smtClean="0">
                <a:solidFill>
                  <a:schemeClr val="bg1"/>
                </a:solidFill>
                <a:latin typeface="+mn-ea"/>
              </a:rPr>
              <a:t>寄存器</a:t>
            </a:r>
            <a:endParaRPr lang="zh-CN" altLang="en-US" sz="1600" b="1" i="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8" name="Rectangle 5"/>
          <p:cNvSpPr>
            <a:spLocks noChangeArrowheads="1"/>
          </p:cNvSpPr>
          <p:nvPr/>
        </p:nvSpPr>
        <p:spPr bwMode="auto">
          <a:xfrm>
            <a:off x="2006318" y="2273067"/>
            <a:ext cx="1981200" cy="304800"/>
          </a:xfrm>
          <a:prstGeom prst="rect">
            <a:avLst/>
          </a:prstGeom>
          <a:solidFill>
            <a:schemeClr val="accent1"/>
          </a:solidFill>
          <a:ln w="19050" algn="ctr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/>
            <a:r>
              <a:rPr lang="zh-CN" altLang="en-US" sz="1600" b="1" i="0" dirty="0">
                <a:solidFill>
                  <a:schemeClr val="bg1"/>
                </a:solidFill>
                <a:latin typeface="+mn-ea"/>
              </a:rPr>
              <a:t>屏蔽寄存器</a:t>
            </a:r>
            <a:endParaRPr lang="zh-CN" altLang="en-US" sz="1600" b="1" i="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9" name="Rectangle 7"/>
          <p:cNvSpPr>
            <a:spLocks noChangeArrowheads="1"/>
          </p:cNvSpPr>
          <p:nvPr/>
        </p:nvSpPr>
        <p:spPr bwMode="auto">
          <a:xfrm>
            <a:off x="2006318" y="3511805"/>
            <a:ext cx="1981200" cy="1828800"/>
          </a:xfrm>
          <a:prstGeom prst="rect">
            <a:avLst/>
          </a:prstGeom>
          <a:noFill/>
          <a:ln w="19050" algn="ctr">
            <a:solidFill>
              <a:schemeClr val="tx2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/>
            <a:r>
              <a:rPr lang="zh-CN" altLang="en-US" b="1" i="0" dirty="0">
                <a:latin typeface="Tahoma" panose="020B0604030504040204" pitchFamily="34" charset="0"/>
                <a:ea typeface="宋体" panose="02010600030101010101" pitchFamily="2" charset="-122"/>
              </a:rPr>
              <a:t>存储体</a:t>
            </a:r>
            <a:endParaRPr lang="zh-CN" altLang="en-US" b="1" i="0" dirty="0"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2750737" y="2554788"/>
            <a:ext cx="8088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key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5478860" y="2120554"/>
            <a:ext cx="5951138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5000"/>
              </a:lnSpc>
            </a:pPr>
            <a:r>
              <a:rPr lang="zh-CN" altLang="en-US" sz="2200" dirty="0">
                <a:solidFill>
                  <a:schemeClr val="accent5"/>
                </a:solidFill>
                <a:latin typeface="+mn-ea"/>
                <a:sym typeface="Wingdings" panose="05000000000000000000" pitchFamily="2" charset="2"/>
              </a:rPr>
              <a:t></a:t>
            </a:r>
            <a:r>
              <a:rPr lang="zh-CN" altLang="en-US" sz="2400" dirty="0" smtClean="0">
                <a:latin typeface="+mn-ea"/>
              </a:rPr>
              <a:t>从</a:t>
            </a:r>
            <a:r>
              <a:rPr lang="zh-CN" altLang="en-US" sz="2400" dirty="0">
                <a:latin typeface="+mn-ea"/>
              </a:rPr>
              <a:t>地址中剥离出</a:t>
            </a:r>
            <a:r>
              <a:rPr lang="en-US" altLang="zh-CN" sz="2400" dirty="0">
                <a:latin typeface="+mn-ea"/>
              </a:rPr>
              <a:t>Key</a:t>
            </a:r>
            <a:endParaRPr lang="en-US" altLang="zh-CN" sz="2400" dirty="0">
              <a:latin typeface="+mn-ea"/>
            </a:endParaRPr>
          </a:p>
          <a:p>
            <a:pPr>
              <a:lnSpc>
                <a:spcPct val="135000"/>
              </a:lnSpc>
            </a:pPr>
            <a:r>
              <a:rPr lang="zh-CN" altLang="en-US" sz="2200" dirty="0" smtClean="0">
                <a:solidFill>
                  <a:schemeClr val="accent5"/>
                </a:solidFill>
                <a:latin typeface="+mn-ea"/>
                <a:sym typeface="Wingdings" panose="05000000000000000000" pitchFamily="2" charset="2"/>
              </a:rPr>
              <a:t></a:t>
            </a:r>
            <a:r>
              <a:rPr lang="zh-CN" altLang="en-US" sz="2400" dirty="0" smtClean="0">
                <a:latin typeface="+mn-ea"/>
              </a:rPr>
              <a:t>以</a:t>
            </a:r>
            <a:r>
              <a:rPr lang="en-US" altLang="zh-CN" sz="2400" dirty="0">
                <a:latin typeface="+mn-ea"/>
              </a:rPr>
              <a:t>Key </a:t>
            </a:r>
            <a:r>
              <a:rPr lang="zh-CN" altLang="en-US" sz="2400" dirty="0">
                <a:latin typeface="+mn-ea"/>
              </a:rPr>
              <a:t>作全局硬件</a:t>
            </a:r>
            <a:r>
              <a:rPr lang="zh-CN" altLang="en-US" sz="2400" b="1" dirty="0">
                <a:latin typeface="+mn-ea"/>
              </a:rPr>
              <a:t>并发比较</a:t>
            </a:r>
            <a:endParaRPr lang="zh-CN" altLang="en-US" sz="2400" b="1" dirty="0">
              <a:latin typeface="+mn-ea"/>
            </a:endParaRPr>
          </a:p>
          <a:p>
            <a:pPr>
              <a:lnSpc>
                <a:spcPct val="135000"/>
              </a:lnSpc>
            </a:pPr>
            <a:r>
              <a:rPr lang="zh-CN" altLang="en-US" sz="2200" dirty="0" smtClean="0">
                <a:solidFill>
                  <a:schemeClr val="accent5"/>
                </a:solidFill>
                <a:latin typeface="+mn-ea"/>
                <a:sym typeface="Wingdings" panose="05000000000000000000" pitchFamily="2" charset="2"/>
              </a:rPr>
              <a:t></a:t>
            </a:r>
            <a:r>
              <a:rPr lang="zh-CN" altLang="en-US" sz="2400" dirty="0" smtClean="0">
                <a:latin typeface="+mn-ea"/>
                <a:sym typeface="Symbol" panose="05050102010706020507" pitchFamily="18" charset="2"/>
              </a:rPr>
              <a:t>存储体</a:t>
            </a:r>
            <a:r>
              <a:rPr lang="zh-CN" altLang="en-US" sz="2400" dirty="0" smtClean="0">
                <a:latin typeface="+mn-ea"/>
              </a:rPr>
              <a:t>存放数据及</a:t>
            </a:r>
            <a:r>
              <a:rPr lang="en-US" altLang="zh-CN" sz="2400" dirty="0" smtClean="0">
                <a:latin typeface="+mn-ea"/>
              </a:rPr>
              <a:t>Key</a:t>
            </a:r>
            <a:r>
              <a:rPr lang="zh-CN" altLang="en-US" sz="2400" dirty="0" smtClean="0">
                <a:latin typeface="+mn-ea"/>
              </a:rPr>
              <a:t>等</a:t>
            </a:r>
            <a:r>
              <a:rPr lang="zh-CN" altLang="en-US" sz="2400" dirty="0">
                <a:latin typeface="+mn-ea"/>
              </a:rPr>
              <a:t>信息 </a:t>
            </a:r>
            <a:endParaRPr lang="en-US" altLang="zh-CN" sz="2400" dirty="0">
              <a:latin typeface="+mn-ea"/>
            </a:endParaRPr>
          </a:p>
          <a:p>
            <a:pPr>
              <a:lnSpc>
                <a:spcPct val="135000"/>
              </a:lnSpc>
            </a:pPr>
            <a:r>
              <a:rPr lang="zh-CN" altLang="en-US" sz="2200" dirty="0" smtClean="0">
                <a:solidFill>
                  <a:schemeClr val="accent5"/>
                </a:solidFill>
                <a:latin typeface="+mn-ea"/>
                <a:sym typeface="Wingdings" panose="05000000000000000000" pitchFamily="2" charset="2"/>
              </a:rPr>
              <a:t></a:t>
            </a:r>
            <a:r>
              <a:rPr lang="zh-CN" altLang="en-US" sz="2400" dirty="0" smtClean="0">
                <a:latin typeface="+mn-ea"/>
                <a:sym typeface="Symbol" panose="05050102010706020507" pitchFamily="18" charset="2"/>
              </a:rPr>
              <a:t>符合</a:t>
            </a:r>
            <a:r>
              <a:rPr lang="zh-CN" altLang="en-US" sz="2400" dirty="0">
                <a:latin typeface="+mn-ea"/>
                <a:sym typeface="Symbol" panose="05050102010706020507" pitchFamily="18" charset="2"/>
              </a:rPr>
              <a:t>寄存器存放</a:t>
            </a:r>
            <a:r>
              <a:rPr lang="en-US" altLang="zh-CN" sz="2400" dirty="0" err="1">
                <a:latin typeface="+mn-ea"/>
                <a:sym typeface="Symbol" panose="05050102010706020507" pitchFamily="18" charset="2"/>
              </a:rPr>
              <a:t>Cahce</a:t>
            </a:r>
            <a:r>
              <a:rPr lang="en-US" altLang="zh-CN" sz="2400" dirty="0">
                <a:latin typeface="+mn-ea"/>
                <a:sym typeface="Symbol" panose="05050102010706020507" pitchFamily="18" charset="2"/>
              </a:rPr>
              <a:t> </a:t>
            </a:r>
            <a:r>
              <a:rPr lang="zh-CN" altLang="en-US" sz="2400" dirty="0">
                <a:latin typeface="+mn-ea"/>
                <a:sym typeface="Symbol" panose="05050102010706020507" pitchFamily="18" charset="2"/>
              </a:rPr>
              <a:t>命中行信息</a:t>
            </a:r>
            <a:endParaRPr lang="zh-CN" altLang="en-US" sz="2400" dirty="0">
              <a:latin typeface="+mn-ea"/>
            </a:endParaRPr>
          </a:p>
          <a:p>
            <a:pPr>
              <a:lnSpc>
                <a:spcPct val="135000"/>
              </a:lnSpc>
            </a:pPr>
            <a:r>
              <a:rPr lang="zh-CN" altLang="en-US" sz="2200" dirty="0" smtClean="0">
                <a:solidFill>
                  <a:schemeClr val="accent5"/>
                </a:solidFill>
                <a:latin typeface="+mn-ea"/>
                <a:sym typeface="Wingdings" panose="05000000000000000000" pitchFamily="2" charset="2"/>
              </a:rPr>
              <a:t></a:t>
            </a:r>
            <a:r>
              <a:rPr lang="zh-CN" altLang="en-US" sz="2400" dirty="0" smtClean="0">
                <a:latin typeface="+mn-ea"/>
                <a:sym typeface="Symbol" panose="05050102010706020507" pitchFamily="18" charset="2"/>
              </a:rPr>
              <a:t>根据</a:t>
            </a:r>
            <a:r>
              <a:rPr lang="zh-CN" altLang="en-US" sz="2400" dirty="0">
                <a:latin typeface="+mn-ea"/>
                <a:sym typeface="Symbol" panose="05050102010706020507" pitchFamily="18" charset="2"/>
              </a:rPr>
              <a:t>符合寄存器的信息取出命中行的数据</a:t>
            </a:r>
            <a:endParaRPr lang="zh-CN" altLang="en-US" sz="2400" dirty="0">
              <a:latin typeface="+mn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282917" y="5016442"/>
            <a:ext cx="5894562" cy="10064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35000"/>
              </a:lnSpc>
            </a:pPr>
            <a:r>
              <a:rPr lang="zh-CN" altLang="en-US" sz="2200" b="1" dirty="0" smtClean="0">
                <a:solidFill>
                  <a:srgbClr val="240CD2"/>
                </a:solidFill>
                <a:latin typeface="+mn-ea"/>
              </a:rPr>
              <a:t>相联存储器本质上是一种按内容访问的存储器</a:t>
            </a:r>
            <a:r>
              <a:rPr lang="en-US" altLang="zh-CN" sz="2200" b="1" dirty="0" smtClean="0">
                <a:solidFill>
                  <a:srgbClr val="240CD2"/>
                </a:solidFill>
                <a:latin typeface="+mn-ea"/>
              </a:rPr>
              <a:t>,</a:t>
            </a:r>
            <a:endParaRPr lang="en-US" altLang="zh-CN" sz="2200" b="1" dirty="0" smtClean="0">
              <a:solidFill>
                <a:srgbClr val="240CD2"/>
              </a:solidFill>
              <a:latin typeface="+mn-ea"/>
            </a:endParaRPr>
          </a:p>
          <a:p>
            <a:pPr algn="ctr">
              <a:lnSpc>
                <a:spcPct val="135000"/>
              </a:lnSpc>
            </a:pPr>
            <a:r>
              <a:rPr lang="zh-CN" altLang="en-US" sz="2200" b="1" dirty="0" smtClean="0">
                <a:solidFill>
                  <a:srgbClr val="240CD2"/>
                </a:solidFill>
                <a:latin typeface="+mn-ea"/>
              </a:rPr>
              <a:t>简称为</a:t>
            </a:r>
            <a:r>
              <a:rPr lang="en-US" altLang="zh-CN" sz="2200" b="1" dirty="0" smtClean="0">
                <a:solidFill>
                  <a:srgbClr val="240CD2"/>
                </a:solidFill>
                <a:latin typeface="+mn-ea"/>
              </a:rPr>
              <a:t>CAM (</a:t>
            </a:r>
            <a:r>
              <a:rPr lang="en-US" altLang="zh-CN" sz="2200" b="1" dirty="0" smtClean="0">
                <a:latin typeface="+mn-ea"/>
              </a:rPr>
              <a:t>Content</a:t>
            </a:r>
            <a:r>
              <a:rPr lang="en-US" altLang="zh-CN" sz="2200" b="1" dirty="0">
                <a:latin typeface="+mn-ea"/>
              </a:rPr>
              <a:t> Addressable </a:t>
            </a:r>
            <a:r>
              <a:rPr lang="en-US" altLang="zh-CN" sz="2200" b="1" dirty="0" smtClean="0">
                <a:latin typeface="+mn-ea"/>
              </a:rPr>
              <a:t>Memory)</a:t>
            </a:r>
            <a:endParaRPr lang="en-US" altLang="zh-CN" sz="2200" b="1" dirty="0">
              <a:solidFill>
                <a:srgbClr val="240CD2"/>
              </a:solidFill>
              <a:latin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/>
          <p:nvPr/>
        </p:nvSpPr>
        <p:spPr>
          <a:xfrm>
            <a:off x="710789" y="161267"/>
            <a:ext cx="4368072" cy="617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dirty="0" smtClean="0">
                <a:solidFill>
                  <a:schemeClr val="tx1"/>
                </a:solidFill>
                <a:latin typeface="禹卫书法行书简体" panose="02000603000000000000" pitchFamily="2" charset="-122"/>
                <a:ea typeface="禹卫书法行书简体" panose="02000603000000000000" pitchFamily="2" charset="-122"/>
              </a:rPr>
              <a:t>7.6 </a:t>
            </a:r>
            <a:r>
              <a:rPr lang="zh-CN" altLang="en-US" dirty="0" smtClean="0">
                <a:solidFill>
                  <a:schemeClr val="tx1"/>
                </a:solidFill>
                <a:latin typeface="禹卫书法行书简体" panose="02000603000000000000" pitchFamily="2" charset="-122"/>
                <a:ea typeface="禹卫书法行书简体" panose="02000603000000000000" pitchFamily="2" charset="-122"/>
              </a:rPr>
              <a:t>高速</a:t>
            </a:r>
            <a:r>
              <a:rPr lang="zh-CN" altLang="en-US" dirty="0">
                <a:solidFill>
                  <a:schemeClr val="tx1"/>
                </a:solidFill>
                <a:latin typeface="禹卫书法行书简体" panose="02000603000000000000" pitchFamily="2" charset="-122"/>
                <a:ea typeface="禹卫书法行书简体" panose="02000603000000000000" pitchFamily="2" charset="-122"/>
              </a:rPr>
              <a:t>缓冲</a:t>
            </a:r>
            <a:r>
              <a:rPr lang="zh-CN" altLang="en-US" dirty="0" smtClean="0">
                <a:solidFill>
                  <a:schemeClr val="tx1"/>
                </a:solidFill>
                <a:latin typeface="禹卫书法行书简体" panose="02000603000000000000" pitchFamily="2" charset="-122"/>
                <a:ea typeface="禹卫书法行书简体" panose="02000603000000000000" pitchFamily="2" charset="-122"/>
              </a:rPr>
              <a:t>存储器</a:t>
            </a:r>
            <a:endParaRPr lang="zh-CN" altLang="en-US" dirty="0">
              <a:solidFill>
                <a:schemeClr val="tx1"/>
              </a:solidFill>
              <a:latin typeface="禹卫书法行书简体" panose="02000603000000000000" pitchFamily="2" charset="-122"/>
              <a:ea typeface="禹卫书法行书简体" panose="02000603000000000000" pitchFamily="2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760050" y="856962"/>
            <a:ext cx="2549207" cy="4914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3.</a:t>
            </a:r>
            <a:r>
              <a:rPr lang="zh-CN" altLang="en-US" sz="2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相联存储器</a:t>
            </a:r>
            <a:endParaRPr lang="en-US" altLang="zh-CN" sz="2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禹卫书法行书简体" panose="02000603000000000000" pitchFamily="2" charset="-122"/>
              <a:ea typeface="禹卫书法行书简体" panose="02000603000000000000" pitchFamily="2" charset="-122"/>
              <a:cs typeface="+mj-cs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5204751" y="1453626"/>
            <a:ext cx="404760" cy="4077130"/>
            <a:chOff x="5204751" y="1453626"/>
            <a:chExt cx="404760" cy="4077130"/>
          </a:xfrm>
        </p:grpSpPr>
        <p:grpSp>
          <p:nvGrpSpPr>
            <p:cNvPr id="7" name="组合 6"/>
            <p:cNvGrpSpPr/>
            <p:nvPr/>
          </p:nvGrpSpPr>
          <p:grpSpPr>
            <a:xfrm>
              <a:off x="5475602" y="1453626"/>
              <a:ext cx="133909" cy="4077130"/>
              <a:chOff x="4275358" y="1455174"/>
              <a:chExt cx="133909" cy="531128"/>
            </a:xfrm>
          </p:grpSpPr>
          <p:cxnSp>
            <p:nvCxnSpPr>
              <p:cNvPr id="9" name="直接连接符 8"/>
              <p:cNvCxnSpPr/>
              <p:nvPr/>
            </p:nvCxnSpPr>
            <p:spPr>
              <a:xfrm>
                <a:off x="4275358" y="1499182"/>
                <a:ext cx="0" cy="487120"/>
              </a:xfrm>
              <a:prstGeom prst="line">
                <a:avLst/>
              </a:prstGeom>
              <a:noFill/>
              <a:ln w="9525" cap="flat" cmpd="sng" algn="ctr">
                <a:solidFill>
                  <a:srgbClr val="FF6600"/>
                </a:solidFill>
                <a:prstDash val="solid"/>
              </a:ln>
              <a:effectLst/>
            </p:spPr>
          </p:cxnSp>
          <p:cxnSp>
            <p:nvCxnSpPr>
              <p:cNvPr id="10" name="直接连接符 9"/>
              <p:cNvCxnSpPr/>
              <p:nvPr/>
            </p:nvCxnSpPr>
            <p:spPr>
              <a:xfrm>
                <a:off x="4409267" y="1455174"/>
                <a:ext cx="0" cy="529013"/>
              </a:xfrm>
              <a:prstGeom prst="line">
                <a:avLst/>
              </a:prstGeom>
              <a:noFill/>
              <a:ln w="2540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</p:grpSp>
        <p:sp>
          <p:nvSpPr>
            <p:cNvPr id="8" name="矩形 7"/>
            <p:cNvSpPr/>
            <p:nvPr/>
          </p:nvSpPr>
          <p:spPr>
            <a:xfrm>
              <a:off x="5204751" y="1623074"/>
              <a:ext cx="342540" cy="273597"/>
            </a:xfrm>
            <a:prstGeom prst="rect">
              <a:avLst/>
            </a:prstGeom>
            <a:noFill/>
            <a:ln w="127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600" b="1" kern="0" dirty="0">
                  <a:solidFill>
                    <a:srgbClr val="FF6600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1</a:t>
              </a:r>
              <a:endPara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6332671" y="2241708"/>
            <a:ext cx="1240093" cy="219046"/>
            <a:chOff x="6332671" y="2241708"/>
            <a:chExt cx="1240093" cy="219046"/>
          </a:xfrm>
        </p:grpSpPr>
        <p:cxnSp>
          <p:nvCxnSpPr>
            <p:cNvPr id="12" name="直接连接符 11"/>
            <p:cNvCxnSpPr/>
            <p:nvPr/>
          </p:nvCxnSpPr>
          <p:spPr>
            <a:xfrm flipH="1" flipV="1">
              <a:off x="6654717" y="2241708"/>
              <a:ext cx="0" cy="178303"/>
            </a:xfrm>
            <a:prstGeom prst="line">
              <a:avLst/>
            </a:prstGeom>
            <a:solidFill>
              <a:schemeClr val="bg1"/>
            </a:solidFill>
            <a:ln w="12700" cap="sq">
              <a:solidFill>
                <a:schemeClr val="tx1"/>
              </a:solidFill>
              <a:round/>
              <a:tailEnd type="none" w="lg" len="lg"/>
            </a:ln>
          </p:spPr>
        </p:cxnSp>
        <p:grpSp>
          <p:nvGrpSpPr>
            <p:cNvPr id="13" name="组合 12"/>
            <p:cNvGrpSpPr/>
            <p:nvPr/>
          </p:nvGrpSpPr>
          <p:grpSpPr>
            <a:xfrm>
              <a:off x="6332671" y="2242490"/>
              <a:ext cx="1240093" cy="218264"/>
              <a:chOff x="6332671" y="2242490"/>
              <a:chExt cx="1240093" cy="218264"/>
            </a:xfrm>
          </p:grpSpPr>
          <p:cxnSp>
            <p:nvCxnSpPr>
              <p:cNvPr id="14" name="直接连接符 13"/>
              <p:cNvCxnSpPr/>
              <p:nvPr/>
            </p:nvCxnSpPr>
            <p:spPr>
              <a:xfrm flipH="1">
                <a:off x="6332671" y="2378924"/>
                <a:ext cx="244336" cy="0"/>
              </a:xfrm>
              <a:prstGeom prst="line">
                <a:avLst/>
              </a:prstGeom>
              <a:solidFill>
                <a:schemeClr val="bg1"/>
              </a:solidFill>
              <a:ln w="38100" cap="sq">
                <a:solidFill>
                  <a:srgbClr val="00B050"/>
                </a:solidFill>
                <a:miter lim="800000"/>
                <a:tailEnd type="none" w="lg" len="lg"/>
              </a:ln>
            </p:spPr>
          </p:cxnSp>
          <p:grpSp>
            <p:nvGrpSpPr>
              <p:cNvPr id="15" name="组合 14"/>
              <p:cNvGrpSpPr/>
              <p:nvPr/>
            </p:nvGrpSpPr>
            <p:grpSpPr>
              <a:xfrm>
                <a:off x="6759107" y="2242490"/>
                <a:ext cx="813657" cy="131453"/>
                <a:chOff x="5694705" y="2247293"/>
                <a:chExt cx="502156" cy="121283"/>
              </a:xfrm>
            </p:grpSpPr>
            <p:cxnSp>
              <p:nvCxnSpPr>
                <p:cNvPr id="17" name="直接连接符 16"/>
                <p:cNvCxnSpPr/>
                <p:nvPr/>
              </p:nvCxnSpPr>
              <p:spPr>
                <a:xfrm flipH="1">
                  <a:off x="5694705" y="2368576"/>
                  <a:ext cx="244539" cy="0"/>
                </a:xfrm>
                <a:prstGeom prst="line">
                  <a:avLst/>
                </a:prstGeom>
                <a:solidFill>
                  <a:schemeClr val="bg1"/>
                </a:solidFill>
                <a:ln w="38100" cap="sq">
                  <a:solidFill>
                    <a:srgbClr val="00B050"/>
                  </a:solidFill>
                  <a:miter lim="800000"/>
                  <a:tailEnd type="none" w="lg" len="lg"/>
                </a:ln>
              </p:spPr>
            </p:cxnSp>
            <p:grpSp>
              <p:nvGrpSpPr>
                <p:cNvPr id="18" name="组合 17"/>
                <p:cNvGrpSpPr/>
                <p:nvPr/>
              </p:nvGrpSpPr>
              <p:grpSpPr>
                <a:xfrm>
                  <a:off x="5942184" y="2247293"/>
                  <a:ext cx="254677" cy="119330"/>
                  <a:chOff x="5919959" y="2262533"/>
                  <a:chExt cx="254677" cy="119330"/>
                </a:xfrm>
              </p:grpSpPr>
              <p:cxnSp>
                <p:nvCxnSpPr>
                  <p:cNvPr id="19" name="直接连接符 18"/>
                  <p:cNvCxnSpPr/>
                  <p:nvPr/>
                </p:nvCxnSpPr>
                <p:spPr>
                  <a:xfrm flipV="1">
                    <a:off x="5919959" y="2262533"/>
                    <a:ext cx="0" cy="119330"/>
                  </a:xfrm>
                  <a:prstGeom prst="line">
                    <a:avLst/>
                  </a:prstGeom>
                  <a:solidFill>
                    <a:schemeClr val="bg1"/>
                  </a:solidFill>
                  <a:ln w="38100" cap="sq">
                    <a:solidFill>
                      <a:srgbClr val="00B050"/>
                    </a:solidFill>
                    <a:miter lim="800000"/>
                    <a:tailEnd type="none" w="lg" len="lg"/>
                  </a:ln>
                </p:spPr>
              </p:cxnSp>
              <p:cxnSp>
                <p:nvCxnSpPr>
                  <p:cNvPr id="20" name="直接连接符 19"/>
                  <p:cNvCxnSpPr/>
                  <p:nvPr/>
                </p:nvCxnSpPr>
                <p:spPr>
                  <a:xfrm flipH="1">
                    <a:off x="5930300" y="2264265"/>
                    <a:ext cx="244336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38100" cap="sq">
                    <a:solidFill>
                      <a:srgbClr val="00B050"/>
                    </a:solidFill>
                    <a:miter lim="800000"/>
                    <a:tailEnd type="none" w="lg" len="lg"/>
                  </a:ln>
                </p:spPr>
              </p:cxnSp>
            </p:grpSp>
          </p:grpSp>
          <p:sp>
            <p:nvSpPr>
              <p:cNvPr id="16" name="等腰三角形 15"/>
              <p:cNvSpPr/>
              <p:nvPr/>
            </p:nvSpPr>
            <p:spPr>
              <a:xfrm rot="16200000">
                <a:off x="6571570" y="2299897"/>
                <a:ext cx="166294" cy="155419"/>
              </a:xfrm>
              <a:prstGeom prst="triangle">
                <a:avLst/>
              </a:prstGeom>
              <a:solidFill>
                <a:srgbClr val="FFC000"/>
              </a:solidFill>
              <a:ln w="19050">
                <a:solidFill>
                  <a:schemeClr val="tx1"/>
                </a:solidFill>
                <a:round/>
                <a:tailEnd type="triangle" w="lg" len="lg"/>
              </a:ln>
            </p:spPr>
            <p:txBody>
              <a:bodyPr vert="horz" wrap="square" lIns="86699" tIns="43349" rIns="86699" bIns="43349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sz="3790" i="1">
                  <a:solidFill>
                    <a:srgbClr val="000000"/>
                  </a:solidFill>
                  <a:latin typeface="Arial" panose="020B0604020202020204" pitchFamily="34" charset="0"/>
                  <a:ea typeface="华文细黑" panose="02010600040101010101" pitchFamily="2" charset="-122"/>
                </a:endParaRPr>
              </a:p>
            </p:txBody>
          </p:sp>
        </p:grpSp>
      </p:grpSp>
      <p:sp>
        <p:nvSpPr>
          <p:cNvPr id="21" name="矩形 20"/>
          <p:cNvSpPr/>
          <p:nvPr/>
        </p:nvSpPr>
        <p:spPr>
          <a:xfrm>
            <a:off x="4972527" y="1206653"/>
            <a:ext cx="1273967" cy="332998"/>
          </a:xfrm>
          <a:prstGeom prst="rect">
            <a:avLst/>
          </a:prstGeom>
          <a:solidFill>
            <a:srgbClr val="00B0F0"/>
          </a:solidFill>
          <a:ln w="28575" cap="flat" cmpd="sng" algn="ctr">
            <a:solidFill>
              <a:srgbClr val="333333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检索关键字</a:t>
            </a: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2686689" y="2542305"/>
            <a:ext cx="6670196" cy="371428"/>
            <a:chOff x="2742675" y="2476988"/>
            <a:chExt cx="6670196" cy="371428"/>
          </a:xfrm>
        </p:grpSpPr>
        <p:grpSp>
          <p:nvGrpSpPr>
            <p:cNvPr id="23" name="组合 22"/>
            <p:cNvGrpSpPr/>
            <p:nvPr/>
          </p:nvGrpSpPr>
          <p:grpSpPr>
            <a:xfrm>
              <a:off x="2742675" y="2476988"/>
              <a:ext cx="1761876" cy="371346"/>
              <a:chOff x="2169741" y="2036654"/>
              <a:chExt cx="1761876" cy="371346"/>
            </a:xfrm>
          </p:grpSpPr>
          <p:sp>
            <p:nvSpPr>
              <p:cNvPr id="27" name="矩形 26"/>
              <p:cNvSpPr/>
              <p:nvPr/>
            </p:nvSpPr>
            <p:spPr>
              <a:xfrm>
                <a:off x="2169741" y="2036654"/>
                <a:ext cx="1761876" cy="371346"/>
              </a:xfrm>
              <a:prstGeom prst="rect">
                <a:avLst/>
              </a:prstGeom>
              <a:solidFill>
                <a:srgbClr val="B2B2B2">
                  <a:lumMod val="40000"/>
                  <a:lumOff val="60000"/>
                </a:srgbClr>
              </a:solidFill>
              <a:ln w="1270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28" name="矩形 27"/>
              <p:cNvSpPr/>
              <p:nvPr/>
            </p:nvSpPr>
            <p:spPr>
              <a:xfrm>
                <a:off x="2576967" y="2097354"/>
                <a:ext cx="1277789" cy="250848"/>
              </a:xfrm>
              <a:prstGeom prst="rect">
                <a:avLst/>
              </a:prstGeom>
              <a:solidFill>
                <a:srgbClr val="00B0F0"/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234</a:t>
                </a:r>
                <a:endParaRPr kumimoji="0" lang="zh-CN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29" name="矩形 28"/>
              <p:cNvSpPr/>
              <p:nvPr/>
            </p:nvSpPr>
            <p:spPr>
              <a:xfrm>
                <a:off x="2248757" y="2099476"/>
                <a:ext cx="249193" cy="250848"/>
              </a:xfrm>
              <a:prstGeom prst="rect">
                <a:avLst/>
              </a:prstGeom>
              <a:solidFill>
                <a:srgbClr val="FF6600"/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1</a:t>
                </a:r>
                <a:endParaRPr kumimoji="0" lang="zh-CN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24" name="组合 23"/>
            <p:cNvGrpSpPr/>
            <p:nvPr/>
          </p:nvGrpSpPr>
          <p:grpSpPr>
            <a:xfrm>
              <a:off x="7650995" y="2477070"/>
              <a:ext cx="1761876" cy="371346"/>
              <a:chOff x="2169741" y="2036654"/>
              <a:chExt cx="1761876" cy="371346"/>
            </a:xfrm>
          </p:grpSpPr>
          <p:sp>
            <p:nvSpPr>
              <p:cNvPr id="25" name="矩形 24"/>
              <p:cNvSpPr/>
              <p:nvPr/>
            </p:nvSpPr>
            <p:spPr>
              <a:xfrm>
                <a:off x="2169741" y="2036654"/>
                <a:ext cx="1761876" cy="371346"/>
              </a:xfrm>
              <a:prstGeom prst="rect">
                <a:avLst/>
              </a:prstGeom>
              <a:solidFill>
                <a:srgbClr val="B2B2B2">
                  <a:lumMod val="40000"/>
                  <a:lumOff val="60000"/>
                </a:srgbClr>
              </a:solidFill>
              <a:ln w="1270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26" name="矩形 25"/>
              <p:cNvSpPr/>
              <p:nvPr/>
            </p:nvSpPr>
            <p:spPr>
              <a:xfrm>
                <a:off x="2240121" y="2097354"/>
                <a:ext cx="1614636" cy="250848"/>
              </a:xfrm>
              <a:prstGeom prst="rect">
                <a:avLst/>
              </a:prstGeom>
              <a:solidFill>
                <a:srgbClr val="1FB965"/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777</a:t>
                </a:r>
                <a:endParaRPr kumimoji="0" lang="zh-CN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30" name="组合 29"/>
          <p:cNvGrpSpPr/>
          <p:nvPr/>
        </p:nvGrpSpPr>
        <p:grpSpPr>
          <a:xfrm>
            <a:off x="6332671" y="2729667"/>
            <a:ext cx="1240093" cy="219046"/>
            <a:chOff x="6332671" y="2729667"/>
            <a:chExt cx="1240093" cy="219046"/>
          </a:xfrm>
        </p:grpSpPr>
        <p:cxnSp>
          <p:nvCxnSpPr>
            <p:cNvPr id="31" name="直接连接符 30"/>
            <p:cNvCxnSpPr/>
            <p:nvPr/>
          </p:nvCxnSpPr>
          <p:spPr>
            <a:xfrm flipH="1" flipV="1">
              <a:off x="6654717" y="2729667"/>
              <a:ext cx="0" cy="178303"/>
            </a:xfrm>
            <a:prstGeom prst="line">
              <a:avLst/>
            </a:prstGeom>
            <a:solidFill>
              <a:schemeClr val="bg1"/>
            </a:solidFill>
            <a:ln w="12700" cap="sq">
              <a:solidFill>
                <a:schemeClr val="tx1"/>
              </a:solidFill>
              <a:round/>
              <a:tailEnd type="none" w="lg" len="lg"/>
            </a:ln>
          </p:spPr>
        </p:cxnSp>
        <p:grpSp>
          <p:nvGrpSpPr>
            <p:cNvPr id="32" name="组合 31"/>
            <p:cNvGrpSpPr/>
            <p:nvPr/>
          </p:nvGrpSpPr>
          <p:grpSpPr>
            <a:xfrm>
              <a:off x="6332671" y="2730449"/>
              <a:ext cx="1240093" cy="218264"/>
              <a:chOff x="6332671" y="2730449"/>
              <a:chExt cx="1240093" cy="218264"/>
            </a:xfrm>
          </p:grpSpPr>
          <p:cxnSp>
            <p:nvCxnSpPr>
              <p:cNvPr id="33" name="直接连接符 32"/>
              <p:cNvCxnSpPr/>
              <p:nvPr/>
            </p:nvCxnSpPr>
            <p:spPr>
              <a:xfrm flipH="1">
                <a:off x="6332671" y="2866883"/>
                <a:ext cx="244336" cy="0"/>
              </a:xfrm>
              <a:prstGeom prst="line">
                <a:avLst/>
              </a:prstGeom>
              <a:solidFill>
                <a:schemeClr val="bg1"/>
              </a:solidFill>
              <a:ln w="38100" cap="sq">
                <a:solidFill>
                  <a:srgbClr val="00B050"/>
                </a:solidFill>
                <a:miter lim="800000"/>
                <a:tailEnd type="none" w="lg" len="lg"/>
              </a:ln>
            </p:spPr>
          </p:cxnSp>
          <p:grpSp>
            <p:nvGrpSpPr>
              <p:cNvPr id="34" name="组合 33"/>
              <p:cNvGrpSpPr/>
              <p:nvPr/>
            </p:nvGrpSpPr>
            <p:grpSpPr>
              <a:xfrm>
                <a:off x="6759107" y="2730449"/>
                <a:ext cx="813657" cy="131453"/>
                <a:chOff x="5694705" y="2247293"/>
                <a:chExt cx="502156" cy="121283"/>
              </a:xfrm>
            </p:grpSpPr>
            <p:cxnSp>
              <p:nvCxnSpPr>
                <p:cNvPr id="36" name="直接连接符 35"/>
                <p:cNvCxnSpPr/>
                <p:nvPr/>
              </p:nvCxnSpPr>
              <p:spPr>
                <a:xfrm flipH="1">
                  <a:off x="5694705" y="2368576"/>
                  <a:ext cx="244539" cy="0"/>
                </a:xfrm>
                <a:prstGeom prst="line">
                  <a:avLst/>
                </a:prstGeom>
                <a:solidFill>
                  <a:schemeClr val="bg1"/>
                </a:solidFill>
                <a:ln w="38100" cap="sq">
                  <a:solidFill>
                    <a:srgbClr val="00B050"/>
                  </a:solidFill>
                  <a:miter lim="800000"/>
                  <a:tailEnd type="none" w="lg" len="lg"/>
                </a:ln>
              </p:spPr>
            </p:cxnSp>
            <p:grpSp>
              <p:nvGrpSpPr>
                <p:cNvPr id="37" name="组合 36"/>
                <p:cNvGrpSpPr/>
                <p:nvPr/>
              </p:nvGrpSpPr>
              <p:grpSpPr>
                <a:xfrm>
                  <a:off x="5942184" y="2247293"/>
                  <a:ext cx="254677" cy="119330"/>
                  <a:chOff x="5919959" y="2262533"/>
                  <a:chExt cx="254677" cy="119330"/>
                </a:xfrm>
              </p:grpSpPr>
              <p:cxnSp>
                <p:nvCxnSpPr>
                  <p:cNvPr id="38" name="直接连接符 37"/>
                  <p:cNvCxnSpPr/>
                  <p:nvPr/>
                </p:nvCxnSpPr>
                <p:spPr>
                  <a:xfrm flipV="1">
                    <a:off x="5919959" y="2262533"/>
                    <a:ext cx="0" cy="119330"/>
                  </a:xfrm>
                  <a:prstGeom prst="line">
                    <a:avLst/>
                  </a:prstGeom>
                  <a:solidFill>
                    <a:schemeClr val="bg1"/>
                  </a:solidFill>
                  <a:ln w="38100" cap="sq">
                    <a:solidFill>
                      <a:srgbClr val="00B050"/>
                    </a:solidFill>
                    <a:miter lim="800000"/>
                    <a:tailEnd type="none" w="lg" len="lg"/>
                  </a:ln>
                </p:spPr>
              </p:cxnSp>
              <p:cxnSp>
                <p:nvCxnSpPr>
                  <p:cNvPr id="39" name="直接连接符 38"/>
                  <p:cNvCxnSpPr/>
                  <p:nvPr/>
                </p:nvCxnSpPr>
                <p:spPr>
                  <a:xfrm flipH="1">
                    <a:off x="5930300" y="2264265"/>
                    <a:ext cx="244336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38100" cap="sq">
                    <a:solidFill>
                      <a:srgbClr val="00B050"/>
                    </a:solidFill>
                    <a:miter lim="800000"/>
                    <a:tailEnd type="none" w="lg" len="lg"/>
                  </a:ln>
                </p:spPr>
              </p:cxnSp>
            </p:grpSp>
          </p:grpSp>
          <p:sp>
            <p:nvSpPr>
              <p:cNvPr id="35" name="等腰三角形 34"/>
              <p:cNvSpPr/>
              <p:nvPr/>
            </p:nvSpPr>
            <p:spPr>
              <a:xfrm rot="16200000">
                <a:off x="6571570" y="2787856"/>
                <a:ext cx="166294" cy="155419"/>
              </a:xfrm>
              <a:prstGeom prst="triangle">
                <a:avLst/>
              </a:prstGeom>
              <a:solidFill>
                <a:srgbClr val="FFC000"/>
              </a:solidFill>
              <a:ln w="19050">
                <a:solidFill>
                  <a:schemeClr val="tx1"/>
                </a:solidFill>
                <a:round/>
                <a:tailEnd type="triangle" w="lg" len="lg"/>
              </a:ln>
            </p:spPr>
            <p:txBody>
              <a:bodyPr vert="horz" wrap="square" lIns="86699" tIns="43349" rIns="86699" bIns="43349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sz="3790" i="1">
                  <a:solidFill>
                    <a:srgbClr val="000000"/>
                  </a:solidFill>
                  <a:latin typeface="Arial" panose="020B0604020202020204" pitchFamily="34" charset="0"/>
                  <a:ea typeface="华文细黑" panose="02010600040101010101" pitchFamily="2" charset="-122"/>
                </a:endParaRPr>
              </a:p>
            </p:txBody>
          </p:sp>
        </p:grpSp>
      </p:grpSp>
      <p:grpSp>
        <p:nvGrpSpPr>
          <p:cNvPr id="40" name="组合 39"/>
          <p:cNvGrpSpPr/>
          <p:nvPr/>
        </p:nvGrpSpPr>
        <p:grpSpPr>
          <a:xfrm>
            <a:off x="2686689" y="3030264"/>
            <a:ext cx="6670196" cy="371428"/>
            <a:chOff x="2742675" y="2964947"/>
            <a:chExt cx="6670196" cy="371428"/>
          </a:xfrm>
        </p:grpSpPr>
        <p:grpSp>
          <p:nvGrpSpPr>
            <p:cNvPr id="41" name="组合 40"/>
            <p:cNvGrpSpPr/>
            <p:nvPr/>
          </p:nvGrpSpPr>
          <p:grpSpPr>
            <a:xfrm>
              <a:off x="2742675" y="2964947"/>
              <a:ext cx="1761876" cy="371346"/>
              <a:chOff x="2169741" y="2036654"/>
              <a:chExt cx="1761876" cy="371346"/>
            </a:xfrm>
          </p:grpSpPr>
          <p:sp>
            <p:nvSpPr>
              <p:cNvPr id="45" name="矩形 44"/>
              <p:cNvSpPr/>
              <p:nvPr/>
            </p:nvSpPr>
            <p:spPr>
              <a:xfrm>
                <a:off x="2169741" y="2036654"/>
                <a:ext cx="1761876" cy="371346"/>
              </a:xfrm>
              <a:prstGeom prst="rect">
                <a:avLst/>
              </a:prstGeom>
              <a:solidFill>
                <a:srgbClr val="B2B2B2">
                  <a:lumMod val="40000"/>
                  <a:lumOff val="60000"/>
                </a:srgbClr>
              </a:solidFill>
              <a:ln w="1270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46" name="矩形 45"/>
              <p:cNvSpPr/>
              <p:nvPr/>
            </p:nvSpPr>
            <p:spPr>
              <a:xfrm>
                <a:off x="2576967" y="2097354"/>
                <a:ext cx="1277789" cy="250848"/>
              </a:xfrm>
              <a:prstGeom prst="rect">
                <a:avLst/>
              </a:prstGeom>
              <a:solidFill>
                <a:srgbClr val="00B0F0"/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456</a:t>
                </a:r>
                <a:endParaRPr kumimoji="0" lang="zh-CN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47" name="矩形 46"/>
              <p:cNvSpPr/>
              <p:nvPr/>
            </p:nvSpPr>
            <p:spPr>
              <a:xfrm>
                <a:off x="2248757" y="2099476"/>
                <a:ext cx="249193" cy="250848"/>
              </a:xfrm>
              <a:prstGeom prst="rect">
                <a:avLst/>
              </a:prstGeom>
              <a:solidFill>
                <a:srgbClr val="FF6600"/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1</a:t>
                </a:r>
                <a:endParaRPr kumimoji="0" lang="zh-CN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42" name="组合 41"/>
            <p:cNvGrpSpPr/>
            <p:nvPr/>
          </p:nvGrpSpPr>
          <p:grpSpPr>
            <a:xfrm>
              <a:off x="7650995" y="2965029"/>
              <a:ext cx="1761876" cy="371346"/>
              <a:chOff x="2169741" y="2036654"/>
              <a:chExt cx="1761876" cy="371346"/>
            </a:xfrm>
          </p:grpSpPr>
          <p:sp>
            <p:nvSpPr>
              <p:cNvPr id="43" name="矩形 42"/>
              <p:cNvSpPr/>
              <p:nvPr/>
            </p:nvSpPr>
            <p:spPr>
              <a:xfrm>
                <a:off x="2169741" y="2036654"/>
                <a:ext cx="1761876" cy="371346"/>
              </a:xfrm>
              <a:prstGeom prst="rect">
                <a:avLst/>
              </a:prstGeom>
              <a:solidFill>
                <a:srgbClr val="B2B2B2">
                  <a:lumMod val="40000"/>
                  <a:lumOff val="60000"/>
                </a:srgbClr>
              </a:solidFill>
              <a:ln w="1270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44" name="矩形 43"/>
              <p:cNvSpPr/>
              <p:nvPr/>
            </p:nvSpPr>
            <p:spPr>
              <a:xfrm>
                <a:off x="2240121" y="2097354"/>
                <a:ext cx="1614636" cy="250848"/>
              </a:xfrm>
              <a:prstGeom prst="rect">
                <a:avLst/>
              </a:prstGeom>
              <a:solidFill>
                <a:srgbClr val="1FB965"/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888</a:t>
                </a:r>
                <a:endParaRPr kumimoji="0" lang="zh-CN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48" name="组合 47"/>
          <p:cNvGrpSpPr/>
          <p:nvPr/>
        </p:nvGrpSpPr>
        <p:grpSpPr>
          <a:xfrm>
            <a:off x="6332671" y="3217626"/>
            <a:ext cx="1240093" cy="219046"/>
            <a:chOff x="6332671" y="3217626"/>
            <a:chExt cx="1240093" cy="219046"/>
          </a:xfrm>
        </p:grpSpPr>
        <p:cxnSp>
          <p:nvCxnSpPr>
            <p:cNvPr id="49" name="直接连接符 48"/>
            <p:cNvCxnSpPr/>
            <p:nvPr/>
          </p:nvCxnSpPr>
          <p:spPr>
            <a:xfrm flipH="1" flipV="1">
              <a:off x="6654717" y="3217626"/>
              <a:ext cx="0" cy="178303"/>
            </a:xfrm>
            <a:prstGeom prst="line">
              <a:avLst/>
            </a:prstGeom>
            <a:solidFill>
              <a:schemeClr val="bg1"/>
            </a:solidFill>
            <a:ln w="12700" cap="sq">
              <a:solidFill>
                <a:schemeClr val="tx1"/>
              </a:solidFill>
              <a:round/>
              <a:tailEnd type="none" w="lg" len="lg"/>
            </a:ln>
          </p:spPr>
        </p:cxnSp>
        <p:grpSp>
          <p:nvGrpSpPr>
            <p:cNvPr id="50" name="组合 49"/>
            <p:cNvGrpSpPr/>
            <p:nvPr/>
          </p:nvGrpSpPr>
          <p:grpSpPr>
            <a:xfrm>
              <a:off x="6332671" y="3218408"/>
              <a:ext cx="1240093" cy="218264"/>
              <a:chOff x="6332671" y="3218408"/>
              <a:chExt cx="1240093" cy="218264"/>
            </a:xfrm>
          </p:grpSpPr>
          <p:cxnSp>
            <p:nvCxnSpPr>
              <p:cNvPr id="51" name="直接连接符 50"/>
              <p:cNvCxnSpPr/>
              <p:nvPr/>
            </p:nvCxnSpPr>
            <p:spPr>
              <a:xfrm flipH="1">
                <a:off x="6332671" y="3354842"/>
                <a:ext cx="244336" cy="0"/>
              </a:xfrm>
              <a:prstGeom prst="line">
                <a:avLst/>
              </a:prstGeom>
              <a:solidFill>
                <a:schemeClr val="bg1"/>
              </a:solidFill>
              <a:ln w="38100" cap="sq">
                <a:solidFill>
                  <a:srgbClr val="00B050"/>
                </a:solidFill>
                <a:miter lim="800000"/>
                <a:tailEnd type="none" w="lg" len="lg"/>
              </a:ln>
            </p:spPr>
          </p:cxnSp>
          <p:grpSp>
            <p:nvGrpSpPr>
              <p:cNvPr id="52" name="组合 51"/>
              <p:cNvGrpSpPr/>
              <p:nvPr/>
            </p:nvGrpSpPr>
            <p:grpSpPr>
              <a:xfrm>
                <a:off x="6759107" y="3218408"/>
                <a:ext cx="813657" cy="131453"/>
                <a:chOff x="5694705" y="2247293"/>
                <a:chExt cx="502156" cy="121283"/>
              </a:xfrm>
            </p:grpSpPr>
            <p:cxnSp>
              <p:nvCxnSpPr>
                <p:cNvPr id="54" name="直接连接符 53"/>
                <p:cNvCxnSpPr/>
                <p:nvPr/>
              </p:nvCxnSpPr>
              <p:spPr>
                <a:xfrm flipH="1">
                  <a:off x="5694705" y="2368576"/>
                  <a:ext cx="244539" cy="0"/>
                </a:xfrm>
                <a:prstGeom prst="line">
                  <a:avLst/>
                </a:prstGeom>
                <a:solidFill>
                  <a:schemeClr val="bg1"/>
                </a:solidFill>
                <a:ln w="38100" cap="sq">
                  <a:solidFill>
                    <a:srgbClr val="00B050"/>
                  </a:solidFill>
                  <a:miter lim="800000"/>
                  <a:tailEnd type="none" w="lg" len="lg"/>
                </a:ln>
              </p:spPr>
            </p:cxnSp>
            <p:grpSp>
              <p:nvGrpSpPr>
                <p:cNvPr id="55" name="组合 54"/>
                <p:cNvGrpSpPr/>
                <p:nvPr/>
              </p:nvGrpSpPr>
              <p:grpSpPr>
                <a:xfrm>
                  <a:off x="5942184" y="2247293"/>
                  <a:ext cx="254677" cy="119330"/>
                  <a:chOff x="5919959" y="2262533"/>
                  <a:chExt cx="254677" cy="119330"/>
                </a:xfrm>
              </p:grpSpPr>
              <p:cxnSp>
                <p:nvCxnSpPr>
                  <p:cNvPr id="56" name="直接连接符 55"/>
                  <p:cNvCxnSpPr/>
                  <p:nvPr/>
                </p:nvCxnSpPr>
                <p:spPr>
                  <a:xfrm flipV="1">
                    <a:off x="5919959" y="2262533"/>
                    <a:ext cx="0" cy="119330"/>
                  </a:xfrm>
                  <a:prstGeom prst="line">
                    <a:avLst/>
                  </a:prstGeom>
                  <a:solidFill>
                    <a:schemeClr val="bg1"/>
                  </a:solidFill>
                  <a:ln w="38100" cap="sq">
                    <a:solidFill>
                      <a:srgbClr val="00B050"/>
                    </a:solidFill>
                    <a:miter lim="800000"/>
                    <a:tailEnd type="none" w="lg" len="lg"/>
                  </a:ln>
                </p:spPr>
              </p:cxnSp>
              <p:cxnSp>
                <p:nvCxnSpPr>
                  <p:cNvPr id="57" name="直接连接符 56"/>
                  <p:cNvCxnSpPr/>
                  <p:nvPr/>
                </p:nvCxnSpPr>
                <p:spPr>
                  <a:xfrm flipH="1">
                    <a:off x="5930300" y="2264265"/>
                    <a:ext cx="244336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38100" cap="sq">
                    <a:solidFill>
                      <a:srgbClr val="00B050"/>
                    </a:solidFill>
                    <a:miter lim="800000"/>
                    <a:tailEnd type="none" w="lg" len="lg"/>
                  </a:ln>
                </p:spPr>
              </p:cxnSp>
            </p:grpSp>
          </p:grpSp>
          <p:sp>
            <p:nvSpPr>
              <p:cNvPr id="53" name="等腰三角形 52"/>
              <p:cNvSpPr/>
              <p:nvPr/>
            </p:nvSpPr>
            <p:spPr>
              <a:xfrm rot="16200000">
                <a:off x="6571570" y="3275815"/>
                <a:ext cx="166294" cy="155419"/>
              </a:xfrm>
              <a:prstGeom prst="triangle">
                <a:avLst/>
              </a:prstGeom>
              <a:solidFill>
                <a:srgbClr val="FFC000"/>
              </a:solidFill>
              <a:ln w="19050">
                <a:solidFill>
                  <a:schemeClr val="tx1"/>
                </a:solidFill>
                <a:round/>
                <a:tailEnd type="triangle" w="lg" len="lg"/>
              </a:ln>
            </p:spPr>
            <p:txBody>
              <a:bodyPr vert="horz" wrap="square" lIns="86699" tIns="43349" rIns="86699" bIns="43349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sz="3790" i="1">
                  <a:solidFill>
                    <a:srgbClr val="000000"/>
                  </a:solidFill>
                  <a:latin typeface="Arial" panose="020B0604020202020204" pitchFamily="34" charset="0"/>
                  <a:ea typeface="华文细黑" panose="02010600040101010101" pitchFamily="2" charset="-122"/>
                </a:endParaRPr>
              </a:p>
            </p:txBody>
          </p:sp>
        </p:grpSp>
      </p:grpSp>
      <p:grpSp>
        <p:nvGrpSpPr>
          <p:cNvPr id="58" name="组合 57"/>
          <p:cNvGrpSpPr/>
          <p:nvPr/>
        </p:nvGrpSpPr>
        <p:grpSpPr>
          <a:xfrm>
            <a:off x="2686689" y="3518223"/>
            <a:ext cx="6670196" cy="371428"/>
            <a:chOff x="2742675" y="3452906"/>
            <a:chExt cx="6670196" cy="371428"/>
          </a:xfrm>
        </p:grpSpPr>
        <p:grpSp>
          <p:nvGrpSpPr>
            <p:cNvPr id="59" name="组合 58"/>
            <p:cNvGrpSpPr/>
            <p:nvPr/>
          </p:nvGrpSpPr>
          <p:grpSpPr>
            <a:xfrm>
              <a:off x="2742675" y="3452906"/>
              <a:ext cx="1761876" cy="371346"/>
              <a:chOff x="2169741" y="2036654"/>
              <a:chExt cx="1761876" cy="371346"/>
            </a:xfrm>
          </p:grpSpPr>
          <p:sp>
            <p:nvSpPr>
              <p:cNvPr id="63" name="矩形 62"/>
              <p:cNvSpPr/>
              <p:nvPr/>
            </p:nvSpPr>
            <p:spPr>
              <a:xfrm>
                <a:off x="2169741" y="2036654"/>
                <a:ext cx="1761876" cy="371346"/>
              </a:xfrm>
              <a:prstGeom prst="rect">
                <a:avLst/>
              </a:prstGeom>
              <a:solidFill>
                <a:srgbClr val="B2B2B2">
                  <a:lumMod val="40000"/>
                  <a:lumOff val="60000"/>
                </a:srgbClr>
              </a:solidFill>
              <a:ln w="1270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64" name="矩形 63"/>
              <p:cNvSpPr/>
              <p:nvPr/>
            </p:nvSpPr>
            <p:spPr>
              <a:xfrm>
                <a:off x="2576967" y="2097354"/>
                <a:ext cx="1277789" cy="250848"/>
              </a:xfrm>
              <a:prstGeom prst="rect">
                <a:avLst/>
              </a:prstGeom>
              <a:solidFill>
                <a:srgbClr val="00B0F0"/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789</a:t>
                </a:r>
                <a:endParaRPr kumimoji="0" lang="zh-CN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65" name="矩形 64"/>
              <p:cNvSpPr/>
              <p:nvPr/>
            </p:nvSpPr>
            <p:spPr>
              <a:xfrm>
                <a:off x="2248757" y="2099476"/>
                <a:ext cx="249193" cy="250848"/>
              </a:xfrm>
              <a:prstGeom prst="rect">
                <a:avLst/>
              </a:prstGeom>
              <a:solidFill>
                <a:srgbClr val="FF6600"/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1</a:t>
                </a:r>
                <a:endParaRPr kumimoji="0" lang="zh-CN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60" name="组合 59"/>
            <p:cNvGrpSpPr/>
            <p:nvPr/>
          </p:nvGrpSpPr>
          <p:grpSpPr>
            <a:xfrm>
              <a:off x="7650995" y="3452988"/>
              <a:ext cx="1761876" cy="371346"/>
              <a:chOff x="2169741" y="2036654"/>
              <a:chExt cx="1761876" cy="371346"/>
            </a:xfrm>
          </p:grpSpPr>
          <p:sp>
            <p:nvSpPr>
              <p:cNvPr id="61" name="矩形 60"/>
              <p:cNvSpPr/>
              <p:nvPr/>
            </p:nvSpPr>
            <p:spPr>
              <a:xfrm>
                <a:off x="2169741" y="2036654"/>
                <a:ext cx="1761876" cy="371346"/>
              </a:xfrm>
              <a:prstGeom prst="rect">
                <a:avLst/>
              </a:prstGeom>
              <a:solidFill>
                <a:srgbClr val="B2B2B2">
                  <a:lumMod val="40000"/>
                  <a:lumOff val="60000"/>
                </a:srgbClr>
              </a:solidFill>
              <a:ln w="1270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62" name="矩形 61"/>
              <p:cNvSpPr/>
              <p:nvPr/>
            </p:nvSpPr>
            <p:spPr>
              <a:xfrm>
                <a:off x="2240121" y="2097354"/>
                <a:ext cx="1614636" cy="250848"/>
              </a:xfrm>
              <a:prstGeom prst="rect">
                <a:avLst/>
              </a:prstGeom>
              <a:solidFill>
                <a:srgbClr val="1FB965"/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999</a:t>
                </a:r>
                <a:endParaRPr kumimoji="0" lang="zh-CN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66" name="组合 65"/>
          <p:cNvGrpSpPr/>
          <p:nvPr/>
        </p:nvGrpSpPr>
        <p:grpSpPr>
          <a:xfrm>
            <a:off x="6332671" y="3705585"/>
            <a:ext cx="1240093" cy="219046"/>
            <a:chOff x="6332671" y="3705585"/>
            <a:chExt cx="1240093" cy="219046"/>
          </a:xfrm>
        </p:grpSpPr>
        <p:cxnSp>
          <p:nvCxnSpPr>
            <p:cNvPr id="67" name="直接连接符 66"/>
            <p:cNvCxnSpPr/>
            <p:nvPr/>
          </p:nvCxnSpPr>
          <p:spPr>
            <a:xfrm flipH="1">
              <a:off x="6332671" y="3842801"/>
              <a:ext cx="244336" cy="0"/>
            </a:xfrm>
            <a:prstGeom prst="line">
              <a:avLst/>
            </a:prstGeom>
            <a:solidFill>
              <a:schemeClr val="bg1"/>
            </a:solidFill>
            <a:ln w="38100" cap="sq">
              <a:solidFill>
                <a:srgbClr val="00B050"/>
              </a:solidFill>
              <a:miter lim="800000"/>
              <a:tailEnd type="none" w="lg" len="lg"/>
            </a:ln>
          </p:spPr>
        </p:cxnSp>
        <p:cxnSp>
          <p:nvCxnSpPr>
            <p:cNvPr id="68" name="直接连接符 67"/>
            <p:cNvCxnSpPr/>
            <p:nvPr/>
          </p:nvCxnSpPr>
          <p:spPr>
            <a:xfrm flipH="1" flipV="1">
              <a:off x="6654717" y="3705585"/>
              <a:ext cx="0" cy="178303"/>
            </a:xfrm>
            <a:prstGeom prst="line">
              <a:avLst/>
            </a:prstGeom>
            <a:solidFill>
              <a:schemeClr val="bg1"/>
            </a:solidFill>
            <a:ln w="12700" cap="sq">
              <a:solidFill>
                <a:schemeClr val="tx1"/>
              </a:solidFill>
              <a:round/>
              <a:tailEnd type="none" w="lg" len="lg"/>
            </a:ln>
          </p:spPr>
        </p:cxnSp>
        <p:grpSp>
          <p:nvGrpSpPr>
            <p:cNvPr id="69" name="组合 68"/>
            <p:cNvGrpSpPr/>
            <p:nvPr/>
          </p:nvGrpSpPr>
          <p:grpSpPr>
            <a:xfrm>
              <a:off x="6759107" y="3707605"/>
              <a:ext cx="813657" cy="131281"/>
              <a:chOff x="5694705" y="2248429"/>
              <a:chExt cx="502156" cy="121124"/>
            </a:xfrm>
          </p:grpSpPr>
          <p:cxnSp>
            <p:nvCxnSpPr>
              <p:cNvPr id="71" name="直接连接符 70"/>
              <p:cNvCxnSpPr/>
              <p:nvPr/>
            </p:nvCxnSpPr>
            <p:spPr>
              <a:xfrm flipH="1">
                <a:off x="5694705" y="2368576"/>
                <a:ext cx="244539" cy="0"/>
              </a:xfrm>
              <a:prstGeom prst="line">
                <a:avLst/>
              </a:prstGeom>
              <a:solidFill>
                <a:schemeClr val="bg1"/>
              </a:solidFill>
              <a:ln w="38100" cap="sq">
                <a:solidFill>
                  <a:srgbClr val="00B050"/>
                </a:solidFill>
                <a:miter lim="800000"/>
                <a:tailEnd type="none" w="lg" len="lg"/>
              </a:ln>
            </p:spPr>
          </p:cxnSp>
          <p:grpSp>
            <p:nvGrpSpPr>
              <p:cNvPr id="72" name="组合 71"/>
              <p:cNvGrpSpPr/>
              <p:nvPr/>
            </p:nvGrpSpPr>
            <p:grpSpPr>
              <a:xfrm>
                <a:off x="5942184" y="2248429"/>
                <a:ext cx="254677" cy="121124"/>
                <a:chOff x="5919959" y="2263669"/>
                <a:chExt cx="254677" cy="121124"/>
              </a:xfrm>
            </p:grpSpPr>
            <p:cxnSp>
              <p:nvCxnSpPr>
                <p:cNvPr id="73" name="直接连接符 72"/>
                <p:cNvCxnSpPr/>
                <p:nvPr/>
              </p:nvCxnSpPr>
              <p:spPr>
                <a:xfrm flipV="1">
                  <a:off x="5919959" y="2263669"/>
                  <a:ext cx="0" cy="121124"/>
                </a:xfrm>
                <a:prstGeom prst="line">
                  <a:avLst/>
                </a:prstGeom>
                <a:solidFill>
                  <a:schemeClr val="bg1"/>
                </a:solidFill>
                <a:ln w="38100" cap="sq">
                  <a:solidFill>
                    <a:srgbClr val="00B050"/>
                  </a:solidFill>
                  <a:miter lim="800000"/>
                  <a:tailEnd type="none" w="lg" len="lg"/>
                </a:ln>
              </p:spPr>
            </p:cxnSp>
            <p:cxnSp>
              <p:nvCxnSpPr>
                <p:cNvPr id="74" name="直接连接符 73"/>
                <p:cNvCxnSpPr/>
                <p:nvPr/>
              </p:nvCxnSpPr>
              <p:spPr>
                <a:xfrm flipH="1">
                  <a:off x="5930300" y="2264265"/>
                  <a:ext cx="244336" cy="0"/>
                </a:xfrm>
                <a:prstGeom prst="line">
                  <a:avLst/>
                </a:prstGeom>
                <a:solidFill>
                  <a:schemeClr val="bg1"/>
                </a:solidFill>
                <a:ln w="38100" cap="sq">
                  <a:solidFill>
                    <a:srgbClr val="00B050"/>
                  </a:solidFill>
                  <a:miter lim="800000"/>
                  <a:tailEnd type="none" w="lg" len="lg"/>
                </a:ln>
              </p:spPr>
            </p:cxnSp>
          </p:grpSp>
        </p:grpSp>
        <p:sp>
          <p:nvSpPr>
            <p:cNvPr id="70" name="等腰三角形 69"/>
            <p:cNvSpPr/>
            <p:nvPr/>
          </p:nvSpPr>
          <p:spPr>
            <a:xfrm rot="16200000">
              <a:off x="6571570" y="3763774"/>
              <a:ext cx="166294" cy="155419"/>
            </a:xfrm>
            <a:prstGeom prst="triangle">
              <a:avLst/>
            </a:prstGeom>
            <a:solidFill>
              <a:srgbClr val="FFC000"/>
            </a:solidFill>
            <a:ln w="19050">
              <a:solidFill>
                <a:schemeClr val="tx1"/>
              </a:solidFill>
              <a:round/>
              <a:tailEnd type="triangle" w="lg" len="lg"/>
            </a:ln>
          </p:spPr>
          <p:txBody>
            <a:bodyPr vert="horz" wrap="square" lIns="86699" tIns="43349" rIns="86699" bIns="43349" numCol="1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3790" i="1">
                <a:solidFill>
                  <a:srgbClr val="000000"/>
                </a:solidFill>
                <a:latin typeface="Arial" panose="020B0604020202020204" pitchFamily="34" charset="0"/>
                <a:ea typeface="华文细黑" panose="02010600040101010101" pitchFamily="2" charset="-122"/>
              </a:endParaRPr>
            </a:p>
          </p:txBody>
        </p:sp>
      </p:grpSp>
      <p:grpSp>
        <p:nvGrpSpPr>
          <p:cNvPr id="75" name="组合 74"/>
          <p:cNvGrpSpPr/>
          <p:nvPr/>
        </p:nvGrpSpPr>
        <p:grpSpPr>
          <a:xfrm>
            <a:off x="2686689" y="4006182"/>
            <a:ext cx="6670196" cy="371428"/>
            <a:chOff x="2742675" y="3940865"/>
            <a:chExt cx="6670196" cy="371428"/>
          </a:xfrm>
        </p:grpSpPr>
        <p:grpSp>
          <p:nvGrpSpPr>
            <p:cNvPr id="76" name="组合 75"/>
            <p:cNvGrpSpPr/>
            <p:nvPr/>
          </p:nvGrpSpPr>
          <p:grpSpPr>
            <a:xfrm>
              <a:off x="2742675" y="3940865"/>
              <a:ext cx="1761876" cy="371346"/>
              <a:chOff x="2169741" y="2036654"/>
              <a:chExt cx="1761876" cy="371346"/>
            </a:xfrm>
          </p:grpSpPr>
          <p:sp>
            <p:nvSpPr>
              <p:cNvPr id="80" name="矩形 79"/>
              <p:cNvSpPr/>
              <p:nvPr/>
            </p:nvSpPr>
            <p:spPr>
              <a:xfrm>
                <a:off x="2169741" y="2036654"/>
                <a:ext cx="1761876" cy="371346"/>
              </a:xfrm>
              <a:prstGeom prst="rect">
                <a:avLst/>
              </a:prstGeom>
              <a:solidFill>
                <a:srgbClr val="B2B2B2">
                  <a:lumMod val="40000"/>
                  <a:lumOff val="60000"/>
                </a:srgbClr>
              </a:solidFill>
              <a:ln w="1270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81" name="矩形 80"/>
              <p:cNvSpPr/>
              <p:nvPr/>
            </p:nvSpPr>
            <p:spPr>
              <a:xfrm>
                <a:off x="2576967" y="2097354"/>
                <a:ext cx="1277789" cy="250848"/>
              </a:xfrm>
              <a:prstGeom prst="rect">
                <a:avLst/>
              </a:prstGeom>
              <a:solidFill>
                <a:srgbClr val="00B0F0"/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82" name="矩形 81"/>
              <p:cNvSpPr/>
              <p:nvPr/>
            </p:nvSpPr>
            <p:spPr>
              <a:xfrm>
                <a:off x="2248757" y="2099476"/>
                <a:ext cx="249193" cy="250848"/>
              </a:xfrm>
              <a:prstGeom prst="rect">
                <a:avLst/>
              </a:prstGeom>
              <a:solidFill>
                <a:srgbClr val="FF6600"/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0</a:t>
                </a:r>
                <a:endParaRPr kumimoji="0" lang="zh-CN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77" name="组合 76"/>
            <p:cNvGrpSpPr/>
            <p:nvPr/>
          </p:nvGrpSpPr>
          <p:grpSpPr>
            <a:xfrm>
              <a:off x="7650995" y="3940947"/>
              <a:ext cx="1761876" cy="371346"/>
              <a:chOff x="2169741" y="2036654"/>
              <a:chExt cx="1761876" cy="371346"/>
            </a:xfrm>
          </p:grpSpPr>
          <p:sp>
            <p:nvSpPr>
              <p:cNvPr id="78" name="矩形 77"/>
              <p:cNvSpPr/>
              <p:nvPr/>
            </p:nvSpPr>
            <p:spPr>
              <a:xfrm>
                <a:off x="2169741" y="2036654"/>
                <a:ext cx="1761876" cy="371346"/>
              </a:xfrm>
              <a:prstGeom prst="rect">
                <a:avLst/>
              </a:prstGeom>
              <a:solidFill>
                <a:srgbClr val="B2B2B2">
                  <a:lumMod val="40000"/>
                  <a:lumOff val="60000"/>
                </a:srgbClr>
              </a:solidFill>
              <a:ln w="1270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79" name="矩形 78"/>
              <p:cNvSpPr/>
              <p:nvPr/>
            </p:nvSpPr>
            <p:spPr>
              <a:xfrm>
                <a:off x="2240121" y="2097354"/>
                <a:ext cx="1614636" cy="250848"/>
              </a:xfrm>
              <a:prstGeom prst="rect">
                <a:avLst/>
              </a:prstGeom>
              <a:solidFill>
                <a:srgbClr val="1FB965"/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83" name="组合 82"/>
          <p:cNvGrpSpPr/>
          <p:nvPr/>
        </p:nvGrpSpPr>
        <p:grpSpPr>
          <a:xfrm>
            <a:off x="2686689" y="4494141"/>
            <a:ext cx="6670196" cy="371428"/>
            <a:chOff x="2742675" y="4428824"/>
            <a:chExt cx="6670196" cy="371428"/>
          </a:xfrm>
        </p:grpSpPr>
        <p:grpSp>
          <p:nvGrpSpPr>
            <p:cNvPr id="84" name="组合 83"/>
            <p:cNvGrpSpPr/>
            <p:nvPr/>
          </p:nvGrpSpPr>
          <p:grpSpPr>
            <a:xfrm>
              <a:off x="2742675" y="4428824"/>
              <a:ext cx="1761876" cy="371346"/>
              <a:chOff x="2169741" y="2036654"/>
              <a:chExt cx="1761876" cy="371346"/>
            </a:xfrm>
          </p:grpSpPr>
          <p:sp>
            <p:nvSpPr>
              <p:cNvPr id="88" name="矩形 87"/>
              <p:cNvSpPr/>
              <p:nvPr/>
            </p:nvSpPr>
            <p:spPr>
              <a:xfrm>
                <a:off x="2169741" y="2036654"/>
                <a:ext cx="1761876" cy="371346"/>
              </a:xfrm>
              <a:prstGeom prst="rect">
                <a:avLst/>
              </a:prstGeom>
              <a:solidFill>
                <a:srgbClr val="B2B2B2">
                  <a:lumMod val="40000"/>
                  <a:lumOff val="60000"/>
                </a:srgbClr>
              </a:solidFill>
              <a:ln w="1270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89" name="矩形 88"/>
              <p:cNvSpPr/>
              <p:nvPr/>
            </p:nvSpPr>
            <p:spPr>
              <a:xfrm>
                <a:off x="2576967" y="2097354"/>
                <a:ext cx="1277789" cy="250848"/>
              </a:xfrm>
              <a:prstGeom prst="rect">
                <a:avLst/>
              </a:prstGeom>
              <a:solidFill>
                <a:srgbClr val="00B0F0"/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90" name="矩形 89"/>
              <p:cNvSpPr/>
              <p:nvPr/>
            </p:nvSpPr>
            <p:spPr>
              <a:xfrm>
                <a:off x="2248757" y="2099476"/>
                <a:ext cx="249193" cy="250848"/>
              </a:xfrm>
              <a:prstGeom prst="rect">
                <a:avLst/>
              </a:prstGeom>
              <a:solidFill>
                <a:srgbClr val="FF6600"/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0</a:t>
                </a:r>
                <a:endParaRPr kumimoji="0" lang="zh-CN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85" name="组合 84"/>
            <p:cNvGrpSpPr/>
            <p:nvPr/>
          </p:nvGrpSpPr>
          <p:grpSpPr>
            <a:xfrm>
              <a:off x="7650995" y="4428906"/>
              <a:ext cx="1761876" cy="371346"/>
              <a:chOff x="2169741" y="2036654"/>
              <a:chExt cx="1761876" cy="371346"/>
            </a:xfrm>
          </p:grpSpPr>
          <p:sp>
            <p:nvSpPr>
              <p:cNvPr id="86" name="矩形 85"/>
              <p:cNvSpPr/>
              <p:nvPr/>
            </p:nvSpPr>
            <p:spPr>
              <a:xfrm>
                <a:off x="2169741" y="2036654"/>
                <a:ext cx="1761876" cy="371346"/>
              </a:xfrm>
              <a:prstGeom prst="rect">
                <a:avLst/>
              </a:prstGeom>
              <a:solidFill>
                <a:srgbClr val="B2B2B2">
                  <a:lumMod val="40000"/>
                  <a:lumOff val="60000"/>
                </a:srgbClr>
              </a:solidFill>
              <a:ln w="1270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87" name="矩形 86"/>
              <p:cNvSpPr/>
              <p:nvPr/>
            </p:nvSpPr>
            <p:spPr>
              <a:xfrm>
                <a:off x="2240121" y="2097354"/>
                <a:ext cx="1614636" cy="250848"/>
              </a:xfrm>
              <a:prstGeom prst="rect">
                <a:avLst/>
              </a:prstGeom>
              <a:solidFill>
                <a:srgbClr val="1FB965"/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91" name="组合 90"/>
          <p:cNvGrpSpPr/>
          <p:nvPr/>
        </p:nvGrpSpPr>
        <p:grpSpPr>
          <a:xfrm>
            <a:off x="2686689" y="4982100"/>
            <a:ext cx="6670196" cy="371428"/>
            <a:chOff x="2742675" y="4916783"/>
            <a:chExt cx="6670196" cy="371428"/>
          </a:xfrm>
        </p:grpSpPr>
        <p:grpSp>
          <p:nvGrpSpPr>
            <p:cNvPr id="92" name="组合 91"/>
            <p:cNvGrpSpPr/>
            <p:nvPr/>
          </p:nvGrpSpPr>
          <p:grpSpPr>
            <a:xfrm>
              <a:off x="2742675" y="4916783"/>
              <a:ext cx="1761876" cy="371346"/>
              <a:chOff x="2169741" y="2036654"/>
              <a:chExt cx="1761876" cy="371346"/>
            </a:xfrm>
          </p:grpSpPr>
          <p:sp>
            <p:nvSpPr>
              <p:cNvPr id="96" name="矩形 95"/>
              <p:cNvSpPr/>
              <p:nvPr/>
            </p:nvSpPr>
            <p:spPr>
              <a:xfrm>
                <a:off x="2169741" y="2036654"/>
                <a:ext cx="1761876" cy="371346"/>
              </a:xfrm>
              <a:prstGeom prst="rect">
                <a:avLst/>
              </a:prstGeom>
              <a:solidFill>
                <a:srgbClr val="B2B2B2">
                  <a:lumMod val="40000"/>
                  <a:lumOff val="60000"/>
                </a:srgbClr>
              </a:solidFill>
              <a:ln w="1270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97" name="矩形 96"/>
              <p:cNvSpPr/>
              <p:nvPr/>
            </p:nvSpPr>
            <p:spPr>
              <a:xfrm>
                <a:off x="2576967" y="2097354"/>
                <a:ext cx="1277789" cy="250848"/>
              </a:xfrm>
              <a:prstGeom prst="rect">
                <a:avLst/>
              </a:prstGeom>
              <a:solidFill>
                <a:srgbClr val="00B0F0"/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98" name="矩形 97"/>
              <p:cNvSpPr/>
              <p:nvPr/>
            </p:nvSpPr>
            <p:spPr>
              <a:xfrm>
                <a:off x="2248757" y="2099476"/>
                <a:ext cx="249193" cy="250848"/>
              </a:xfrm>
              <a:prstGeom prst="rect">
                <a:avLst/>
              </a:prstGeom>
              <a:solidFill>
                <a:srgbClr val="FF6600"/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0</a:t>
                </a:r>
                <a:endParaRPr kumimoji="0" lang="zh-CN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93" name="组合 92"/>
            <p:cNvGrpSpPr/>
            <p:nvPr/>
          </p:nvGrpSpPr>
          <p:grpSpPr>
            <a:xfrm>
              <a:off x="7650995" y="4916865"/>
              <a:ext cx="1761876" cy="371346"/>
              <a:chOff x="2169741" y="2036654"/>
              <a:chExt cx="1761876" cy="371346"/>
            </a:xfrm>
          </p:grpSpPr>
          <p:sp>
            <p:nvSpPr>
              <p:cNvPr id="94" name="矩形 93"/>
              <p:cNvSpPr/>
              <p:nvPr/>
            </p:nvSpPr>
            <p:spPr>
              <a:xfrm>
                <a:off x="2169741" y="2036654"/>
                <a:ext cx="1761876" cy="371346"/>
              </a:xfrm>
              <a:prstGeom prst="rect">
                <a:avLst/>
              </a:prstGeom>
              <a:solidFill>
                <a:srgbClr val="B2B2B2">
                  <a:lumMod val="40000"/>
                  <a:lumOff val="60000"/>
                </a:srgbClr>
              </a:solidFill>
              <a:ln w="1270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95" name="矩形 94"/>
              <p:cNvSpPr/>
              <p:nvPr/>
            </p:nvSpPr>
            <p:spPr>
              <a:xfrm>
                <a:off x="2240121" y="2097354"/>
                <a:ext cx="1614636" cy="250848"/>
              </a:xfrm>
              <a:prstGeom prst="rect">
                <a:avLst/>
              </a:prstGeom>
              <a:solidFill>
                <a:srgbClr val="1FB965"/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99" name="组合 98"/>
          <p:cNvGrpSpPr/>
          <p:nvPr/>
        </p:nvGrpSpPr>
        <p:grpSpPr>
          <a:xfrm>
            <a:off x="5745009" y="2242395"/>
            <a:ext cx="900445" cy="3415713"/>
            <a:chOff x="5745009" y="2242395"/>
            <a:chExt cx="900445" cy="3415713"/>
          </a:xfrm>
        </p:grpSpPr>
        <p:cxnSp>
          <p:nvCxnSpPr>
            <p:cNvPr id="100" name="直接连接符 99"/>
            <p:cNvCxnSpPr/>
            <p:nvPr/>
          </p:nvCxnSpPr>
          <p:spPr>
            <a:xfrm>
              <a:off x="5745009" y="2242395"/>
              <a:ext cx="900445" cy="0"/>
            </a:xfrm>
            <a:prstGeom prst="line">
              <a:avLst/>
            </a:prstGeom>
            <a:noFill/>
            <a:ln w="12700" cap="sq" cmpd="sng" algn="ctr">
              <a:solidFill>
                <a:srgbClr val="FF0000"/>
              </a:solidFill>
              <a:prstDash val="solid"/>
              <a:miter lim="800000"/>
            </a:ln>
            <a:effectLst/>
          </p:spPr>
        </p:cxnSp>
        <p:cxnSp>
          <p:nvCxnSpPr>
            <p:cNvPr id="101" name="直接连接符 100"/>
            <p:cNvCxnSpPr/>
            <p:nvPr/>
          </p:nvCxnSpPr>
          <p:spPr>
            <a:xfrm>
              <a:off x="5745009" y="2730354"/>
              <a:ext cx="900445" cy="0"/>
            </a:xfrm>
            <a:prstGeom prst="line">
              <a:avLst/>
            </a:prstGeom>
            <a:noFill/>
            <a:ln w="12700" cap="sq" cmpd="sng" algn="ctr">
              <a:solidFill>
                <a:schemeClr val="tx1"/>
              </a:solidFill>
              <a:prstDash val="solid"/>
              <a:miter lim="800000"/>
            </a:ln>
            <a:effectLst/>
          </p:spPr>
        </p:cxnSp>
        <p:cxnSp>
          <p:nvCxnSpPr>
            <p:cNvPr id="102" name="直接连接符 101"/>
            <p:cNvCxnSpPr/>
            <p:nvPr/>
          </p:nvCxnSpPr>
          <p:spPr>
            <a:xfrm>
              <a:off x="5745009" y="3218313"/>
              <a:ext cx="900445" cy="0"/>
            </a:xfrm>
            <a:prstGeom prst="line">
              <a:avLst/>
            </a:prstGeom>
            <a:noFill/>
            <a:ln w="12700" cap="sq" cmpd="sng" algn="ctr">
              <a:solidFill>
                <a:schemeClr val="tx1"/>
              </a:solidFill>
              <a:prstDash val="solid"/>
              <a:miter lim="800000"/>
            </a:ln>
            <a:effectLst/>
          </p:spPr>
        </p:cxnSp>
        <p:cxnSp>
          <p:nvCxnSpPr>
            <p:cNvPr id="103" name="直接连接符 102"/>
            <p:cNvCxnSpPr/>
            <p:nvPr/>
          </p:nvCxnSpPr>
          <p:spPr>
            <a:xfrm>
              <a:off x="5745009" y="3706272"/>
              <a:ext cx="900445" cy="0"/>
            </a:xfrm>
            <a:prstGeom prst="line">
              <a:avLst/>
            </a:prstGeom>
            <a:noFill/>
            <a:ln w="12700" cap="sq" cmpd="sng" algn="ctr">
              <a:solidFill>
                <a:schemeClr val="tx1"/>
              </a:solidFill>
              <a:prstDash val="solid"/>
              <a:miter lim="800000"/>
            </a:ln>
            <a:effectLst/>
          </p:spPr>
        </p:cxnSp>
        <p:cxnSp>
          <p:nvCxnSpPr>
            <p:cNvPr id="104" name="直接连接符 103"/>
            <p:cNvCxnSpPr/>
            <p:nvPr/>
          </p:nvCxnSpPr>
          <p:spPr>
            <a:xfrm>
              <a:off x="5745009" y="4194231"/>
              <a:ext cx="900445" cy="0"/>
            </a:xfrm>
            <a:prstGeom prst="line">
              <a:avLst/>
            </a:prstGeom>
            <a:noFill/>
            <a:ln w="12700" cap="sq" cmpd="sng" algn="ctr">
              <a:solidFill>
                <a:schemeClr val="tx1"/>
              </a:solidFill>
              <a:prstDash val="solid"/>
              <a:miter lim="800000"/>
            </a:ln>
            <a:effectLst/>
          </p:spPr>
        </p:cxnSp>
        <p:cxnSp>
          <p:nvCxnSpPr>
            <p:cNvPr id="105" name="直接连接符 104"/>
            <p:cNvCxnSpPr/>
            <p:nvPr/>
          </p:nvCxnSpPr>
          <p:spPr>
            <a:xfrm>
              <a:off x="5745009" y="4682190"/>
              <a:ext cx="900445" cy="0"/>
            </a:xfrm>
            <a:prstGeom prst="line">
              <a:avLst/>
            </a:prstGeom>
            <a:noFill/>
            <a:ln w="12700" cap="sq" cmpd="sng" algn="ctr">
              <a:solidFill>
                <a:schemeClr val="tx1"/>
              </a:solidFill>
              <a:prstDash val="solid"/>
              <a:miter lim="800000"/>
            </a:ln>
            <a:effectLst/>
          </p:spPr>
        </p:cxnSp>
        <p:cxnSp>
          <p:nvCxnSpPr>
            <p:cNvPr id="106" name="直接连接符 105"/>
            <p:cNvCxnSpPr/>
            <p:nvPr/>
          </p:nvCxnSpPr>
          <p:spPr>
            <a:xfrm>
              <a:off x="5745009" y="5170149"/>
              <a:ext cx="900445" cy="0"/>
            </a:xfrm>
            <a:prstGeom prst="line">
              <a:avLst/>
            </a:prstGeom>
            <a:noFill/>
            <a:ln w="12700" cap="sq" cmpd="sng" algn="ctr">
              <a:solidFill>
                <a:schemeClr val="tx1"/>
              </a:solidFill>
              <a:prstDash val="solid"/>
              <a:miter lim="800000"/>
            </a:ln>
            <a:effectLst/>
          </p:spPr>
        </p:cxnSp>
        <p:cxnSp>
          <p:nvCxnSpPr>
            <p:cNvPr id="107" name="直接连接符 106"/>
            <p:cNvCxnSpPr/>
            <p:nvPr/>
          </p:nvCxnSpPr>
          <p:spPr>
            <a:xfrm>
              <a:off x="5745009" y="5658108"/>
              <a:ext cx="900445" cy="0"/>
            </a:xfrm>
            <a:prstGeom prst="line">
              <a:avLst/>
            </a:prstGeom>
            <a:noFill/>
            <a:ln w="12700" cap="sq" cmpd="sng" algn="ctr">
              <a:solidFill>
                <a:schemeClr val="tx1"/>
              </a:solidFill>
              <a:prstDash val="solid"/>
              <a:miter lim="800000"/>
            </a:ln>
            <a:effectLst/>
          </p:spPr>
        </p:cxnSp>
      </p:grpSp>
      <p:grpSp>
        <p:nvGrpSpPr>
          <p:cNvPr id="108" name="组合 107"/>
          <p:cNvGrpSpPr/>
          <p:nvPr/>
        </p:nvGrpSpPr>
        <p:grpSpPr>
          <a:xfrm>
            <a:off x="5376021" y="2098811"/>
            <a:ext cx="364353" cy="3690334"/>
            <a:chOff x="5376021" y="2098811"/>
            <a:chExt cx="364353" cy="3690334"/>
          </a:xfrm>
        </p:grpSpPr>
        <p:sp>
          <p:nvSpPr>
            <p:cNvPr id="109" name="矩形 108"/>
            <p:cNvSpPr/>
            <p:nvPr/>
          </p:nvSpPr>
          <p:spPr>
            <a:xfrm>
              <a:off x="5376021" y="2098811"/>
              <a:ext cx="364353" cy="274621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2E4E7E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b="1" i="0" dirty="0">
                  <a:solidFill>
                    <a:schemeClr val="tx1"/>
                  </a:solidFill>
                </a:rPr>
                <a:t>=?</a:t>
              </a:r>
              <a:endParaRPr lang="zh-CN" altLang="en-US" sz="1200" b="1" i="0" dirty="0">
                <a:solidFill>
                  <a:schemeClr val="tx1"/>
                </a:solidFill>
              </a:endParaRPr>
            </a:p>
          </p:txBody>
        </p:sp>
        <p:sp>
          <p:nvSpPr>
            <p:cNvPr id="110" name="矩形 109"/>
            <p:cNvSpPr/>
            <p:nvPr/>
          </p:nvSpPr>
          <p:spPr>
            <a:xfrm>
              <a:off x="5376021" y="2586770"/>
              <a:ext cx="364353" cy="274621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2E4E7E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b="1" i="0" dirty="0">
                  <a:solidFill>
                    <a:schemeClr val="tx1"/>
                  </a:solidFill>
                </a:rPr>
                <a:t>=?</a:t>
              </a:r>
              <a:endParaRPr lang="zh-CN" altLang="en-US" sz="1200" b="1" i="0" dirty="0">
                <a:solidFill>
                  <a:schemeClr val="tx1"/>
                </a:solidFill>
              </a:endParaRPr>
            </a:p>
          </p:txBody>
        </p:sp>
        <p:sp>
          <p:nvSpPr>
            <p:cNvPr id="111" name="矩形 110"/>
            <p:cNvSpPr/>
            <p:nvPr/>
          </p:nvSpPr>
          <p:spPr>
            <a:xfrm>
              <a:off x="5376021" y="3074729"/>
              <a:ext cx="364353" cy="274621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2E4E7E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b="1" i="0" dirty="0">
                  <a:solidFill>
                    <a:schemeClr val="tx1"/>
                  </a:solidFill>
                </a:rPr>
                <a:t>=?</a:t>
              </a:r>
              <a:endParaRPr lang="zh-CN" altLang="en-US" sz="1200" b="1" i="0" dirty="0">
                <a:solidFill>
                  <a:schemeClr val="tx1"/>
                </a:solidFill>
              </a:endParaRPr>
            </a:p>
          </p:txBody>
        </p:sp>
        <p:sp>
          <p:nvSpPr>
            <p:cNvPr id="112" name="矩形 111"/>
            <p:cNvSpPr/>
            <p:nvPr/>
          </p:nvSpPr>
          <p:spPr>
            <a:xfrm>
              <a:off x="5376021" y="3562688"/>
              <a:ext cx="364353" cy="274621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2E4E7E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b="1" i="0" dirty="0">
                  <a:solidFill>
                    <a:schemeClr val="tx1"/>
                  </a:solidFill>
                </a:rPr>
                <a:t>=?</a:t>
              </a:r>
              <a:endParaRPr lang="zh-CN" altLang="en-US" sz="1200" b="1" i="0" dirty="0">
                <a:solidFill>
                  <a:schemeClr val="tx1"/>
                </a:solidFill>
              </a:endParaRPr>
            </a:p>
          </p:txBody>
        </p:sp>
        <p:sp>
          <p:nvSpPr>
            <p:cNvPr id="113" name="矩形 112"/>
            <p:cNvSpPr/>
            <p:nvPr/>
          </p:nvSpPr>
          <p:spPr>
            <a:xfrm>
              <a:off x="5376021" y="4050647"/>
              <a:ext cx="364353" cy="274621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2E4E7E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b="1" i="0" dirty="0">
                  <a:solidFill>
                    <a:schemeClr val="tx1"/>
                  </a:solidFill>
                </a:rPr>
                <a:t>=?</a:t>
              </a:r>
              <a:endParaRPr lang="zh-CN" altLang="en-US" sz="1200" b="1" i="0" dirty="0">
                <a:solidFill>
                  <a:schemeClr val="tx1"/>
                </a:solidFill>
              </a:endParaRPr>
            </a:p>
          </p:txBody>
        </p:sp>
        <p:sp>
          <p:nvSpPr>
            <p:cNvPr id="114" name="矩形 113"/>
            <p:cNvSpPr/>
            <p:nvPr/>
          </p:nvSpPr>
          <p:spPr>
            <a:xfrm>
              <a:off x="5376021" y="4538606"/>
              <a:ext cx="364353" cy="274621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2E4E7E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b="1" i="0" dirty="0">
                  <a:solidFill>
                    <a:schemeClr val="tx1"/>
                  </a:solidFill>
                </a:rPr>
                <a:t>=?</a:t>
              </a:r>
              <a:endParaRPr lang="zh-CN" altLang="en-US" sz="1200" b="1" i="0" dirty="0">
                <a:solidFill>
                  <a:schemeClr val="tx1"/>
                </a:solidFill>
              </a:endParaRPr>
            </a:p>
          </p:txBody>
        </p:sp>
        <p:sp>
          <p:nvSpPr>
            <p:cNvPr id="115" name="矩形 114"/>
            <p:cNvSpPr/>
            <p:nvPr/>
          </p:nvSpPr>
          <p:spPr>
            <a:xfrm>
              <a:off x="5376021" y="5026565"/>
              <a:ext cx="364353" cy="274621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2E4E7E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b="1" i="0" dirty="0">
                  <a:solidFill>
                    <a:schemeClr val="tx1"/>
                  </a:solidFill>
                </a:rPr>
                <a:t>=?</a:t>
              </a:r>
              <a:endParaRPr lang="zh-CN" altLang="en-US" sz="1200" b="1" i="0" dirty="0">
                <a:solidFill>
                  <a:schemeClr val="tx1"/>
                </a:solidFill>
              </a:endParaRPr>
            </a:p>
          </p:txBody>
        </p:sp>
        <p:sp>
          <p:nvSpPr>
            <p:cNvPr id="116" name="矩形 115"/>
            <p:cNvSpPr/>
            <p:nvPr/>
          </p:nvSpPr>
          <p:spPr>
            <a:xfrm>
              <a:off x="5376021" y="5514524"/>
              <a:ext cx="364353" cy="274621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2E4E7E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b="1" i="0" dirty="0">
                  <a:solidFill>
                    <a:schemeClr val="tx1"/>
                  </a:solidFill>
                </a:rPr>
                <a:t>=?</a:t>
              </a:r>
              <a:endParaRPr lang="zh-CN" altLang="en-US" sz="1200" b="1" i="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17" name="组合 116"/>
          <p:cNvGrpSpPr/>
          <p:nvPr/>
        </p:nvGrpSpPr>
        <p:grpSpPr>
          <a:xfrm>
            <a:off x="2686689" y="5470059"/>
            <a:ext cx="6670196" cy="371428"/>
            <a:chOff x="2742675" y="5404742"/>
            <a:chExt cx="6670196" cy="371428"/>
          </a:xfrm>
        </p:grpSpPr>
        <p:grpSp>
          <p:nvGrpSpPr>
            <p:cNvPr id="118" name="组合 117"/>
            <p:cNvGrpSpPr/>
            <p:nvPr/>
          </p:nvGrpSpPr>
          <p:grpSpPr>
            <a:xfrm>
              <a:off x="2742675" y="5404742"/>
              <a:ext cx="1761876" cy="371346"/>
              <a:chOff x="2169741" y="2036654"/>
              <a:chExt cx="1761876" cy="371346"/>
            </a:xfrm>
          </p:grpSpPr>
          <p:sp>
            <p:nvSpPr>
              <p:cNvPr id="122" name="矩形 121"/>
              <p:cNvSpPr/>
              <p:nvPr/>
            </p:nvSpPr>
            <p:spPr>
              <a:xfrm>
                <a:off x="2169741" y="2036654"/>
                <a:ext cx="1761876" cy="371346"/>
              </a:xfrm>
              <a:prstGeom prst="rect">
                <a:avLst/>
              </a:prstGeom>
              <a:solidFill>
                <a:srgbClr val="B2B2B2">
                  <a:lumMod val="40000"/>
                  <a:lumOff val="60000"/>
                </a:srgbClr>
              </a:solidFill>
              <a:ln w="1270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123" name="矩形 122"/>
              <p:cNvSpPr/>
              <p:nvPr/>
            </p:nvSpPr>
            <p:spPr>
              <a:xfrm>
                <a:off x="2576967" y="2097354"/>
                <a:ext cx="1277789" cy="250848"/>
              </a:xfrm>
              <a:prstGeom prst="rect">
                <a:avLst/>
              </a:prstGeom>
              <a:solidFill>
                <a:srgbClr val="00B0F0"/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124" name="矩形 123"/>
              <p:cNvSpPr/>
              <p:nvPr/>
            </p:nvSpPr>
            <p:spPr>
              <a:xfrm>
                <a:off x="2248757" y="2099476"/>
                <a:ext cx="249193" cy="250848"/>
              </a:xfrm>
              <a:prstGeom prst="rect">
                <a:avLst/>
              </a:prstGeom>
              <a:solidFill>
                <a:srgbClr val="FF6600"/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0</a:t>
                </a:r>
                <a:endParaRPr kumimoji="0" lang="zh-CN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19" name="组合 118"/>
            <p:cNvGrpSpPr/>
            <p:nvPr/>
          </p:nvGrpSpPr>
          <p:grpSpPr>
            <a:xfrm>
              <a:off x="7650995" y="5404824"/>
              <a:ext cx="1761876" cy="371346"/>
              <a:chOff x="2169741" y="2036654"/>
              <a:chExt cx="1761876" cy="371346"/>
            </a:xfrm>
          </p:grpSpPr>
          <p:sp>
            <p:nvSpPr>
              <p:cNvPr id="120" name="矩形 119"/>
              <p:cNvSpPr/>
              <p:nvPr/>
            </p:nvSpPr>
            <p:spPr>
              <a:xfrm>
                <a:off x="2169741" y="2036654"/>
                <a:ext cx="1761876" cy="371346"/>
              </a:xfrm>
              <a:prstGeom prst="rect">
                <a:avLst/>
              </a:prstGeom>
              <a:solidFill>
                <a:srgbClr val="B2B2B2">
                  <a:lumMod val="40000"/>
                  <a:lumOff val="60000"/>
                </a:srgbClr>
              </a:solidFill>
              <a:ln w="1270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121" name="矩形 120"/>
              <p:cNvSpPr/>
              <p:nvPr/>
            </p:nvSpPr>
            <p:spPr>
              <a:xfrm>
                <a:off x="2240121" y="2097354"/>
                <a:ext cx="1614636" cy="250848"/>
              </a:xfrm>
              <a:prstGeom prst="rect">
                <a:avLst/>
              </a:prstGeom>
              <a:solidFill>
                <a:srgbClr val="1FB965"/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Value</a:t>
                </a:r>
                <a:endParaRPr kumimoji="0" lang="en-US" altLang="zh-CN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125" name="组合 124"/>
          <p:cNvGrpSpPr/>
          <p:nvPr/>
        </p:nvGrpSpPr>
        <p:grpSpPr>
          <a:xfrm>
            <a:off x="6332671" y="4193544"/>
            <a:ext cx="1240093" cy="1682923"/>
            <a:chOff x="6332671" y="4193544"/>
            <a:chExt cx="1240093" cy="1682923"/>
          </a:xfrm>
        </p:grpSpPr>
        <p:grpSp>
          <p:nvGrpSpPr>
            <p:cNvPr id="126" name="组合 125"/>
            <p:cNvGrpSpPr/>
            <p:nvPr/>
          </p:nvGrpSpPr>
          <p:grpSpPr>
            <a:xfrm>
              <a:off x="6332671" y="4193544"/>
              <a:ext cx="1240093" cy="219046"/>
              <a:chOff x="6332671" y="4193544"/>
              <a:chExt cx="1240093" cy="219046"/>
            </a:xfrm>
          </p:grpSpPr>
          <p:cxnSp>
            <p:nvCxnSpPr>
              <p:cNvPr id="154" name="直接连接符 153"/>
              <p:cNvCxnSpPr/>
              <p:nvPr/>
            </p:nvCxnSpPr>
            <p:spPr>
              <a:xfrm flipH="1">
                <a:off x="6332671" y="4330760"/>
                <a:ext cx="244336" cy="0"/>
              </a:xfrm>
              <a:prstGeom prst="line">
                <a:avLst/>
              </a:prstGeom>
              <a:solidFill>
                <a:schemeClr val="bg1"/>
              </a:solidFill>
              <a:ln w="38100" cap="sq">
                <a:solidFill>
                  <a:srgbClr val="00B050"/>
                </a:solidFill>
                <a:miter lim="800000"/>
                <a:tailEnd type="none" w="lg" len="lg"/>
              </a:ln>
            </p:spPr>
          </p:cxnSp>
          <p:cxnSp>
            <p:nvCxnSpPr>
              <p:cNvPr id="155" name="直接连接符 154"/>
              <p:cNvCxnSpPr/>
              <p:nvPr/>
            </p:nvCxnSpPr>
            <p:spPr>
              <a:xfrm flipH="1" flipV="1">
                <a:off x="6654717" y="4193544"/>
                <a:ext cx="0" cy="178303"/>
              </a:xfrm>
              <a:prstGeom prst="line">
                <a:avLst/>
              </a:prstGeom>
              <a:solidFill>
                <a:schemeClr val="bg1"/>
              </a:solidFill>
              <a:ln w="12700" cap="sq">
                <a:solidFill>
                  <a:schemeClr val="tx1"/>
                </a:solidFill>
                <a:round/>
                <a:tailEnd type="none" w="lg" len="lg"/>
              </a:ln>
            </p:spPr>
          </p:cxnSp>
          <p:grpSp>
            <p:nvGrpSpPr>
              <p:cNvPr id="156" name="组合 155"/>
              <p:cNvGrpSpPr/>
              <p:nvPr/>
            </p:nvGrpSpPr>
            <p:grpSpPr>
              <a:xfrm>
                <a:off x="6759107" y="4195755"/>
                <a:ext cx="813657" cy="130977"/>
                <a:chOff x="5694705" y="2248614"/>
                <a:chExt cx="502156" cy="120844"/>
              </a:xfrm>
            </p:grpSpPr>
            <p:cxnSp>
              <p:nvCxnSpPr>
                <p:cNvPr id="158" name="直接连接符 157"/>
                <p:cNvCxnSpPr/>
                <p:nvPr/>
              </p:nvCxnSpPr>
              <p:spPr>
                <a:xfrm flipH="1">
                  <a:off x="5694705" y="2368576"/>
                  <a:ext cx="244539" cy="0"/>
                </a:xfrm>
                <a:prstGeom prst="line">
                  <a:avLst/>
                </a:prstGeom>
                <a:solidFill>
                  <a:schemeClr val="bg1"/>
                </a:solidFill>
                <a:ln w="38100" cap="sq">
                  <a:solidFill>
                    <a:srgbClr val="00B050"/>
                  </a:solidFill>
                  <a:miter lim="800000"/>
                  <a:tailEnd type="none" w="lg" len="lg"/>
                </a:ln>
              </p:spPr>
            </p:cxnSp>
            <p:grpSp>
              <p:nvGrpSpPr>
                <p:cNvPr id="159" name="组合 158"/>
                <p:cNvGrpSpPr/>
                <p:nvPr/>
              </p:nvGrpSpPr>
              <p:grpSpPr>
                <a:xfrm>
                  <a:off x="5942184" y="2248614"/>
                  <a:ext cx="254677" cy="120844"/>
                  <a:chOff x="5919959" y="2263854"/>
                  <a:chExt cx="254677" cy="120844"/>
                </a:xfrm>
              </p:grpSpPr>
              <p:cxnSp>
                <p:nvCxnSpPr>
                  <p:cNvPr id="160" name="直接连接符 159"/>
                  <p:cNvCxnSpPr/>
                  <p:nvPr/>
                </p:nvCxnSpPr>
                <p:spPr>
                  <a:xfrm flipV="1">
                    <a:off x="5919959" y="2263854"/>
                    <a:ext cx="0" cy="120844"/>
                  </a:xfrm>
                  <a:prstGeom prst="line">
                    <a:avLst/>
                  </a:prstGeom>
                  <a:solidFill>
                    <a:schemeClr val="bg1"/>
                  </a:solidFill>
                  <a:ln w="38100" cap="sq">
                    <a:solidFill>
                      <a:srgbClr val="00B050"/>
                    </a:solidFill>
                    <a:miter lim="800000"/>
                    <a:tailEnd type="none" w="lg" len="lg"/>
                  </a:ln>
                </p:spPr>
              </p:cxnSp>
              <p:cxnSp>
                <p:nvCxnSpPr>
                  <p:cNvPr id="161" name="直接连接符 160"/>
                  <p:cNvCxnSpPr/>
                  <p:nvPr/>
                </p:nvCxnSpPr>
                <p:spPr>
                  <a:xfrm flipH="1">
                    <a:off x="5930300" y="2264265"/>
                    <a:ext cx="244336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38100" cap="sq">
                    <a:solidFill>
                      <a:srgbClr val="00B050"/>
                    </a:solidFill>
                    <a:miter lim="800000"/>
                    <a:tailEnd type="none" w="lg" len="lg"/>
                  </a:ln>
                </p:spPr>
              </p:cxnSp>
            </p:grpSp>
          </p:grpSp>
          <p:sp>
            <p:nvSpPr>
              <p:cNvPr id="157" name="等腰三角形 156"/>
              <p:cNvSpPr/>
              <p:nvPr/>
            </p:nvSpPr>
            <p:spPr>
              <a:xfrm rot="16200000">
                <a:off x="6571570" y="4251733"/>
                <a:ext cx="166294" cy="155419"/>
              </a:xfrm>
              <a:prstGeom prst="triangle">
                <a:avLst/>
              </a:prstGeom>
              <a:solidFill>
                <a:srgbClr val="FFC000"/>
              </a:solidFill>
              <a:ln w="19050">
                <a:solidFill>
                  <a:schemeClr val="tx1"/>
                </a:solidFill>
                <a:round/>
                <a:tailEnd type="triangle" w="lg" len="lg"/>
              </a:ln>
            </p:spPr>
            <p:txBody>
              <a:bodyPr vert="horz" wrap="square" lIns="86699" tIns="43349" rIns="86699" bIns="43349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sz="3790" i="1">
                  <a:solidFill>
                    <a:srgbClr val="000000"/>
                  </a:solidFill>
                  <a:latin typeface="Arial" panose="020B0604020202020204" pitchFamily="34" charset="0"/>
                  <a:ea typeface="华文细黑" panose="02010600040101010101" pitchFamily="2" charset="-122"/>
                </a:endParaRPr>
              </a:p>
            </p:txBody>
          </p:sp>
        </p:grpSp>
        <p:grpSp>
          <p:nvGrpSpPr>
            <p:cNvPr id="127" name="组合 126"/>
            <p:cNvGrpSpPr/>
            <p:nvPr/>
          </p:nvGrpSpPr>
          <p:grpSpPr>
            <a:xfrm>
              <a:off x="6332671" y="4681503"/>
              <a:ext cx="1240093" cy="219046"/>
              <a:chOff x="6332671" y="4681503"/>
              <a:chExt cx="1240093" cy="219046"/>
            </a:xfrm>
          </p:grpSpPr>
          <p:cxnSp>
            <p:nvCxnSpPr>
              <p:cNvPr id="146" name="直接连接符 145"/>
              <p:cNvCxnSpPr/>
              <p:nvPr/>
            </p:nvCxnSpPr>
            <p:spPr>
              <a:xfrm flipH="1">
                <a:off x="6332671" y="4818719"/>
                <a:ext cx="244336" cy="0"/>
              </a:xfrm>
              <a:prstGeom prst="line">
                <a:avLst/>
              </a:prstGeom>
              <a:solidFill>
                <a:schemeClr val="bg1"/>
              </a:solidFill>
              <a:ln w="38100" cap="sq">
                <a:solidFill>
                  <a:srgbClr val="00B050"/>
                </a:solidFill>
                <a:miter lim="800000"/>
                <a:tailEnd type="none" w="lg" len="lg"/>
              </a:ln>
            </p:spPr>
          </p:cxnSp>
          <p:cxnSp>
            <p:nvCxnSpPr>
              <p:cNvPr id="147" name="直接连接符 146"/>
              <p:cNvCxnSpPr/>
              <p:nvPr/>
            </p:nvCxnSpPr>
            <p:spPr>
              <a:xfrm flipH="1" flipV="1">
                <a:off x="6654717" y="4681503"/>
                <a:ext cx="0" cy="178303"/>
              </a:xfrm>
              <a:prstGeom prst="line">
                <a:avLst/>
              </a:prstGeom>
              <a:solidFill>
                <a:schemeClr val="bg1"/>
              </a:solidFill>
              <a:ln w="12700" cap="sq">
                <a:solidFill>
                  <a:schemeClr val="tx1"/>
                </a:solidFill>
                <a:round/>
                <a:tailEnd type="none" w="lg" len="lg"/>
              </a:ln>
            </p:spPr>
          </p:cxnSp>
          <p:grpSp>
            <p:nvGrpSpPr>
              <p:cNvPr id="148" name="组合 147"/>
              <p:cNvGrpSpPr/>
              <p:nvPr/>
            </p:nvGrpSpPr>
            <p:grpSpPr>
              <a:xfrm>
                <a:off x="6759107" y="4684161"/>
                <a:ext cx="813657" cy="130730"/>
                <a:chOff x="5694705" y="2249025"/>
                <a:chExt cx="502156" cy="120616"/>
              </a:xfrm>
            </p:grpSpPr>
            <p:cxnSp>
              <p:nvCxnSpPr>
                <p:cNvPr id="150" name="直接连接符 149"/>
                <p:cNvCxnSpPr/>
                <p:nvPr/>
              </p:nvCxnSpPr>
              <p:spPr>
                <a:xfrm flipH="1">
                  <a:off x="5694705" y="2368576"/>
                  <a:ext cx="244539" cy="0"/>
                </a:xfrm>
                <a:prstGeom prst="line">
                  <a:avLst/>
                </a:prstGeom>
                <a:solidFill>
                  <a:schemeClr val="bg1"/>
                </a:solidFill>
                <a:ln w="38100" cap="sq">
                  <a:solidFill>
                    <a:srgbClr val="00B050"/>
                  </a:solidFill>
                  <a:miter lim="800000"/>
                  <a:tailEnd type="none" w="lg" len="lg"/>
                </a:ln>
              </p:spPr>
            </p:cxnSp>
            <p:grpSp>
              <p:nvGrpSpPr>
                <p:cNvPr id="151" name="组合 150"/>
                <p:cNvGrpSpPr/>
                <p:nvPr/>
              </p:nvGrpSpPr>
              <p:grpSpPr>
                <a:xfrm>
                  <a:off x="5942184" y="2249025"/>
                  <a:ext cx="254677" cy="120616"/>
                  <a:chOff x="5919959" y="2264265"/>
                  <a:chExt cx="254677" cy="120616"/>
                </a:xfrm>
              </p:grpSpPr>
              <p:cxnSp>
                <p:nvCxnSpPr>
                  <p:cNvPr id="152" name="直接连接符 151"/>
                  <p:cNvCxnSpPr/>
                  <p:nvPr/>
                </p:nvCxnSpPr>
                <p:spPr>
                  <a:xfrm flipV="1">
                    <a:off x="5919959" y="2264730"/>
                    <a:ext cx="0" cy="120151"/>
                  </a:xfrm>
                  <a:prstGeom prst="line">
                    <a:avLst/>
                  </a:prstGeom>
                  <a:solidFill>
                    <a:schemeClr val="bg1"/>
                  </a:solidFill>
                  <a:ln w="38100" cap="sq">
                    <a:solidFill>
                      <a:srgbClr val="00B050"/>
                    </a:solidFill>
                    <a:miter lim="800000"/>
                    <a:tailEnd type="none" w="lg" len="lg"/>
                  </a:ln>
                </p:spPr>
              </p:cxnSp>
              <p:cxnSp>
                <p:nvCxnSpPr>
                  <p:cNvPr id="153" name="直接连接符 152"/>
                  <p:cNvCxnSpPr/>
                  <p:nvPr/>
                </p:nvCxnSpPr>
                <p:spPr>
                  <a:xfrm flipH="1">
                    <a:off x="5930300" y="2264265"/>
                    <a:ext cx="244336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38100" cap="sq">
                    <a:solidFill>
                      <a:srgbClr val="00B050"/>
                    </a:solidFill>
                    <a:miter lim="800000"/>
                    <a:tailEnd type="none" w="lg" len="lg"/>
                  </a:ln>
                </p:spPr>
              </p:cxnSp>
            </p:grpSp>
          </p:grpSp>
          <p:sp>
            <p:nvSpPr>
              <p:cNvPr id="149" name="等腰三角形 148"/>
              <p:cNvSpPr/>
              <p:nvPr/>
            </p:nvSpPr>
            <p:spPr>
              <a:xfrm rot="16200000">
                <a:off x="6571570" y="4739692"/>
                <a:ext cx="166294" cy="155419"/>
              </a:xfrm>
              <a:prstGeom prst="triangle">
                <a:avLst/>
              </a:prstGeom>
              <a:solidFill>
                <a:srgbClr val="FFC000"/>
              </a:solidFill>
              <a:ln w="19050">
                <a:solidFill>
                  <a:schemeClr val="tx1"/>
                </a:solidFill>
                <a:round/>
                <a:tailEnd type="triangle" w="lg" len="lg"/>
              </a:ln>
            </p:spPr>
            <p:txBody>
              <a:bodyPr vert="horz" wrap="square" lIns="86699" tIns="43349" rIns="86699" bIns="43349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sz="3790" i="1">
                  <a:solidFill>
                    <a:srgbClr val="000000"/>
                  </a:solidFill>
                  <a:latin typeface="Arial" panose="020B0604020202020204" pitchFamily="34" charset="0"/>
                  <a:ea typeface="华文细黑" panose="02010600040101010101" pitchFamily="2" charset="-122"/>
                </a:endParaRPr>
              </a:p>
            </p:txBody>
          </p:sp>
        </p:grpSp>
        <p:grpSp>
          <p:nvGrpSpPr>
            <p:cNvPr id="128" name="组合 127"/>
            <p:cNvGrpSpPr/>
            <p:nvPr/>
          </p:nvGrpSpPr>
          <p:grpSpPr>
            <a:xfrm>
              <a:off x="6332671" y="5169462"/>
              <a:ext cx="1240093" cy="219046"/>
              <a:chOff x="6332671" y="5169462"/>
              <a:chExt cx="1240093" cy="219046"/>
            </a:xfrm>
          </p:grpSpPr>
          <p:cxnSp>
            <p:nvCxnSpPr>
              <p:cNvPr id="138" name="直接连接符 137"/>
              <p:cNvCxnSpPr/>
              <p:nvPr/>
            </p:nvCxnSpPr>
            <p:spPr>
              <a:xfrm flipH="1">
                <a:off x="6332671" y="5306678"/>
                <a:ext cx="244336" cy="0"/>
              </a:xfrm>
              <a:prstGeom prst="line">
                <a:avLst/>
              </a:prstGeom>
              <a:solidFill>
                <a:schemeClr val="bg1"/>
              </a:solidFill>
              <a:ln w="38100" cap="sq">
                <a:solidFill>
                  <a:srgbClr val="00B050"/>
                </a:solidFill>
                <a:miter lim="800000"/>
                <a:tailEnd type="none" w="lg" len="lg"/>
              </a:ln>
            </p:spPr>
          </p:cxnSp>
          <p:cxnSp>
            <p:nvCxnSpPr>
              <p:cNvPr id="139" name="直接连接符 138"/>
              <p:cNvCxnSpPr/>
              <p:nvPr/>
            </p:nvCxnSpPr>
            <p:spPr>
              <a:xfrm flipH="1" flipV="1">
                <a:off x="6654717" y="5169462"/>
                <a:ext cx="0" cy="178303"/>
              </a:xfrm>
              <a:prstGeom prst="line">
                <a:avLst/>
              </a:prstGeom>
              <a:solidFill>
                <a:schemeClr val="bg1"/>
              </a:solidFill>
              <a:ln w="12700" cap="sq">
                <a:solidFill>
                  <a:schemeClr val="tx1"/>
                </a:solidFill>
                <a:round/>
                <a:tailEnd type="none" w="lg" len="lg"/>
              </a:ln>
            </p:spPr>
          </p:cxnSp>
          <p:grpSp>
            <p:nvGrpSpPr>
              <p:cNvPr id="140" name="组合 139"/>
              <p:cNvGrpSpPr/>
              <p:nvPr/>
            </p:nvGrpSpPr>
            <p:grpSpPr>
              <a:xfrm>
                <a:off x="6759107" y="5172092"/>
                <a:ext cx="813657" cy="129621"/>
                <a:chOff x="5694705" y="2248984"/>
                <a:chExt cx="502156" cy="119592"/>
              </a:xfrm>
            </p:grpSpPr>
            <p:cxnSp>
              <p:nvCxnSpPr>
                <p:cNvPr id="142" name="直接连接符 141"/>
                <p:cNvCxnSpPr/>
                <p:nvPr/>
              </p:nvCxnSpPr>
              <p:spPr>
                <a:xfrm flipH="1">
                  <a:off x="5694705" y="2368576"/>
                  <a:ext cx="244539" cy="0"/>
                </a:xfrm>
                <a:prstGeom prst="line">
                  <a:avLst/>
                </a:prstGeom>
                <a:solidFill>
                  <a:schemeClr val="bg1"/>
                </a:solidFill>
                <a:ln w="38100" cap="sq">
                  <a:solidFill>
                    <a:srgbClr val="00B050"/>
                  </a:solidFill>
                  <a:miter lim="800000"/>
                  <a:tailEnd type="none" w="lg" len="lg"/>
                </a:ln>
              </p:spPr>
            </p:cxnSp>
            <p:grpSp>
              <p:nvGrpSpPr>
                <p:cNvPr id="143" name="组合 142"/>
                <p:cNvGrpSpPr/>
                <p:nvPr/>
              </p:nvGrpSpPr>
              <p:grpSpPr>
                <a:xfrm>
                  <a:off x="5942184" y="2248984"/>
                  <a:ext cx="254677" cy="118617"/>
                  <a:chOff x="5919959" y="2264224"/>
                  <a:chExt cx="254677" cy="118617"/>
                </a:xfrm>
              </p:grpSpPr>
              <p:cxnSp>
                <p:nvCxnSpPr>
                  <p:cNvPr id="144" name="直接连接符 143"/>
                  <p:cNvCxnSpPr/>
                  <p:nvPr/>
                </p:nvCxnSpPr>
                <p:spPr>
                  <a:xfrm flipV="1">
                    <a:off x="5919959" y="2264224"/>
                    <a:ext cx="0" cy="118617"/>
                  </a:xfrm>
                  <a:prstGeom prst="line">
                    <a:avLst/>
                  </a:prstGeom>
                  <a:solidFill>
                    <a:schemeClr val="bg1"/>
                  </a:solidFill>
                  <a:ln w="38100" cap="sq">
                    <a:solidFill>
                      <a:srgbClr val="00B050"/>
                    </a:solidFill>
                    <a:miter lim="800000"/>
                    <a:tailEnd type="none" w="lg" len="lg"/>
                  </a:ln>
                </p:spPr>
              </p:cxnSp>
              <p:cxnSp>
                <p:nvCxnSpPr>
                  <p:cNvPr id="145" name="直接连接符 144"/>
                  <p:cNvCxnSpPr/>
                  <p:nvPr/>
                </p:nvCxnSpPr>
                <p:spPr>
                  <a:xfrm flipH="1">
                    <a:off x="5930300" y="2264265"/>
                    <a:ext cx="244336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38100" cap="sq">
                    <a:solidFill>
                      <a:srgbClr val="00B050"/>
                    </a:solidFill>
                    <a:miter lim="800000"/>
                    <a:tailEnd type="none" w="lg" len="lg"/>
                  </a:ln>
                </p:spPr>
              </p:cxnSp>
            </p:grpSp>
          </p:grpSp>
          <p:sp>
            <p:nvSpPr>
              <p:cNvPr id="141" name="等腰三角形 140"/>
              <p:cNvSpPr/>
              <p:nvPr/>
            </p:nvSpPr>
            <p:spPr>
              <a:xfrm rot="16200000">
                <a:off x="6571570" y="5227651"/>
                <a:ext cx="166294" cy="155419"/>
              </a:xfrm>
              <a:prstGeom prst="triangle">
                <a:avLst/>
              </a:prstGeom>
              <a:solidFill>
                <a:srgbClr val="FFC000"/>
              </a:solidFill>
              <a:ln w="19050">
                <a:solidFill>
                  <a:schemeClr val="tx1"/>
                </a:solidFill>
                <a:round/>
                <a:tailEnd type="triangle" w="lg" len="lg"/>
              </a:ln>
            </p:spPr>
            <p:txBody>
              <a:bodyPr vert="horz" wrap="square" lIns="86699" tIns="43349" rIns="86699" bIns="43349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sz="3790" i="1">
                  <a:solidFill>
                    <a:srgbClr val="000000"/>
                  </a:solidFill>
                  <a:latin typeface="Arial" panose="020B0604020202020204" pitchFamily="34" charset="0"/>
                  <a:ea typeface="华文细黑" panose="02010600040101010101" pitchFamily="2" charset="-122"/>
                </a:endParaRPr>
              </a:p>
            </p:txBody>
          </p:sp>
        </p:grpSp>
        <p:grpSp>
          <p:nvGrpSpPr>
            <p:cNvPr id="129" name="组合 128"/>
            <p:cNvGrpSpPr/>
            <p:nvPr/>
          </p:nvGrpSpPr>
          <p:grpSpPr>
            <a:xfrm>
              <a:off x="6332671" y="5657421"/>
              <a:ext cx="1240093" cy="219046"/>
              <a:chOff x="6332671" y="5657421"/>
              <a:chExt cx="1240093" cy="219046"/>
            </a:xfrm>
          </p:grpSpPr>
          <p:cxnSp>
            <p:nvCxnSpPr>
              <p:cNvPr id="130" name="直接连接符 129"/>
              <p:cNvCxnSpPr/>
              <p:nvPr/>
            </p:nvCxnSpPr>
            <p:spPr>
              <a:xfrm flipH="1">
                <a:off x="6332671" y="5794637"/>
                <a:ext cx="244336" cy="0"/>
              </a:xfrm>
              <a:prstGeom prst="line">
                <a:avLst/>
              </a:prstGeom>
              <a:solidFill>
                <a:schemeClr val="bg1"/>
              </a:solidFill>
              <a:ln w="38100" cap="sq">
                <a:solidFill>
                  <a:srgbClr val="00B050"/>
                </a:solidFill>
                <a:miter lim="800000"/>
                <a:tailEnd type="none" w="lg" len="lg"/>
              </a:ln>
            </p:spPr>
          </p:cxnSp>
          <p:cxnSp>
            <p:nvCxnSpPr>
              <p:cNvPr id="131" name="直接连接符 130"/>
              <p:cNvCxnSpPr/>
              <p:nvPr/>
            </p:nvCxnSpPr>
            <p:spPr>
              <a:xfrm flipH="1" flipV="1">
                <a:off x="6654717" y="5657421"/>
                <a:ext cx="0" cy="178303"/>
              </a:xfrm>
              <a:prstGeom prst="line">
                <a:avLst/>
              </a:prstGeom>
              <a:solidFill>
                <a:schemeClr val="bg1"/>
              </a:solidFill>
              <a:ln w="12700" cap="sq">
                <a:solidFill>
                  <a:schemeClr val="tx1"/>
                </a:solidFill>
                <a:round/>
                <a:tailEnd type="none" w="lg" len="lg"/>
              </a:ln>
            </p:spPr>
          </p:cxnSp>
          <p:grpSp>
            <p:nvGrpSpPr>
              <p:cNvPr id="132" name="组合 131"/>
              <p:cNvGrpSpPr/>
              <p:nvPr/>
            </p:nvGrpSpPr>
            <p:grpSpPr>
              <a:xfrm>
                <a:off x="6759107" y="5660085"/>
                <a:ext cx="813657" cy="129576"/>
                <a:chOff x="5694705" y="2249025"/>
                <a:chExt cx="502156" cy="119551"/>
              </a:xfrm>
            </p:grpSpPr>
            <p:cxnSp>
              <p:nvCxnSpPr>
                <p:cNvPr id="134" name="直接连接符 133"/>
                <p:cNvCxnSpPr/>
                <p:nvPr/>
              </p:nvCxnSpPr>
              <p:spPr>
                <a:xfrm flipH="1">
                  <a:off x="5694705" y="2368576"/>
                  <a:ext cx="244539" cy="0"/>
                </a:xfrm>
                <a:prstGeom prst="line">
                  <a:avLst/>
                </a:prstGeom>
                <a:solidFill>
                  <a:schemeClr val="bg1"/>
                </a:solidFill>
                <a:ln w="38100" cap="sq">
                  <a:solidFill>
                    <a:srgbClr val="00B050"/>
                  </a:solidFill>
                  <a:miter lim="800000"/>
                  <a:tailEnd type="none" w="lg" len="lg"/>
                </a:ln>
              </p:spPr>
            </p:cxnSp>
            <p:grpSp>
              <p:nvGrpSpPr>
                <p:cNvPr id="135" name="组合 134"/>
                <p:cNvGrpSpPr/>
                <p:nvPr/>
              </p:nvGrpSpPr>
              <p:grpSpPr>
                <a:xfrm>
                  <a:off x="5942184" y="2249025"/>
                  <a:ext cx="254677" cy="118775"/>
                  <a:chOff x="5919959" y="2264265"/>
                  <a:chExt cx="254677" cy="118775"/>
                </a:xfrm>
              </p:grpSpPr>
              <p:cxnSp>
                <p:nvCxnSpPr>
                  <p:cNvPr id="136" name="直接连接符 135"/>
                  <p:cNvCxnSpPr/>
                  <p:nvPr/>
                </p:nvCxnSpPr>
                <p:spPr>
                  <a:xfrm flipV="1">
                    <a:off x="5919959" y="2265133"/>
                    <a:ext cx="0" cy="117907"/>
                  </a:xfrm>
                  <a:prstGeom prst="line">
                    <a:avLst/>
                  </a:prstGeom>
                  <a:solidFill>
                    <a:schemeClr val="bg1"/>
                  </a:solidFill>
                  <a:ln w="38100" cap="sq">
                    <a:solidFill>
                      <a:srgbClr val="00B050"/>
                    </a:solidFill>
                    <a:miter lim="800000"/>
                    <a:tailEnd type="none" w="lg" len="lg"/>
                  </a:ln>
                </p:spPr>
              </p:cxnSp>
              <p:cxnSp>
                <p:nvCxnSpPr>
                  <p:cNvPr id="137" name="直接连接符 136"/>
                  <p:cNvCxnSpPr/>
                  <p:nvPr/>
                </p:nvCxnSpPr>
                <p:spPr>
                  <a:xfrm flipH="1">
                    <a:off x="5930300" y="2264265"/>
                    <a:ext cx="244336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38100" cap="sq">
                    <a:solidFill>
                      <a:srgbClr val="00B050"/>
                    </a:solidFill>
                    <a:miter lim="800000"/>
                    <a:tailEnd type="none" w="lg" len="lg"/>
                  </a:ln>
                </p:spPr>
              </p:cxnSp>
            </p:grpSp>
          </p:grpSp>
          <p:sp>
            <p:nvSpPr>
              <p:cNvPr id="133" name="等腰三角形 132"/>
              <p:cNvSpPr/>
              <p:nvPr/>
            </p:nvSpPr>
            <p:spPr>
              <a:xfrm rot="16200000">
                <a:off x="6571570" y="5715610"/>
                <a:ext cx="166294" cy="155419"/>
              </a:xfrm>
              <a:prstGeom prst="triangle">
                <a:avLst/>
              </a:prstGeom>
              <a:solidFill>
                <a:srgbClr val="FFC000"/>
              </a:solidFill>
              <a:ln w="19050">
                <a:solidFill>
                  <a:schemeClr val="tx1"/>
                </a:solidFill>
                <a:round/>
                <a:tailEnd type="triangle" w="lg" len="lg"/>
              </a:ln>
            </p:spPr>
            <p:txBody>
              <a:bodyPr vert="horz" wrap="square" lIns="86699" tIns="43349" rIns="86699" bIns="43349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sz="3790" i="1">
                  <a:solidFill>
                    <a:srgbClr val="000000"/>
                  </a:solidFill>
                  <a:latin typeface="Arial" panose="020B0604020202020204" pitchFamily="34" charset="0"/>
                  <a:ea typeface="华文细黑" panose="02010600040101010101" pitchFamily="2" charset="-122"/>
                </a:endParaRPr>
              </a:p>
            </p:txBody>
          </p:sp>
        </p:grpSp>
      </p:grpSp>
      <p:grpSp>
        <p:nvGrpSpPr>
          <p:cNvPr id="162" name="组合 161"/>
          <p:cNvGrpSpPr/>
          <p:nvPr/>
        </p:nvGrpSpPr>
        <p:grpSpPr>
          <a:xfrm>
            <a:off x="4423320" y="1940496"/>
            <a:ext cx="935946" cy="3757262"/>
            <a:chOff x="4423320" y="1940496"/>
            <a:chExt cx="935946" cy="3757262"/>
          </a:xfrm>
        </p:grpSpPr>
        <p:grpSp>
          <p:nvGrpSpPr>
            <p:cNvPr id="163" name="组合 162"/>
            <p:cNvGrpSpPr/>
            <p:nvPr/>
          </p:nvGrpSpPr>
          <p:grpSpPr>
            <a:xfrm>
              <a:off x="4423320" y="1940496"/>
              <a:ext cx="935946" cy="605720"/>
              <a:chOff x="4423320" y="1940496"/>
              <a:chExt cx="935946" cy="605720"/>
            </a:xfrm>
          </p:grpSpPr>
          <p:cxnSp>
            <p:nvCxnSpPr>
              <p:cNvPr id="179" name="直接连接符 178"/>
              <p:cNvCxnSpPr/>
              <p:nvPr/>
            </p:nvCxnSpPr>
            <p:spPr>
              <a:xfrm>
                <a:off x="4453136" y="2202897"/>
                <a:ext cx="906130" cy="0"/>
              </a:xfrm>
              <a:prstGeom prst="line">
                <a:avLst/>
              </a:prstGeom>
              <a:noFill/>
              <a:ln w="9525" cap="flat" cmpd="sng" algn="ctr">
                <a:solidFill>
                  <a:srgbClr val="FF6600"/>
                </a:solidFill>
                <a:prstDash val="solid"/>
              </a:ln>
              <a:effectLst/>
            </p:spPr>
          </p:cxnSp>
          <p:cxnSp>
            <p:nvCxnSpPr>
              <p:cNvPr id="180" name="直接连接符 179"/>
              <p:cNvCxnSpPr/>
              <p:nvPr/>
            </p:nvCxnSpPr>
            <p:spPr>
              <a:xfrm>
                <a:off x="4457151" y="2282045"/>
                <a:ext cx="902115" cy="0"/>
              </a:xfrm>
              <a:prstGeom prst="line">
                <a:avLst/>
              </a:prstGeom>
              <a:noFill/>
              <a:ln w="2540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sp>
            <p:nvSpPr>
              <p:cNvPr id="181" name="矩形 180"/>
              <p:cNvSpPr/>
              <p:nvPr/>
            </p:nvSpPr>
            <p:spPr>
              <a:xfrm>
                <a:off x="4429760" y="1940496"/>
                <a:ext cx="857822" cy="273597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lang="en-US" altLang="zh-CN" sz="1600" b="1" kern="0" dirty="0">
                    <a:solidFill>
                      <a:srgbClr val="FF66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valid</a:t>
                </a:r>
                <a:endParaRPr kumimoji="0" lang="en-US" altLang="zh-CN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66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82" name="矩形 181"/>
              <p:cNvSpPr/>
              <p:nvPr/>
            </p:nvSpPr>
            <p:spPr>
              <a:xfrm>
                <a:off x="4423320" y="2272619"/>
                <a:ext cx="857822" cy="273597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lang="en-US" altLang="zh-CN" sz="1600" b="1" kern="0" dirty="0">
                    <a:solidFill>
                      <a:srgbClr val="0099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key</a:t>
                </a:r>
                <a:endParaRPr kumimoji="0" lang="en-US" altLang="zh-CN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99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64" name="组合 163"/>
            <p:cNvGrpSpPr/>
            <p:nvPr/>
          </p:nvGrpSpPr>
          <p:grpSpPr>
            <a:xfrm>
              <a:off x="4453136" y="2690856"/>
              <a:ext cx="906130" cy="3006902"/>
              <a:chOff x="4453136" y="2690856"/>
              <a:chExt cx="906130" cy="3006902"/>
            </a:xfrm>
          </p:grpSpPr>
          <p:cxnSp>
            <p:nvCxnSpPr>
              <p:cNvPr id="165" name="直接连接符 164"/>
              <p:cNvCxnSpPr/>
              <p:nvPr/>
            </p:nvCxnSpPr>
            <p:spPr>
              <a:xfrm>
                <a:off x="4453136" y="2690856"/>
                <a:ext cx="906130" cy="0"/>
              </a:xfrm>
              <a:prstGeom prst="line">
                <a:avLst/>
              </a:prstGeom>
              <a:noFill/>
              <a:ln w="9525" cap="flat" cmpd="sng" algn="ctr">
                <a:solidFill>
                  <a:srgbClr val="FF6600"/>
                </a:solidFill>
                <a:prstDash val="solid"/>
              </a:ln>
              <a:effectLst/>
            </p:spPr>
          </p:cxnSp>
          <p:cxnSp>
            <p:nvCxnSpPr>
              <p:cNvPr id="166" name="直接连接符 165"/>
              <p:cNvCxnSpPr/>
              <p:nvPr/>
            </p:nvCxnSpPr>
            <p:spPr>
              <a:xfrm>
                <a:off x="4457151" y="2770004"/>
                <a:ext cx="902115" cy="0"/>
              </a:xfrm>
              <a:prstGeom prst="line">
                <a:avLst/>
              </a:prstGeom>
              <a:noFill/>
              <a:ln w="2540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167" name="直接连接符 166"/>
              <p:cNvCxnSpPr/>
              <p:nvPr/>
            </p:nvCxnSpPr>
            <p:spPr>
              <a:xfrm>
                <a:off x="4453136" y="3178815"/>
                <a:ext cx="906130" cy="0"/>
              </a:xfrm>
              <a:prstGeom prst="line">
                <a:avLst/>
              </a:prstGeom>
              <a:noFill/>
              <a:ln w="9525" cap="flat" cmpd="sng" algn="ctr">
                <a:solidFill>
                  <a:srgbClr val="FF6600"/>
                </a:solidFill>
                <a:prstDash val="solid"/>
              </a:ln>
              <a:effectLst/>
            </p:spPr>
          </p:cxnSp>
          <p:cxnSp>
            <p:nvCxnSpPr>
              <p:cNvPr id="168" name="直接连接符 167"/>
              <p:cNvCxnSpPr/>
              <p:nvPr/>
            </p:nvCxnSpPr>
            <p:spPr>
              <a:xfrm>
                <a:off x="4457151" y="3257963"/>
                <a:ext cx="902115" cy="0"/>
              </a:xfrm>
              <a:prstGeom prst="line">
                <a:avLst/>
              </a:prstGeom>
              <a:noFill/>
              <a:ln w="2540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169" name="直接连接符 168"/>
              <p:cNvCxnSpPr/>
              <p:nvPr/>
            </p:nvCxnSpPr>
            <p:spPr>
              <a:xfrm>
                <a:off x="4453136" y="3666774"/>
                <a:ext cx="906130" cy="0"/>
              </a:xfrm>
              <a:prstGeom prst="line">
                <a:avLst/>
              </a:prstGeom>
              <a:noFill/>
              <a:ln w="9525" cap="flat" cmpd="sng" algn="ctr">
                <a:solidFill>
                  <a:srgbClr val="FF6600"/>
                </a:solidFill>
                <a:prstDash val="solid"/>
              </a:ln>
              <a:effectLst/>
            </p:spPr>
          </p:cxnSp>
          <p:cxnSp>
            <p:nvCxnSpPr>
              <p:cNvPr id="170" name="直接连接符 169"/>
              <p:cNvCxnSpPr/>
              <p:nvPr/>
            </p:nvCxnSpPr>
            <p:spPr>
              <a:xfrm>
                <a:off x="4457151" y="3745922"/>
                <a:ext cx="902115" cy="0"/>
              </a:xfrm>
              <a:prstGeom prst="line">
                <a:avLst/>
              </a:prstGeom>
              <a:noFill/>
              <a:ln w="2540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171" name="直接连接符 170"/>
              <p:cNvCxnSpPr/>
              <p:nvPr/>
            </p:nvCxnSpPr>
            <p:spPr>
              <a:xfrm>
                <a:off x="4453136" y="4154733"/>
                <a:ext cx="906130" cy="0"/>
              </a:xfrm>
              <a:prstGeom prst="line">
                <a:avLst/>
              </a:prstGeom>
              <a:noFill/>
              <a:ln w="9525" cap="flat" cmpd="sng" algn="ctr">
                <a:solidFill>
                  <a:srgbClr val="FF6600"/>
                </a:solidFill>
                <a:prstDash val="solid"/>
              </a:ln>
              <a:effectLst/>
            </p:spPr>
          </p:cxnSp>
          <p:cxnSp>
            <p:nvCxnSpPr>
              <p:cNvPr id="172" name="直接连接符 171"/>
              <p:cNvCxnSpPr/>
              <p:nvPr/>
            </p:nvCxnSpPr>
            <p:spPr>
              <a:xfrm>
                <a:off x="4457151" y="4233881"/>
                <a:ext cx="902115" cy="0"/>
              </a:xfrm>
              <a:prstGeom prst="line">
                <a:avLst/>
              </a:prstGeom>
              <a:noFill/>
              <a:ln w="2540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173" name="直接连接符 172"/>
              <p:cNvCxnSpPr/>
              <p:nvPr/>
            </p:nvCxnSpPr>
            <p:spPr>
              <a:xfrm>
                <a:off x="4453136" y="4642692"/>
                <a:ext cx="906130" cy="0"/>
              </a:xfrm>
              <a:prstGeom prst="line">
                <a:avLst/>
              </a:prstGeom>
              <a:noFill/>
              <a:ln w="9525" cap="flat" cmpd="sng" algn="ctr">
                <a:solidFill>
                  <a:srgbClr val="FF6600"/>
                </a:solidFill>
                <a:prstDash val="solid"/>
              </a:ln>
              <a:effectLst/>
            </p:spPr>
          </p:cxnSp>
          <p:cxnSp>
            <p:nvCxnSpPr>
              <p:cNvPr id="174" name="直接连接符 173"/>
              <p:cNvCxnSpPr/>
              <p:nvPr/>
            </p:nvCxnSpPr>
            <p:spPr>
              <a:xfrm>
                <a:off x="4457151" y="4721840"/>
                <a:ext cx="902115" cy="0"/>
              </a:xfrm>
              <a:prstGeom prst="line">
                <a:avLst/>
              </a:prstGeom>
              <a:noFill/>
              <a:ln w="2540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175" name="直接连接符 174"/>
              <p:cNvCxnSpPr/>
              <p:nvPr/>
            </p:nvCxnSpPr>
            <p:spPr>
              <a:xfrm>
                <a:off x="4453136" y="5130651"/>
                <a:ext cx="906130" cy="0"/>
              </a:xfrm>
              <a:prstGeom prst="line">
                <a:avLst/>
              </a:prstGeom>
              <a:noFill/>
              <a:ln w="9525" cap="flat" cmpd="sng" algn="ctr">
                <a:solidFill>
                  <a:srgbClr val="FF6600"/>
                </a:solidFill>
                <a:prstDash val="solid"/>
              </a:ln>
              <a:effectLst/>
            </p:spPr>
          </p:cxnSp>
          <p:cxnSp>
            <p:nvCxnSpPr>
              <p:cNvPr id="176" name="直接连接符 175"/>
              <p:cNvCxnSpPr/>
              <p:nvPr/>
            </p:nvCxnSpPr>
            <p:spPr>
              <a:xfrm>
                <a:off x="4457151" y="5209799"/>
                <a:ext cx="902115" cy="0"/>
              </a:xfrm>
              <a:prstGeom prst="line">
                <a:avLst/>
              </a:prstGeom>
              <a:noFill/>
              <a:ln w="2540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177" name="直接连接符 176"/>
              <p:cNvCxnSpPr/>
              <p:nvPr/>
            </p:nvCxnSpPr>
            <p:spPr>
              <a:xfrm>
                <a:off x="4453136" y="5618610"/>
                <a:ext cx="906130" cy="0"/>
              </a:xfrm>
              <a:prstGeom prst="line">
                <a:avLst/>
              </a:prstGeom>
              <a:noFill/>
              <a:ln w="9525" cap="flat" cmpd="sng" algn="ctr">
                <a:solidFill>
                  <a:srgbClr val="FF6600"/>
                </a:solidFill>
                <a:prstDash val="solid"/>
              </a:ln>
              <a:effectLst/>
            </p:spPr>
          </p:cxnSp>
          <p:cxnSp>
            <p:nvCxnSpPr>
              <p:cNvPr id="178" name="直接连接符 177"/>
              <p:cNvCxnSpPr/>
              <p:nvPr/>
            </p:nvCxnSpPr>
            <p:spPr>
              <a:xfrm>
                <a:off x="4457151" y="5697758"/>
                <a:ext cx="902115" cy="0"/>
              </a:xfrm>
              <a:prstGeom prst="line">
                <a:avLst/>
              </a:prstGeom>
              <a:noFill/>
              <a:ln w="2540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</p:grpSp>
      </p:grpSp>
      <p:grpSp>
        <p:nvGrpSpPr>
          <p:cNvPr id="183" name="组合 182"/>
          <p:cNvGrpSpPr/>
          <p:nvPr/>
        </p:nvGrpSpPr>
        <p:grpSpPr>
          <a:xfrm>
            <a:off x="5445637" y="1698453"/>
            <a:ext cx="1399802" cy="3990629"/>
            <a:chOff x="5445637" y="1698453"/>
            <a:chExt cx="1399802" cy="3990629"/>
          </a:xfrm>
        </p:grpSpPr>
        <p:sp>
          <p:nvSpPr>
            <p:cNvPr id="184" name="矩形 183"/>
            <p:cNvSpPr/>
            <p:nvPr/>
          </p:nvSpPr>
          <p:spPr>
            <a:xfrm>
              <a:off x="5445637" y="1698453"/>
              <a:ext cx="1399802" cy="273597"/>
            </a:xfrm>
            <a:prstGeom prst="rect">
              <a:avLst/>
            </a:prstGeom>
            <a:noFill/>
            <a:ln w="127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1400" b="1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比较结果</a:t>
              </a:r>
              <a:endParaRPr kumimoji="0" lang="en-US" altLang="zh-CN" sz="1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85" name="组合 184"/>
            <p:cNvGrpSpPr/>
            <p:nvPr/>
          </p:nvGrpSpPr>
          <p:grpSpPr>
            <a:xfrm>
              <a:off x="5826220" y="2015875"/>
              <a:ext cx="410636" cy="3673207"/>
              <a:chOff x="5753111" y="1950558"/>
              <a:chExt cx="410636" cy="3673207"/>
            </a:xfrm>
          </p:grpSpPr>
          <p:sp>
            <p:nvSpPr>
              <p:cNvPr id="186" name="矩形 185"/>
              <p:cNvSpPr/>
              <p:nvPr/>
            </p:nvSpPr>
            <p:spPr>
              <a:xfrm>
                <a:off x="5753111" y="1950558"/>
                <a:ext cx="410636" cy="249332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L0</a:t>
                </a:r>
                <a:endPara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187" name="矩形 186"/>
              <p:cNvSpPr/>
              <p:nvPr/>
            </p:nvSpPr>
            <p:spPr>
              <a:xfrm>
                <a:off x="5753111" y="2439683"/>
                <a:ext cx="410636" cy="249332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L1</a:t>
                </a:r>
                <a:endPara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188" name="矩形 187"/>
              <p:cNvSpPr/>
              <p:nvPr/>
            </p:nvSpPr>
            <p:spPr>
              <a:xfrm>
                <a:off x="5753111" y="2928808"/>
                <a:ext cx="410636" cy="249332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L2</a:t>
                </a:r>
                <a:endPara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189" name="矩形 188"/>
              <p:cNvSpPr/>
              <p:nvPr/>
            </p:nvSpPr>
            <p:spPr>
              <a:xfrm>
                <a:off x="5753111" y="3417933"/>
                <a:ext cx="410636" cy="249332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L3</a:t>
                </a:r>
                <a:endPara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190" name="矩形 189"/>
              <p:cNvSpPr/>
              <p:nvPr/>
            </p:nvSpPr>
            <p:spPr>
              <a:xfrm>
                <a:off x="5753111" y="3907058"/>
                <a:ext cx="410636" cy="249332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L4</a:t>
                </a:r>
                <a:endPara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191" name="矩形 190"/>
              <p:cNvSpPr/>
              <p:nvPr/>
            </p:nvSpPr>
            <p:spPr>
              <a:xfrm>
                <a:off x="5753111" y="4396183"/>
                <a:ext cx="410636" cy="249332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L5</a:t>
                </a:r>
                <a:endPara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192" name="矩形 191"/>
              <p:cNvSpPr/>
              <p:nvPr/>
            </p:nvSpPr>
            <p:spPr>
              <a:xfrm>
                <a:off x="5753111" y="4885308"/>
                <a:ext cx="410636" cy="249332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L6</a:t>
                </a:r>
                <a:endPara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193" name="矩形 192"/>
              <p:cNvSpPr/>
              <p:nvPr/>
            </p:nvSpPr>
            <p:spPr>
              <a:xfrm>
                <a:off x="5753111" y="5374433"/>
                <a:ext cx="410636" cy="249332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L7</a:t>
                </a:r>
                <a:endPara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</p:grpSp>
      <p:grpSp>
        <p:nvGrpSpPr>
          <p:cNvPr id="194" name="组合 193"/>
          <p:cNvGrpSpPr/>
          <p:nvPr/>
        </p:nvGrpSpPr>
        <p:grpSpPr>
          <a:xfrm>
            <a:off x="5740374" y="2400922"/>
            <a:ext cx="1399802" cy="4036336"/>
            <a:chOff x="5740374" y="2400922"/>
            <a:chExt cx="1399802" cy="4036336"/>
          </a:xfrm>
        </p:grpSpPr>
        <p:cxnSp>
          <p:nvCxnSpPr>
            <p:cNvPr id="195" name="直接连接符 194"/>
            <p:cNvCxnSpPr/>
            <p:nvPr/>
          </p:nvCxnSpPr>
          <p:spPr>
            <a:xfrm>
              <a:off x="6332671" y="2400922"/>
              <a:ext cx="0" cy="3760622"/>
            </a:xfrm>
            <a:prstGeom prst="line">
              <a:avLst/>
            </a:prstGeom>
            <a:solidFill>
              <a:schemeClr val="bg1"/>
            </a:solidFill>
            <a:ln w="38100" cap="sq">
              <a:solidFill>
                <a:srgbClr val="1FB965"/>
              </a:solidFill>
              <a:miter lim="800000"/>
              <a:headEnd w="lg" len="med"/>
              <a:tailEnd type="triangle" w="med" len="med"/>
            </a:ln>
          </p:spPr>
        </p:cxnSp>
        <p:sp>
          <p:nvSpPr>
            <p:cNvPr id="196" name="矩形 195"/>
            <p:cNvSpPr/>
            <p:nvPr/>
          </p:nvSpPr>
          <p:spPr>
            <a:xfrm>
              <a:off x="5740374" y="6163661"/>
              <a:ext cx="1399802" cy="273597"/>
            </a:xfrm>
            <a:prstGeom prst="rect">
              <a:avLst/>
            </a:prstGeom>
            <a:noFill/>
            <a:ln w="127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400" b="1" ker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value</a:t>
              </a:r>
              <a:endParaRPr kumimoji="0" lang="en-US" altLang="zh-CN" sz="1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97" name="组合 196"/>
          <p:cNvGrpSpPr/>
          <p:nvPr/>
        </p:nvGrpSpPr>
        <p:grpSpPr>
          <a:xfrm>
            <a:off x="2686689" y="1686331"/>
            <a:ext cx="6670196" cy="739443"/>
            <a:chOff x="2686689" y="1686331"/>
            <a:chExt cx="6670196" cy="739443"/>
          </a:xfrm>
        </p:grpSpPr>
        <p:grpSp>
          <p:nvGrpSpPr>
            <p:cNvPr id="198" name="组合 197"/>
            <p:cNvGrpSpPr/>
            <p:nvPr/>
          </p:nvGrpSpPr>
          <p:grpSpPr>
            <a:xfrm>
              <a:off x="2686689" y="2054346"/>
              <a:ext cx="6670196" cy="371428"/>
              <a:chOff x="2742675" y="1989029"/>
              <a:chExt cx="6670196" cy="371428"/>
            </a:xfrm>
          </p:grpSpPr>
          <p:grpSp>
            <p:nvGrpSpPr>
              <p:cNvPr id="201" name="组合 200"/>
              <p:cNvGrpSpPr/>
              <p:nvPr/>
            </p:nvGrpSpPr>
            <p:grpSpPr>
              <a:xfrm>
                <a:off x="2742675" y="1989029"/>
                <a:ext cx="1761876" cy="371346"/>
                <a:chOff x="2169741" y="2036654"/>
                <a:chExt cx="1761876" cy="371346"/>
              </a:xfrm>
            </p:grpSpPr>
            <p:sp>
              <p:nvSpPr>
                <p:cNvPr id="205" name="矩形 204"/>
                <p:cNvSpPr/>
                <p:nvPr/>
              </p:nvSpPr>
              <p:spPr>
                <a:xfrm>
                  <a:off x="2169741" y="2036654"/>
                  <a:ext cx="1761876" cy="371346"/>
                </a:xfrm>
                <a:prstGeom prst="rect">
                  <a:avLst/>
                </a:prstGeom>
                <a:solidFill>
                  <a:srgbClr val="B2B2B2">
                    <a:lumMod val="40000"/>
                    <a:lumOff val="60000"/>
                  </a:srgbClr>
                </a:solidFill>
                <a:ln w="1270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06" name="矩形 205"/>
                <p:cNvSpPr/>
                <p:nvPr/>
              </p:nvSpPr>
              <p:spPr>
                <a:xfrm>
                  <a:off x="2576967" y="2097354"/>
                  <a:ext cx="1277789" cy="250848"/>
                </a:xfrm>
                <a:prstGeom prst="rect">
                  <a:avLst/>
                </a:prstGeom>
                <a:solidFill>
                  <a:srgbClr val="00B0F0"/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altLang="zh-CN" sz="1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微软雅黑" panose="020B0503020204020204" pitchFamily="34" charset="-122"/>
                      <a:cs typeface="Arial" panose="020B0604020202020204" pitchFamily="34" charset="0"/>
                    </a:rPr>
                    <a:t>123</a:t>
                  </a:r>
                  <a:endParaRPr kumimoji="0" lang="zh-CN" alt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07" name="矩形 206"/>
                <p:cNvSpPr/>
                <p:nvPr/>
              </p:nvSpPr>
              <p:spPr>
                <a:xfrm>
                  <a:off x="2248757" y="2099476"/>
                  <a:ext cx="249193" cy="250848"/>
                </a:xfrm>
                <a:prstGeom prst="rect">
                  <a:avLst/>
                </a:prstGeom>
                <a:solidFill>
                  <a:srgbClr val="FF6600"/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altLang="zh-CN" sz="1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微软雅黑" panose="020B0503020204020204" pitchFamily="34" charset="-122"/>
                      <a:cs typeface="Arial" panose="020B0604020202020204" pitchFamily="34" charset="0"/>
                    </a:rPr>
                    <a:t>1</a:t>
                  </a:r>
                  <a:endParaRPr kumimoji="0" lang="zh-CN" alt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202" name="组合 201"/>
              <p:cNvGrpSpPr/>
              <p:nvPr/>
            </p:nvGrpSpPr>
            <p:grpSpPr>
              <a:xfrm>
                <a:off x="7650995" y="1989111"/>
                <a:ext cx="1761876" cy="371346"/>
                <a:chOff x="2169741" y="2036654"/>
                <a:chExt cx="1761876" cy="371346"/>
              </a:xfrm>
            </p:grpSpPr>
            <p:sp>
              <p:nvSpPr>
                <p:cNvPr id="203" name="矩形 202"/>
                <p:cNvSpPr/>
                <p:nvPr/>
              </p:nvSpPr>
              <p:spPr>
                <a:xfrm>
                  <a:off x="2169741" y="2036654"/>
                  <a:ext cx="1761876" cy="371346"/>
                </a:xfrm>
                <a:prstGeom prst="rect">
                  <a:avLst/>
                </a:prstGeom>
                <a:solidFill>
                  <a:srgbClr val="B2B2B2">
                    <a:lumMod val="40000"/>
                    <a:lumOff val="60000"/>
                  </a:srgbClr>
                </a:solidFill>
                <a:ln w="1270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04" name="矩形 203"/>
                <p:cNvSpPr/>
                <p:nvPr/>
              </p:nvSpPr>
              <p:spPr>
                <a:xfrm>
                  <a:off x="2240121" y="2097354"/>
                  <a:ext cx="1614636" cy="250848"/>
                </a:xfrm>
                <a:prstGeom prst="rect">
                  <a:avLst/>
                </a:prstGeom>
                <a:solidFill>
                  <a:srgbClr val="1FB965"/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lang="en-US" altLang="zh-CN" sz="1600" kern="0" dirty="0">
                      <a:solidFill>
                        <a:srgbClr val="000000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  <a:cs typeface="Arial" panose="020B0604020202020204" pitchFamily="34" charset="0"/>
                    </a:rPr>
                    <a:t>666</a:t>
                  </a:r>
                  <a:endParaRPr kumimoji="0" lang="zh-CN" alt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endParaRPr>
                </a:p>
              </p:txBody>
            </p:sp>
          </p:grpSp>
        </p:grpSp>
        <p:sp>
          <p:nvSpPr>
            <p:cNvPr id="199" name="矩形 198"/>
            <p:cNvSpPr/>
            <p:nvPr/>
          </p:nvSpPr>
          <p:spPr>
            <a:xfrm>
              <a:off x="3253739" y="1686331"/>
              <a:ext cx="60785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b="1" kern="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Key</a:t>
              </a:r>
              <a:endParaRPr lang="zh-CN" altLang="en-US" b="1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0" name="矩形 199"/>
            <p:cNvSpPr/>
            <p:nvPr/>
          </p:nvSpPr>
          <p:spPr>
            <a:xfrm>
              <a:off x="8096566" y="1698453"/>
              <a:ext cx="80021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b="1" kern="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Value</a:t>
              </a:r>
              <a:endParaRPr lang="zh-CN" altLang="en-US" b="1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/>
          <p:nvPr/>
        </p:nvSpPr>
        <p:spPr>
          <a:xfrm>
            <a:off x="710789" y="161267"/>
            <a:ext cx="4368072" cy="617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dirty="0" smtClean="0">
                <a:solidFill>
                  <a:schemeClr val="tx1"/>
                </a:solidFill>
                <a:latin typeface="禹卫书法行书简体" panose="02000603000000000000" pitchFamily="2" charset="-122"/>
                <a:ea typeface="禹卫书法行书简体" panose="02000603000000000000" pitchFamily="2" charset="-122"/>
              </a:rPr>
              <a:t>7.6 </a:t>
            </a:r>
            <a:r>
              <a:rPr lang="zh-CN" altLang="en-US" dirty="0" smtClean="0">
                <a:solidFill>
                  <a:schemeClr val="tx1"/>
                </a:solidFill>
                <a:latin typeface="禹卫书法行书简体" panose="02000603000000000000" pitchFamily="2" charset="-122"/>
                <a:ea typeface="禹卫书法行书简体" panose="02000603000000000000" pitchFamily="2" charset="-122"/>
              </a:rPr>
              <a:t>高速</a:t>
            </a:r>
            <a:r>
              <a:rPr lang="zh-CN" altLang="en-US" dirty="0">
                <a:solidFill>
                  <a:schemeClr val="tx1"/>
                </a:solidFill>
                <a:latin typeface="禹卫书法行书简体" panose="02000603000000000000" pitchFamily="2" charset="-122"/>
                <a:ea typeface="禹卫书法行书简体" panose="02000603000000000000" pitchFamily="2" charset="-122"/>
              </a:rPr>
              <a:t>缓冲</a:t>
            </a:r>
            <a:r>
              <a:rPr lang="zh-CN" altLang="en-US" dirty="0" smtClean="0">
                <a:solidFill>
                  <a:schemeClr val="tx1"/>
                </a:solidFill>
                <a:latin typeface="禹卫书法行书简体" panose="02000603000000000000" pitchFamily="2" charset="-122"/>
                <a:ea typeface="禹卫书法行书简体" panose="02000603000000000000" pitchFamily="2" charset="-122"/>
              </a:rPr>
              <a:t>存储器</a:t>
            </a:r>
            <a:endParaRPr lang="zh-CN" altLang="en-US" dirty="0">
              <a:solidFill>
                <a:schemeClr val="tx1"/>
              </a:solidFill>
              <a:latin typeface="禹卫书法行书简体" panose="02000603000000000000" pitchFamily="2" charset="-122"/>
              <a:ea typeface="禹卫书法行书简体" panose="02000603000000000000" pitchFamily="2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716505" y="856962"/>
            <a:ext cx="5412151" cy="4914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4.Cache</a:t>
            </a:r>
            <a:r>
              <a:rPr lang="zh-CN" altLang="en-US" sz="2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的基本结构与工作原理 </a:t>
            </a:r>
            <a:endParaRPr lang="en-US" altLang="zh-CN" sz="2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禹卫书法行书简体" panose="02000603000000000000" pitchFamily="2" charset="-122"/>
              <a:ea typeface="禹卫书法行书简体" panose="02000603000000000000" pitchFamily="2" charset="-122"/>
              <a:cs typeface="+mj-cs"/>
            </a:endParaRPr>
          </a:p>
        </p:txBody>
      </p:sp>
      <p:grpSp>
        <p:nvGrpSpPr>
          <p:cNvPr id="8" name="Group 14"/>
          <p:cNvGrpSpPr/>
          <p:nvPr/>
        </p:nvGrpSpPr>
        <p:grpSpPr bwMode="auto">
          <a:xfrm>
            <a:off x="802164" y="1740068"/>
            <a:ext cx="943076" cy="4450521"/>
            <a:chOff x="624" y="1369"/>
            <a:chExt cx="527" cy="2487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9" name="Rectangle 15"/>
            <p:cNvSpPr>
              <a:spLocks noChangeAspect="1" noChangeArrowheads="1"/>
            </p:cNvSpPr>
            <p:nvPr/>
          </p:nvSpPr>
          <p:spPr bwMode="auto">
            <a:xfrm>
              <a:off x="624" y="1369"/>
              <a:ext cx="527" cy="2487"/>
            </a:xfrm>
            <a:prstGeom prst="rect">
              <a:avLst/>
            </a:prstGeom>
            <a:grpFill/>
            <a:ln w="28575">
              <a:solidFill>
                <a:schemeClr val="tx1"/>
              </a:solidFill>
              <a:miter lim="800000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pPr algn="r">
                <a:defRPr/>
              </a:pPr>
              <a:endParaRPr lang="zh-CN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13" name="Rectangle 19"/>
            <p:cNvSpPr>
              <a:spLocks noChangeAspect="1" noChangeArrowheads="1"/>
            </p:cNvSpPr>
            <p:nvPr/>
          </p:nvSpPr>
          <p:spPr bwMode="auto">
            <a:xfrm>
              <a:off x="652" y="2355"/>
              <a:ext cx="497" cy="284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 lIns="12700" tIns="12700" rIns="12700" bIns="12700"/>
            <a:lstStyle/>
            <a:p>
              <a:pPr algn="ctr"/>
              <a:r>
                <a:rPr lang="en-US" altLang="zh-CN" sz="2200" b="1" dirty="0">
                  <a:latin typeface="+mn-ea"/>
                  <a:cs typeface="Segoe UI Black" panose="020B0A02040204020203" pitchFamily="34" charset="0"/>
                </a:rPr>
                <a:t>CPU</a:t>
              </a:r>
              <a:endParaRPr lang="en-US" altLang="zh-CN" sz="2200" b="1" dirty="0">
                <a:latin typeface="+mn-ea"/>
                <a:cs typeface="Segoe UI Black" panose="020B0A02040204020203" pitchFamily="34" charset="0"/>
              </a:endParaRPr>
            </a:p>
          </p:txBody>
        </p:sp>
      </p:grpSp>
      <p:sp>
        <p:nvSpPr>
          <p:cNvPr id="2" name="圆角矩形 1"/>
          <p:cNvSpPr/>
          <p:nvPr/>
        </p:nvSpPr>
        <p:spPr>
          <a:xfrm>
            <a:off x="2905814" y="2330239"/>
            <a:ext cx="1053879" cy="6313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 smtClean="0"/>
              <a:t>CAM</a:t>
            </a:r>
            <a:endParaRPr lang="zh-CN" altLang="en-US" sz="2000" b="1" dirty="0"/>
          </a:p>
        </p:txBody>
      </p:sp>
      <p:grpSp>
        <p:nvGrpSpPr>
          <p:cNvPr id="37" name="组合 36"/>
          <p:cNvGrpSpPr/>
          <p:nvPr/>
        </p:nvGrpSpPr>
        <p:grpSpPr>
          <a:xfrm>
            <a:off x="2701605" y="3712355"/>
            <a:ext cx="1438088" cy="721723"/>
            <a:chOff x="2960914" y="3603171"/>
            <a:chExt cx="1438088" cy="721723"/>
          </a:xfrm>
          <a:solidFill>
            <a:srgbClr val="92D050"/>
          </a:solidFill>
        </p:grpSpPr>
        <p:grpSp>
          <p:nvGrpSpPr>
            <p:cNvPr id="21" name="组合 20"/>
            <p:cNvGrpSpPr/>
            <p:nvPr/>
          </p:nvGrpSpPr>
          <p:grpSpPr>
            <a:xfrm>
              <a:off x="2960914" y="3603171"/>
              <a:ext cx="1438088" cy="180000"/>
              <a:chOff x="2960914" y="3603171"/>
              <a:chExt cx="1438088" cy="180000"/>
            </a:xfrm>
            <a:grpFill/>
          </p:grpSpPr>
          <p:sp>
            <p:nvSpPr>
              <p:cNvPr id="3" name="矩形 2"/>
              <p:cNvSpPr/>
              <p:nvPr/>
            </p:nvSpPr>
            <p:spPr>
              <a:xfrm>
                <a:off x="2960914" y="3603171"/>
                <a:ext cx="360000" cy="18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矩形 17"/>
              <p:cNvSpPr/>
              <p:nvPr/>
            </p:nvSpPr>
            <p:spPr>
              <a:xfrm>
                <a:off x="3320914" y="3603171"/>
                <a:ext cx="360000" cy="18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" name="矩形 18"/>
              <p:cNvSpPr/>
              <p:nvPr/>
            </p:nvSpPr>
            <p:spPr>
              <a:xfrm>
                <a:off x="3679439" y="3603171"/>
                <a:ext cx="360000" cy="18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矩形 19"/>
              <p:cNvSpPr/>
              <p:nvPr/>
            </p:nvSpPr>
            <p:spPr>
              <a:xfrm>
                <a:off x="4039002" y="3603171"/>
                <a:ext cx="360000" cy="18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2960914" y="3782151"/>
              <a:ext cx="1438088" cy="180000"/>
              <a:chOff x="2960914" y="3603171"/>
              <a:chExt cx="1438088" cy="180000"/>
            </a:xfrm>
            <a:grpFill/>
          </p:grpSpPr>
          <p:sp>
            <p:nvSpPr>
              <p:cNvPr id="23" name="矩形 22"/>
              <p:cNvSpPr/>
              <p:nvPr/>
            </p:nvSpPr>
            <p:spPr>
              <a:xfrm>
                <a:off x="2960914" y="3603171"/>
                <a:ext cx="360000" cy="18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" name="矩形 23"/>
              <p:cNvSpPr/>
              <p:nvPr/>
            </p:nvSpPr>
            <p:spPr>
              <a:xfrm>
                <a:off x="3320914" y="3603171"/>
                <a:ext cx="360000" cy="18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" name="矩形 24"/>
              <p:cNvSpPr/>
              <p:nvPr/>
            </p:nvSpPr>
            <p:spPr>
              <a:xfrm>
                <a:off x="3679439" y="3603171"/>
                <a:ext cx="360000" cy="18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" name="矩形 25"/>
              <p:cNvSpPr/>
              <p:nvPr/>
            </p:nvSpPr>
            <p:spPr>
              <a:xfrm>
                <a:off x="4039002" y="3603171"/>
                <a:ext cx="360000" cy="18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7" name="组合 26"/>
            <p:cNvGrpSpPr/>
            <p:nvPr/>
          </p:nvGrpSpPr>
          <p:grpSpPr>
            <a:xfrm>
              <a:off x="2960914" y="3963450"/>
              <a:ext cx="1438088" cy="180000"/>
              <a:chOff x="2960914" y="3603171"/>
              <a:chExt cx="1438088" cy="180000"/>
            </a:xfrm>
            <a:grpFill/>
          </p:grpSpPr>
          <p:sp>
            <p:nvSpPr>
              <p:cNvPr id="28" name="矩形 27"/>
              <p:cNvSpPr/>
              <p:nvPr/>
            </p:nvSpPr>
            <p:spPr>
              <a:xfrm>
                <a:off x="2960914" y="3603171"/>
                <a:ext cx="360000" cy="18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" name="矩形 28"/>
              <p:cNvSpPr/>
              <p:nvPr/>
            </p:nvSpPr>
            <p:spPr>
              <a:xfrm>
                <a:off x="3320914" y="3603171"/>
                <a:ext cx="360000" cy="18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" name="矩形 29"/>
              <p:cNvSpPr/>
              <p:nvPr/>
            </p:nvSpPr>
            <p:spPr>
              <a:xfrm>
                <a:off x="3679439" y="3603171"/>
                <a:ext cx="360000" cy="18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" name="矩形 30"/>
              <p:cNvSpPr/>
              <p:nvPr/>
            </p:nvSpPr>
            <p:spPr>
              <a:xfrm>
                <a:off x="4039002" y="3603171"/>
                <a:ext cx="360000" cy="18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2" name="组合 31"/>
            <p:cNvGrpSpPr/>
            <p:nvPr/>
          </p:nvGrpSpPr>
          <p:grpSpPr>
            <a:xfrm>
              <a:off x="2960914" y="4144894"/>
              <a:ext cx="1438088" cy="180000"/>
              <a:chOff x="2960914" y="3603171"/>
              <a:chExt cx="1438088" cy="180000"/>
            </a:xfrm>
            <a:grpFill/>
          </p:grpSpPr>
          <p:sp>
            <p:nvSpPr>
              <p:cNvPr id="33" name="矩形 32"/>
              <p:cNvSpPr/>
              <p:nvPr/>
            </p:nvSpPr>
            <p:spPr>
              <a:xfrm>
                <a:off x="2960914" y="3603171"/>
                <a:ext cx="360000" cy="18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" name="矩形 33"/>
              <p:cNvSpPr/>
              <p:nvPr/>
            </p:nvSpPr>
            <p:spPr>
              <a:xfrm>
                <a:off x="3320914" y="3603171"/>
                <a:ext cx="360000" cy="18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" name="矩形 34"/>
              <p:cNvSpPr/>
              <p:nvPr/>
            </p:nvSpPr>
            <p:spPr>
              <a:xfrm>
                <a:off x="3679439" y="3603171"/>
                <a:ext cx="360000" cy="18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" name="矩形 35"/>
              <p:cNvSpPr/>
              <p:nvPr/>
            </p:nvSpPr>
            <p:spPr>
              <a:xfrm>
                <a:off x="4039002" y="3603171"/>
                <a:ext cx="360000" cy="18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38" name="Group 14"/>
          <p:cNvGrpSpPr/>
          <p:nvPr/>
        </p:nvGrpSpPr>
        <p:grpSpPr bwMode="auto">
          <a:xfrm>
            <a:off x="4885032" y="2285041"/>
            <a:ext cx="638858" cy="3673532"/>
            <a:chOff x="792" y="1625"/>
            <a:chExt cx="357" cy="1519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9" name="Rectangle 15"/>
            <p:cNvSpPr>
              <a:spLocks noChangeAspect="1" noChangeArrowheads="1"/>
            </p:cNvSpPr>
            <p:nvPr/>
          </p:nvSpPr>
          <p:spPr bwMode="auto">
            <a:xfrm>
              <a:off x="794" y="1625"/>
              <a:ext cx="322" cy="1519"/>
            </a:xfrm>
            <a:prstGeom prst="rect">
              <a:avLst/>
            </a:prstGeom>
            <a:grpFill/>
            <a:ln w="28575">
              <a:solidFill>
                <a:schemeClr val="tx1"/>
              </a:solidFill>
              <a:miter lim="800000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pPr algn="r">
                <a:defRPr/>
              </a:pPr>
              <a:endParaRPr lang="zh-CN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40" name="Rectangle 19"/>
            <p:cNvSpPr>
              <a:spLocks noChangeAspect="1" noChangeArrowheads="1"/>
            </p:cNvSpPr>
            <p:nvPr/>
          </p:nvSpPr>
          <p:spPr bwMode="auto">
            <a:xfrm>
              <a:off x="792" y="2122"/>
              <a:ext cx="357" cy="537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 lIns="12700" tIns="12700" rIns="12700" bIns="12700"/>
            <a:lstStyle/>
            <a:p>
              <a:pPr algn="ctr"/>
              <a:r>
                <a:rPr lang="zh-CN" altLang="en-US" sz="2200" b="1" dirty="0" smtClean="0">
                  <a:latin typeface="+mn-ea"/>
                  <a:cs typeface="Segoe UI Black" panose="020B0A02040204020203" pitchFamily="34" charset="0"/>
                </a:rPr>
                <a:t>主</a:t>
              </a:r>
              <a:endParaRPr lang="en-US" altLang="zh-CN" sz="2200" b="1" dirty="0" smtClean="0">
                <a:latin typeface="+mn-ea"/>
                <a:cs typeface="Segoe UI Black" panose="020B0A02040204020203" pitchFamily="34" charset="0"/>
              </a:endParaRPr>
            </a:p>
            <a:p>
              <a:pPr algn="ctr"/>
              <a:r>
                <a:rPr lang="zh-CN" altLang="en-US" sz="2200" b="1" dirty="0" smtClean="0">
                  <a:latin typeface="+mn-ea"/>
                  <a:cs typeface="Segoe UI Black" panose="020B0A02040204020203" pitchFamily="34" charset="0"/>
                </a:rPr>
                <a:t>存</a:t>
              </a:r>
              <a:endParaRPr lang="en-US" altLang="zh-CN" sz="2200" b="1" dirty="0">
                <a:latin typeface="+mn-ea"/>
                <a:cs typeface="Segoe UI Black" panose="020B0A02040204020203" pitchFamily="34" charset="0"/>
              </a:endParaRPr>
            </a:p>
          </p:txBody>
        </p:sp>
      </p:grpSp>
      <p:cxnSp>
        <p:nvCxnSpPr>
          <p:cNvPr id="42" name="直接箭头连接符 41"/>
          <p:cNvCxnSpPr/>
          <p:nvPr/>
        </p:nvCxnSpPr>
        <p:spPr>
          <a:xfrm>
            <a:off x="1763977" y="2688610"/>
            <a:ext cx="11160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直接箭头连接符 42"/>
          <p:cNvCxnSpPr/>
          <p:nvPr/>
        </p:nvCxnSpPr>
        <p:spPr>
          <a:xfrm>
            <a:off x="3959693" y="2688610"/>
            <a:ext cx="92655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直接箭头连接符 43"/>
          <p:cNvCxnSpPr/>
          <p:nvPr/>
        </p:nvCxnSpPr>
        <p:spPr>
          <a:xfrm>
            <a:off x="2478865" y="3318681"/>
            <a:ext cx="23760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直接连接符 45"/>
          <p:cNvCxnSpPr/>
          <p:nvPr/>
        </p:nvCxnSpPr>
        <p:spPr>
          <a:xfrm flipV="1">
            <a:off x="2485389" y="2688610"/>
            <a:ext cx="0" cy="61200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文本框 46"/>
          <p:cNvSpPr txBox="1"/>
          <p:nvPr/>
        </p:nvSpPr>
        <p:spPr>
          <a:xfrm>
            <a:off x="1789679" y="2245815"/>
            <a:ext cx="12274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latin typeface="+mn-ea"/>
              </a:rPr>
              <a:t>Address</a:t>
            </a:r>
            <a:endParaRPr lang="zh-CN" altLang="en-US" sz="2000" b="1" dirty="0">
              <a:latin typeface="+mn-ea"/>
            </a:endParaRPr>
          </a:p>
        </p:txBody>
      </p:sp>
      <p:cxnSp>
        <p:nvCxnSpPr>
          <p:cNvPr id="49" name="直接箭头连接符 48"/>
          <p:cNvCxnSpPr>
            <a:stCxn id="2" idx="2"/>
            <a:endCxn id="18" idx="3"/>
          </p:cNvCxnSpPr>
          <p:nvPr/>
        </p:nvCxnSpPr>
        <p:spPr>
          <a:xfrm flipH="1">
            <a:off x="3421605" y="2961611"/>
            <a:ext cx="0" cy="7560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箭头连接符 49"/>
          <p:cNvCxnSpPr/>
          <p:nvPr/>
        </p:nvCxnSpPr>
        <p:spPr>
          <a:xfrm flipH="1">
            <a:off x="3241605" y="4434078"/>
            <a:ext cx="0" cy="75600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箭头连接符 51"/>
          <p:cNvCxnSpPr/>
          <p:nvPr/>
        </p:nvCxnSpPr>
        <p:spPr>
          <a:xfrm flipH="1">
            <a:off x="1789679" y="5190078"/>
            <a:ext cx="1451926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箭头连接符 52"/>
          <p:cNvCxnSpPr/>
          <p:nvPr/>
        </p:nvCxnSpPr>
        <p:spPr>
          <a:xfrm flipH="1">
            <a:off x="1789640" y="5465304"/>
            <a:ext cx="3060000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箭头连接符 53"/>
          <p:cNvCxnSpPr/>
          <p:nvPr/>
        </p:nvCxnSpPr>
        <p:spPr>
          <a:xfrm flipH="1">
            <a:off x="3595845" y="4445291"/>
            <a:ext cx="0" cy="1008000"/>
          </a:xfrm>
          <a:prstGeom prst="straightConnector1">
            <a:avLst/>
          </a:prstGeom>
          <a:ln w="28575">
            <a:solidFill>
              <a:schemeClr val="accent6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文本框 54"/>
          <p:cNvSpPr txBox="1"/>
          <p:nvPr/>
        </p:nvSpPr>
        <p:spPr>
          <a:xfrm>
            <a:off x="2806386" y="1674934"/>
            <a:ext cx="1227487" cy="400110"/>
          </a:xfrm>
          <a:prstGeom prst="rect">
            <a:avLst/>
          </a:prstGeom>
          <a:noFill/>
          <a:ln>
            <a:solidFill>
              <a:srgbClr val="3333CC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latin typeface="+mn-ea"/>
              </a:rPr>
              <a:t>替换算法</a:t>
            </a:r>
            <a:endParaRPr lang="zh-CN" altLang="en-US" sz="2000" b="1" dirty="0">
              <a:latin typeface="+mn-ea"/>
            </a:endParaRPr>
          </a:p>
        </p:txBody>
      </p:sp>
      <p:cxnSp>
        <p:nvCxnSpPr>
          <p:cNvPr id="57" name="直接箭头连接符 56"/>
          <p:cNvCxnSpPr>
            <a:stCxn id="55" idx="2"/>
            <a:endCxn id="2" idx="0"/>
          </p:cNvCxnSpPr>
          <p:nvPr/>
        </p:nvCxnSpPr>
        <p:spPr>
          <a:xfrm>
            <a:off x="3420130" y="2075044"/>
            <a:ext cx="0" cy="2551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矩形 57"/>
          <p:cNvSpPr/>
          <p:nvPr/>
        </p:nvSpPr>
        <p:spPr>
          <a:xfrm>
            <a:off x="5959767" y="3119271"/>
            <a:ext cx="5764165" cy="20867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5000"/>
              </a:lnSpc>
            </a:pPr>
            <a:r>
              <a:rPr lang="zh-CN" altLang="en-US" sz="2200" dirty="0">
                <a:solidFill>
                  <a:schemeClr val="accent5"/>
                </a:solidFill>
                <a:latin typeface="+mn-ea"/>
                <a:sym typeface="Wingdings" panose="05000000000000000000" pitchFamily="2" charset="2"/>
              </a:rPr>
              <a:t></a:t>
            </a:r>
            <a:r>
              <a:rPr lang="zh-CN" altLang="en-US" sz="2400" dirty="0" smtClean="0">
                <a:latin typeface="+mn-ea"/>
              </a:rPr>
              <a:t>从</a:t>
            </a:r>
            <a:r>
              <a:rPr lang="zh-CN" altLang="en-US" sz="2400" dirty="0">
                <a:latin typeface="+mn-ea"/>
              </a:rPr>
              <a:t>地址中剥离出</a:t>
            </a:r>
            <a:r>
              <a:rPr lang="en-US" altLang="zh-CN" sz="2400" dirty="0" smtClean="0">
                <a:latin typeface="+mn-ea"/>
              </a:rPr>
              <a:t>Key</a:t>
            </a:r>
            <a:r>
              <a:rPr lang="zh-CN" altLang="en-US" sz="2400" dirty="0" smtClean="0">
                <a:latin typeface="+mn-ea"/>
              </a:rPr>
              <a:t>的方法</a:t>
            </a:r>
            <a:endParaRPr lang="en-US" altLang="zh-CN" sz="2400" dirty="0">
              <a:latin typeface="+mn-ea"/>
            </a:endParaRPr>
          </a:p>
          <a:p>
            <a:pPr>
              <a:lnSpc>
                <a:spcPct val="135000"/>
              </a:lnSpc>
            </a:pPr>
            <a:r>
              <a:rPr lang="zh-CN" altLang="en-US" sz="2200" dirty="0" smtClean="0">
                <a:solidFill>
                  <a:schemeClr val="accent5"/>
                </a:solidFill>
                <a:latin typeface="+mn-ea"/>
                <a:sym typeface="Wingdings" panose="05000000000000000000" pitchFamily="2" charset="2"/>
              </a:rPr>
              <a:t></a:t>
            </a:r>
            <a:r>
              <a:rPr lang="en-US" altLang="zh-CN" sz="2400" dirty="0" smtClean="0">
                <a:latin typeface="+mn-ea"/>
              </a:rPr>
              <a:t> </a:t>
            </a:r>
            <a:r>
              <a:rPr lang="zh-CN" altLang="en-US" sz="2400" dirty="0" smtClean="0">
                <a:latin typeface="+mn-ea"/>
              </a:rPr>
              <a:t>是否</a:t>
            </a:r>
            <a:r>
              <a:rPr lang="zh-CN" altLang="en-US" sz="2400" dirty="0">
                <a:latin typeface="+mn-ea"/>
              </a:rPr>
              <a:t>还</a:t>
            </a:r>
            <a:r>
              <a:rPr lang="zh-CN" altLang="en-US" sz="2400" dirty="0" smtClean="0">
                <a:latin typeface="+mn-ea"/>
              </a:rPr>
              <a:t>需要剥离</a:t>
            </a:r>
            <a:r>
              <a:rPr lang="en-US" altLang="zh-CN" sz="2400" dirty="0" smtClean="0">
                <a:latin typeface="+mn-ea"/>
              </a:rPr>
              <a:t>Cache</a:t>
            </a:r>
            <a:r>
              <a:rPr lang="zh-CN" altLang="en-US" sz="2400" dirty="0" smtClean="0">
                <a:latin typeface="+mn-ea"/>
              </a:rPr>
              <a:t>中的定位信息</a:t>
            </a:r>
            <a:endParaRPr lang="en-US" altLang="zh-CN" sz="2400" dirty="0" smtClean="0">
              <a:latin typeface="+mn-ea"/>
            </a:endParaRPr>
          </a:p>
          <a:p>
            <a:pPr>
              <a:lnSpc>
                <a:spcPct val="135000"/>
              </a:lnSpc>
            </a:pPr>
            <a:r>
              <a:rPr lang="zh-CN" altLang="en-US" sz="2200" dirty="0" smtClean="0">
                <a:solidFill>
                  <a:schemeClr val="accent5"/>
                </a:solidFill>
                <a:latin typeface="+mn-ea"/>
                <a:sym typeface="Wingdings" panose="05000000000000000000" pitchFamily="2" charset="2"/>
              </a:rPr>
              <a:t> </a:t>
            </a:r>
            <a:r>
              <a:rPr lang="zh-CN" altLang="en-US" sz="2400" dirty="0" smtClean="0">
                <a:latin typeface="+mn-ea"/>
                <a:sym typeface="Wingdings" panose="05000000000000000000" pitchFamily="2" charset="2"/>
              </a:rPr>
              <a:t>是否</a:t>
            </a:r>
            <a:r>
              <a:rPr lang="zh-CN" altLang="en-US" sz="2400" dirty="0">
                <a:latin typeface="+mn-ea"/>
                <a:sym typeface="Wingdings" panose="05000000000000000000" pitchFamily="2" charset="2"/>
              </a:rPr>
              <a:t>能</a:t>
            </a:r>
            <a:r>
              <a:rPr lang="zh-CN" altLang="en-US" sz="2400" dirty="0" smtClean="0">
                <a:latin typeface="+mn-ea"/>
                <a:sym typeface="Wingdings" panose="05000000000000000000" pitchFamily="2" charset="2"/>
              </a:rPr>
              <a:t>减少</a:t>
            </a:r>
            <a:r>
              <a:rPr lang="zh-CN" altLang="en-US" sz="2400" dirty="0">
                <a:latin typeface="+mn-ea"/>
                <a:sym typeface="Wingdings" panose="05000000000000000000" pitchFamily="2" charset="2"/>
              </a:rPr>
              <a:t>非</a:t>
            </a:r>
            <a:r>
              <a:rPr lang="zh-CN" altLang="en-US" sz="2400" dirty="0" smtClean="0">
                <a:latin typeface="+mn-ea"/>
                <a:sym typeface="Wingdings" panose="05000000000000000000" pitchFamily="2" charset="2"/>
              </a:rPr>
              <a:t>数据对</a:t>
            </a:r>
            <a:r>
              <a:rPr lang="en-US" altLang="zh-CN" sz="2400" dirty="0" smtClean="0">
                <a:latin typeface="+mn-ea"/>
              </a:rPr>
              <a:t>Cache</a:t>
            </a:r>
            <a:r>
              <a:rPr lang="zh-CN" altLang="en-US" sz="2400" dirty="0" smtClean="0">
                <a:latin typeface="+mn-ea"/>
                <a:sym typeface="Wingdings" panose="05000000000000000000" pitchFamily="2" charset="2"/>
              </a:rPr>
              <a:t>容量的消耗</a:t>
            </a:r>
            <a:endParaRPr lang="en-US" altLang="zh-CN" sz="2400" dirty="0">
              <a:latin typeface="+mn-ea"/>
              <a:sym typeface="Wingdings" panose="05000000000000000000" pitchFamily="2" charset="2"/>
            </a:endParaRPr>
          </a:p>
          <a:p>
            <a:pPr>
              <a:lnSpc>
                <a:spcPct val="135000"/>
              </a:lnSpc>
            </a:pPr>
            <a:r>
              <a:rPr lang="zh-CN" altLang="en-US" sz="2200" dirty="0" smtClean="0">
                <a:solidFill>
                  <a:schemeClr val="accent5"/>
                </a:solidFill>
                <a:latin typeface="+mn-ea"/>
                <a:sym typeface="Wingdings" panose="05000000000000000000" pitchFamily="2" charset="2"/>
              </a:rPr>
              <a:t> </a:t>
            </a:r>
            <a:r>
              <a:rPr lang="zh-CN" altLang="en-US" sz="2400" dirty="0">
                <a:latin typeface="+mn-ea"/>
                <a:sym typeface="Wingdings" panose="05000000000000000000" pitchFamily="2" charset="2"/>
              </a:rPr>
              <a:t>是否</a:t>
            </a:r>
            <a:r>
              <a:rPr lang="zh-CN" altLang="en-US" sz="2400" dirty="0" smtClean="0">
                <a:latin typeface="+mn-ea"/>
                <a:sym typeface="Wingdings" panose="05000000000000000000" pitchFamily="2" charset="2"/>
              </a:rPr>
              <a:t>有利于</a:t>
            </a:r>
            <a:r>
              <a:rPr lang="en-US" altLang="zh-CN" sz="2400" dirty="0">
                <a:latin typeface="+mn-ea"/>
              </a:rPr>
              <a:t>Cache</a:t>
            </a:r>
            <a:r>
              <a:rPr lang="zh-CN" altLang="en-US" sz="2400" dirty="0">
                <a:latin typeface="+mn-ea"/>
              </a:rPr>
              <a:t>中的</a:t>
            </a:r>
            <a:r>
              <a:rPr lang="zh-CN" altLang="en-US" sz="2400" dirty="0" smtClean="0">
                <a:latin typeface="+mn-ea"/>
                <a:sym typeface="Wingdings" panose="05000000000000000000" pitchFamily="2" charset="2"/>
              </a:rPr>
              <a:t>快速</a:t>
            </a:r>
            <a:r>
              <a:rPr lang="zh-CN" altLang="en-US" sz="2400" dirty="0">
                <a:latin typeface="+mn-ea"/>
                <a:sym typeface="Wingdings" panose="05000000000000000000" pitchFamily="2" charset="2"/>
              </a:rPr>
              <a:t>查找</a:t>
            </a:r>
            <a:endParaRPr lang="zh-CN" altLang="en-US" sz="2400" dirty="0">
              <a:latin typeface="+mn-ea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3701395" y="4771849"/>
            <a:ext cx="543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块</a:t>
            </a:r>
            <a:endParaRPr lang="zh-CN" altLang="en-US" b="1" dirty="0"/>
          </a:p>
        </p:txBody>
      </p:sp>
      <p:sp>
        <p:nvSpPr>
          <p:cNvPr id="60" name="文本框 59"/>
          <p:cNvSpPr txBox="1"/>
          <p:nvPr/>
        </p:nvSpPr>
        <p:spPr>
          <a:xfrm>
            <a:off x="2205542" y="4771849"/>
            <a:ext cx="543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字</a:t>
            </a:r>
            <a:endParaRPr lang="zh-CN" altLang="en-US" b="1" dirty="0"/>
          </a:p>
        </p:txBody>
      </p:sp>
      <p:sp>
        <p:nvSpPr>
          <p:cNvPr id="61" name="文本框 60"/>
          <p:cNvSpPr txBox="1"/>
          <p:nvPr/>
        </p:nvSpPr>
        <p:spPr>
          <a:xfrm>
            <a:off x="2221498" y="5514651"/>
            <a:ext cx="543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字</a:t>
            </a:r>
            <a:endParaRPr lang="zh-CN" altLang="en-US" b="1" dirty="0"/>
          </a:p>
        </p:txBody>
      </p:sp>
      <p:pic>
        <p:nvPicPr>
          <p:cNvPr id="62" name="图片 61"/>
          <p:cNvPicPr>
            <a:picLocks noChangeAspect="1"/>
          </p:cNvPicPr>
          <p:nvPr/>
        </p:nvPicPr>
        <p:blipFill rotWithShape="1">
          <a:blip r:embed="rId1"/>
          <a:srcRect l="30386" t="24560" r="34172"/>
          <a:stretch>
            <a:fillRect/>
          </a:stretch>
        </p:blipFill>
        <p:spPr>
          <a:xfrm>
            <a:off x="10182977" y="1070951"/>
            <a:ext cx="1183228" cy="25185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2" dur="500"/>
                                        <p:tgtEl>
                                          <p:spTgt spid="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2" dur="500"/>
                                        <p:tgtEl>
                                          <p:spTgt spid="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7" dur="500"/>
                                        <p:tgtEl>
                                          <p:spTgt spid="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/>
          <p:nvPr/>
        </p:nvSpPr>
        <p:spPr>
          <a:xfrm>
            <a:off x="710789" y="161267"/>
            <a:ext cx="4368072" cy="617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dirty="0" smtClean="0">
                <a:solidFill>
                  <a:schemeClr val="tx1"/>
                </a:solidFill>
                <a:latin typeface="禹卫书法行书简体" panose="02000603000000000000" pitchFamily="2" charset="-122"/>
                <a:ea typeface="禹卫书法行书简体" panose="02000603000000000000" pitchFamily="2" charset="-122"/>
              </a:rPr>
              <a:t>7.6 </a:t>
            </a:r>
            <a:r>
              <a:rPr lang="zh-CN" altLang="en-US" dirty="0" smtClean="0">
                <a:solidFill>
                  <a:schemeClr val="tx1"/>
                </a:solidFill>
                <a:latin typeface="禹卫书法行书简体" panose="02000603000000000000" pitchFamily="2" charset="-122"/>
                <a:ea typeface="禹卫书法行书简体" panose="02000603000000000000" pitchFamily="2" charset="-122"/>
              </a:rPr>
              <a:t>高速</a:t>
            </a:r>
            <a:r>
              <a:rPr lang="zh-CN" altLang="en-US" dirty="0">
                <a:solidFill>
                  <a:schemeClr val="tx1"/>
                </a:solidFill>
                <a:latin typeface="禹卫书法行书简体" panose="02000603000000000000" pitchFamily="2" charset="-122"/>
                <a:ea typeface="禹卫书法行书简体" panose="02000603000000000000" pitchFamily="2" charset="-122"/>
              </a:rPr>
              <a:t>缓冲</a:t>
            </a:r>
            <a:r>
              <a:rPr lang="zh-CN" altLang="en-US" dirty="0" smtClean="0">
                <a:solidFill>
                  <a:schemeClr val="tx1"/>
                </a:solidFill>
                <a:latin typeface="禹卫书法行书简体" panose="02000603000000000000" pitchFamily="2" charset="-122"/>
                <a:ea typeface="禹卫书法行书简体" panose="02000603000000000000" pitchFamily="2" charset="-122"/>
              </a:rPr>
              <a:t>存储器</a:t>
            </a:r>
            <a:endParaRPr lang="zh-CN" altLang="en-US" dirty="0">
              <a:solidFill>
                <a:schemeClr val="tx1"/>
              </a:solidFill>
              <a:latin typeface="禹卫书法行书简体" panose="02000603000000000000" pitchFamily="2" charset="-122"/>
              <a:ea typeface="禹卫书法行书简体" panose="02000603000000000000" pitchFamily="2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716505" y="856962"/>
            <a:ext cx="5412151" cy="4914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4.Cache</a:t>
            </a:r>
            <a:r>
              <a:rPr lang="zh-CN" altLang="en-US" sz="2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的基本结构与工作原理 </a:t>
            </a:r>
            <a:endParaRPr lang="en-US" altLang="zh-CN" sz="2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禹卫书法行书简体" panose="02000603000000000000" pitchFamily="2" charset="-122"/>
              <a:ea typeface="禹卫书法行书简体" panose="02000603000000000000" pitchFamily="2" charset="-122"/>
              <a:cs typeface="+mj-cs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071347" y="1483856"/>
            <a:ext cx="340511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+mj-cs"/>
              </a:rPr>
              <a:t>(1) Cache</a:t>
            </a:r>
            <a:r>
              <a:rPr lang="zh-CN" alt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+mj-cs"/>
              </a:rPr>
              <a:t>的</a:t>
            </a:r>
            <a:r>
              <a:rPr lang="zh-CN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+mj-cs"/>
              </a:rPr>
              <a:t>存储体</a:t>
            </a:r>
            <a:r>
              <a:rPr lang="zh-CN" alt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+mj-cs"/>
              </a:rPr>
              <a:t>结构</a:t>
            </a:r>
            <a:endParaRPr lang="en-US" altLang="zh-CN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cs typeface="+mj-cs"/>
            </a:endParaRP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5047857" y="2637026"/>
            <a:ext cx="1116012" cy="1500188"/>
          </a:xfrm>
          <a:prstGeom prst="rect">
            <a:avLst/>
          </a:prstGeom>
          <a:solidFill>
            <a:schemeClr val="accent6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 sz="2400">
              <a:latin typeface="Times New Roman" panose="02020603050405020304" pitchFamily="18" charset="0"/>
            </a:endParaRPr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6235307" y="2637026"/>
            <a:ext cx="2339975" cy="1500188"/>
          </a:xfrm>
          <a:prstGeom prst="rect">
            <a:avLst/>
          </a:prstGeom>
          <a:solidFill>
            <a:schemeClr val="accent6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 sz="2400">
              <a:latin typeface="Times New Roman" panose="02020603050405020304" pitchFamily="18" charset="0"/>
            </a:endParaRPr>
          </a:p>
        </p:txBody>
      </p:sp>
      <p:sp>
        <p:nvSpPr>
          <p:cNvPr id="10" name="Text Box 9"/>
          <p:cNvSpPr txBox="1">
            <a:spLocks noChangeArrowheads="1"/>
          </p:cNvSpPr>
          <p:nvPr/>
        </p:nvSpPr>
        <p:spPr bwMode="auto">
          <a:xfrm>
            <a:off x="5221183" y="2278556"/>
            <a:ext cx="94268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zh-CN" sz="1600" b="1" dirty="0" smtClean="0">
                <a:latin typeface="Times New Roman" panose="02020603050405020304" pitchFamily="18" charset="0"/>
              </a:rPr>
              <a:t>Tag(Key)</a:t>
            </a:r>
            <a:endParaRPr lang="en-US" altLang="zh-CN" sz="1600" b="1" dirty="0">
              <a:latin typeface="Times New Roman" panose="02020603050405020304" pitchFamily="18" charset="0"/>
            </a:endParaRPr>
          </a:p>
        </p:txBody>
      </p:sp>
      <p:sp>
        <p:nvSpPr>
          <p:cNvPr id="11" name="Text Box 10"/>
          <p:cNvSpPr txBox="1">
            <a:spLocks noChangeArrowheads="1"/>
          </p:cNvSpPr>
          <p:nvPr/>
        </p:nvSpPr>
        <p:spPr bwMode="auto">
          <a:xfrm>
            <a:off x="6414680" y="2181386"/>
            <a:ext cx="17653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zh-CN" sz="2000" b="1" dirty="0" smtClean="0">
                <a:latin typeface="Times New Roman" panose="02020603050405020304" pitchFamily="18" charset="0"/>
              </a:rPr>
              <a:t>Block</a:t>
            </a:r>
            <a:endParaRPr lang="en-US" altLang="zh-CN" sz="2000" b="1" dirty="0">
              <a:latin typeface="Times New Roman" panose="02020603050405020304" pitchFamily="18" charset="0"/>
            </a:endParaRPr>
          </a:p>
        </p:txBody>
      </p:sp>
      <p:sp>
        <p:nvSpPr>
          <p:cNvPr id="12" name="Line 16"/>
          <p:cNvSpPr>
            <a:spLocks noChangeShapeType="1"/>
          </p:cNvSpPr>
          <p:nvPr/>
        </p:nvSpPr>
        <p:spPr bwMode="auto">
          <a:xfrm>
            <a:off x="5047857" y="3346639"/>
            <a:ext cx="3528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3" name="Line 16"/>
          <p:cNvSpPr>
            <a:spLocks noChangeShapeType="1"/>
          </p:cNvSpPr>
          <p:nvPr/>
        </p:nvSpPr>
        <p:spPr bwMode="auto">
          <a:xfrm>
            <a:off x="5047850" y="2980424"/>
            <a:ext cx="3528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" name="Line 16"/>
          <p:cNvSpPr>
            <a:spLocks noChangeShapeType="1"/>
          </p:cNvSpPr>
          <p:nvPr/>
        </p:nvSpPr>
        <p:spPr bwMode="auto">
          <a:xfrm>
            <a:off x="5047857" y="3774269"/>
            <a:ext cx="3528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8743858" y="2605877"/>
            <a:ext cx="62779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</a:t>
            </a:r>
            <a:r>
              <a:rPr lang="en-US" altLang="zh-CN" sz="2200" baseline="-25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</a:t>
            </a:r>
            <a:endParaRPr lang="zh-CN" altLang="en-US" sz="2200" baseline="-25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8743858" y="2931579"/>
            <a:ext cx="62779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</a:t>
            </a:r>
            <a:r>
              <a:rPr lang="en-US" altLang="zh-CN" sz="2200" baseline="-25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endParaRPr lang="zh-CN" altLang="en-US" sz="2200" baseline="-25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8744433" y="3346639"/>
            <a:ext cx="62779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</a:t>
            </a:r>
            <a:r>
              <a:rPr lang="en-US" altLang="zh-CN" sz="2200" baseline="-25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endParaRPr lang="zh-CN" altLang="en-US" sz="2200" baseline="-25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8743858" y="3774232"/>
            <a:ext cx="62779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</a:t>
            </a:r>
            <a:r>
              <a:rPr lang="en-US" altLang="zh-CN" sz="2200" baseline="-25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  <a:endParaRPr lang="zh-CN" altLang="en-US" sz="2200" baseline="-25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4540813" y="2636480"/>
            <a:ext cx="360000" cy="1500188"/>
            <a:chOff x="3101004" y="3126270"/>
            <a:chExt cx="360000" cy="1500188"/>
          </a:xfrm>
        </p:grpSpPr>
        <p:sp>
          <p:nvSpPr>
            <p:cNvPr id="18" name="Rectangle 4"/>
            <p:cNvSpPr>
              <a:spLocks noChangeArrowheads="1"/>
            </p:cNvSpPr>
            <p:nvPr/>
          </p:nvSpPr>
          <p:spPr bwMode="auto">
            <a:xfrm>
              <a:off x="3101004" y="3126270"/>
              <a:ext cx="360000" cy="1500188"/>
            </a:xfrm>
            <a:prstGeom prst="rect">
              <a:avLst/>
            </a:prstGeom>
            <a:solidFill>
              <a:schemeClr val="accent6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zh-CN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19" name="Line 16"/>
            <p:cNvSpPr>
              <a:spLocks noChangeShapeType="1"/>
            </p:cNvSpPr>
            <p:nvPr/>
          </p:nvSpPr>
          <p:spPr bwMode="auto">
            <a:xfrm>
              <a:off x="3101004" y="3470469"/>
              <a:ext cx="3600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" name="Line 16"/>
            <p:cNvSpPr>
              <a:spLocks noChangeShapeType="1"/>
            </p:cNvSpPr>
            <p:nvPr/>
          </p:nvSpPr>
          <p:spPr bwMode="auto">
            <a:xfrm>
              <a:off x="3101004" y="3833758"/>
              <a:ext cx="3600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" name="Line 16"/>
            <p:cNvSpPr>
              <a:spLocks noChangeShapeType="1"/>
            </p:cNvSpPr>
            <p:nvPr/>
          </p:nvSpPr>
          <p:spPr bwMode="auto">
            <a:xfrm>
              <a:off x="3101004" y="4282734"/>
              <a:ext cx="3600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2" name="Text Box 9"/>
          <p:cNvSpPr txBox="1">
            <a:spLocks noChangeArrowheads="1"/>
          </p:cNvSpPr>
          <p:nvPr/>
        </p:nvSpPr>
        <p:spPr bwMode="auto">
          <a:xfrm>
            <a:off x="4297185" y="2328878"/>
            <a:ext cx="867256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zh-CN" sz="1200" b="1" dirty="0" smtClean="0">
                <a:latin typeface="Times New Roman" panose="02020603050405020304" pitchFamily="18" charset="0"/>
              </a:rPr>
              <a:t>Valid(1</a:t>
            </a:r>
            <a:r>
              <a:rPr lang="en-US" altLang="zh-CN" sz="1200" b="1" dirty="0">
                <a:latin typeface="Times New Roman" panose="02020603050405020304" pitchFamily="18" charset="0"/>
              </a:rPr>
              <a:t>)</a:t>
            </a:r>
            <a:endParaRPr lang="en-US" altLang="zh-CN" sz="1200" b="1" dirty="0">
              <a:latin typeface="Times New Roman" panose="02020603050405020304" pitchFamily="18" charset="0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3969645" y="2637806"/>
            <a:ext cx="360000" cy="1500188"/>
            <a:chOff x="3101004" y="3126270"/>
            <a:chExt cx="360000" cy="1500188"/>
          </a:xfrm>
        </p:grpSpPr>
        <p:sp>
          <p:nvSpPr>
            <p:cNvPr id="24" name="Rectangle 4"/>
            <p:cNvSpPr>
              <a:spLocks noChangeArrowheads="1"/>
            </p:cNvSpPr>
            <p:nvPr/>
          </p:nvSpPr>
          <p:spPr bwMode="auto">
            <a:xfrm>
              <a:off x="3101004" y="3126270"/>
              <a:ext cx="360000" cy="1500188"/>
            </a:xfrm>
            <a:prstGeom prst="rect">
              <a:avLst/>
            </a:prstGeom>
            <a:solidFill>
              <a:schemeClr val="accent6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zh-CN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25" name="Line 16"/>
            <p:cNvSpPr>
              <a:spLocks noChangeShapeType="1"/>
            </p:cNvSpPr>
            <p:nvPr/>
          </p:nvSpPr>
          <p:spPr bwMode="auto">
            <a:xfrm>
              <a:off x="3101004" y="3470469"/>
              <a:ext cx="3600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" name="Line 16"/>
            <p:cNvSpPr>
              <a:spLocks noChangeShapeType="1"/>
            </p:cNvSpPr>
            <p:nvPr/>
          </p:nvSpPr>
          <p:spPr bwMode="auto">
            <a:xfrm>
              <a:off x="3101004" y="3833758"/>
              <a:ext cx="3600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7" name="Line 16"/>
            <p:cNvSpPr>
              <a:spLocks noChangeShapeType="1"/>
            </p:cNvSpPr>
            <p:nvPr/>
          </p:nvSpPr>
          <p:spPr bwMode="auto">
            <a:xfrm>
              <a:off x="3101004" y="4282734"/>
              <a:ext cx="3600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8" name="Text Box 9"/>
          <p:cNvSpPr txBox="1">
            <a:spLocks noChangeArrowheads="1"/>
          </p:cNvSpPr>
          <p:nvPr/>
        </p:nvSpPr>
        <p:spPr bwMode="auto">
          <a:xfrm>
            <a:off x="3726017" y="2330204"/>
            <a:ext cx="867256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zh-CN" sz="1200" b="1" dirty="0" smtClean="0">
                <a:latin typeface="Times New Roman" panose="02020603050405020304" pitchFamily="18" charset="0"/>
              </a:rPr>
              <a:t>Dirty(1</a:t>
            </a:r>
            <a:r>
              <a:rPr lang="en-US" altLang="zh-CN" sz="1200" b="1" dirty="0">
                <a:latin typeface="Times New Roman" panose="02020603050405020304" pitchFamily="18" charset="0"/>
              </a:rPr>
              <a:t>)</a:t>
            </a:r>
            <a:endParaRPr lang="en-US" altLang="zh-CN" sz="1200" b="1" dirty="0">
              <a:latin typeface="Times New Roman" panose="02020603050405020304" pitchFamily="18" charset="0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1546221" y="4503803"/>
            <a:ext cx="73499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200" dirty="0" smtClean="0">
                <a:solidFill>
                  <a:srgbClr val="240CD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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Symbol" panose="05050102010706020507" pitchFamily="18" charset="2"/>
              </a:rPr>
              <a:t> 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Cache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被分成若干行，每行的大小与主存块相同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1546221" y="5009736"/>
            <a:ext cx="89374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200" dirty="0" smtClean="0">
                <a:solidFill>
                  <a:srgbClr val="240CD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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Symbol" panose="05050102010706020507" pitchFamily="18" charset="2"/>
              </a:rPr>
              <a:t> 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Cache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存储体存储的信息：数据块、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Tag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Valid(1)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Dirty(1)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右大括号 4"/>
          <p:cNvSpPr/>
          <p:nvPr/>
        </p:nvSpPr>
        <p:spPr>
          <a:xfrm rot="5400000">
            <a:off x="7742555" y="3363595"/>
            <a:ext cx="132715" cy="4434840"/>
          </a:xfrm>
          <a:prstGeom prst="rightBrace">
            <a:avLst>
              <a:gd name="adj1" fmla="val 0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1" name="文本框 30"/>
          <p:cNvSpPr txBox="1"/>
          <p:nvPr/>
        </p:nvSpPr>
        <p:spPr>
          <a:xfrm>
            <a:off x="5569585" y="5777230"/>
            <a:ext cx="44881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                        Cache</a:t>
            </a:r>
            <a:r>
              <a:rPr lang="zh-CN" altLang="en-US"/>
              <a:t>状态</a:t>
            </a:r>
            <a:r>
              <a:rPr lang="zh-CN" altLang="en-US"/>
              <a:t>信息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8" grpId="0"/>
      <p:bldP spid="29" grpId="0"/>
      <p:bldP spid="30" grpId="0"/>
      <p:bldP spid="5" grpId="0" animBg="1"/>
      <p:bldP spid="31" grpId="0"/>
      <p:bldP spid="5" grpId="1" animBg="1"/>
      <p:bldP spid="31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/>
          <p:nvPr/>
        </p:nvSpPr>
        <p:spPr>
          <a:xfrm>
            <a:off x="710789" y="161267"/>
            <a:ext cx="4368072" cy="617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dirty="0" smtClean="0">
                <a:solidFill>
                  <a:schemeClr val="tx1"/>
                </a:solidFill>
                <a:latin typeface="禹卫书法行书简体" panose="02000603000000000000" pitchFamily="2" charset="-122"/>
                <a:ea typeface="禹卫书法行书简体" panose="02000603000000000000" pitchFamily="2" charset="-122"/>
              </a:rPr>
              <a:t>7.6 </a:t>
            </a:r>
            <a:r>
              <a:rPr lang="zh-CN" altLang="en-US" dirty="0" smtClean="0">
                <a:solidFill>
                  <a:schemeClr val="tx1"/>
                </a:solidFill>
                <a:latin typeface="禹卫书法行书简体" panose="02000603000000000000" pitchFamily="2" charset="-122"/>
                <a:ea typeface="禹卫书法行书简体" panose="02000603000000000000" pitchFamily="2" charset="-122"/>
              </a:rPr>
              <a:t>高速</a:t>
            </a:r>
            <a:r>
              <a:rPr lang="zh-CN" altLang="en-US" dirty="0">
                <a:solidFill>
                  <a:schemeClr val="tx1"/>
                </a:solidFill>
                <a:latin typeface="禹卫书法行书简体" panose="02000603000000000000" pitchFamily="2" charset="-122"/>
                <a:ea typeface="禹卫书法行书简体" panose="02000603000000000000" pitchFamily="2" charset="-122"/>
              </a:rPr>
              <a:t>缓冲</a:t>
            </a:r>
            <a:r>
              <a:rPr lang="zh-CN" altLang="en-US" dirty="0" smtClean="0">
                <a:solidFill>
                  <a:schemeClr val="tx1"/>
                </a:solidFill>
                <a:latin typeface="禹卫书法行书简体" panose="02000603000000000000" pitchFamily="2" charset="-122"/>
                <a:ea typeface="禹卫书法行书简体" panose="02000603000000000000" pitchFamily="2" charset="-122"/>
              </a:rPr>
              <a:t>存储器</a:t>
            </a:r>
            <a:endParaRPr lang="zh-CN" altLang="en-US" dirty="0">
              <a:solidFill>
                <a:schemeClr val="tx1"/>
              </a:solidFill>
              <a:latin typeface="禹卫书法行书简体" panose="02000603000000000000" pitchFamily="2" charset="-122"/>
              <a:ea typeface="禹卫书法行书简体" panose="02000603000000000000" pitchFamily="2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716505" y="856962"/>
            <a:ext cx="5412151" cy="4914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4.Cache</a:t>
            </a:r>
            <a:r>
              <a:rPr lang="zh-CN" altLang="en-US" sz="2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的基本结构与工作原理 </a:t>
            </a:r>
            <a:endParaRPr lang="en-US" altLang="zh-CN" sz="2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禹卫书法行书简体" panose="02000603000000000000" pitchFamily="2" charset="-122"/>
              <a:ea typeface="禹卫书法行书简体" panose="02000603000000000000" pitchFamily="2" charset="-122"/>
              <a:cs typeface="+mj-cs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91211" y="1849864"/>
            <a:ext cx="4013222" cy="3847261"/>
          </a:xfrm>
          <a:prstGeom prst="rect">
            <a:avLst/>
          </a:prstGeom>
        </p:spPr>
      </p:pic>
      <p:sp>
        <p:nvSpPr>
          <p:cNvPr id="50" name="矩形 49"/>
          <p:cNvSpPr/>
          <p:nvPr/>
        </p:nvSpPr>
        <p:spPr>
          <a:xfrm>
            <a:off x="5239977" y="2208057"/>
            <a:ext cx="642937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200" dirty="0">
                <a:solidFill>
                  <a:srgbClr val="240CD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</a:t>
            </a:r>
            <a:r>
              <a:rPr lang="zh-CN" altLang="en-US" sz="24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主存</a:t>
            </a:r>
            <a:r>
              <a:rPr lang="zh-CN" altLang="en-US" sz="24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数据如何迁至</a:t>
            </a:r>
            <a:r>
              <a:rPr lang="en-US" altLang="zh-CN" sz="24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Cache</a:t>
            </a:r>
            <a:r>
              <a:rPr lang="zh-CN" altLang="en-US" sz="24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才能实现快速查找？</a:t>
            </a:r>
            <a:endParaRPr lang="zh-CN" altLang="en-US" sz="2400" kern="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5239977" y="2854388"/>
            <a:ext cx="6429375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lvl="1">
              <a:lnSpc>
                <a:spcPct val="150000"/>
              </a:lnSpc>
            </a:pPr>
            <a:r>
              <a:rPr lang="en-US" altLang="zh-CN" sz="2200" dirty="0">
                <a:solidFill>
                  <a:srgbClr val="240CD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</a:t>
            </a:r>
            <a:r>
              <a:rPr lang="zh-CN" altLang="en-US" sz="24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Symbol" panose="05050102010706020507" pitchFamily="18" charset="2"/>
              </a:rPr>
              <a:t>常见</a:t>
            </a:r>
            <a:r>
              <a:rPr lang="zh-CN" altLang="en-US" sz="24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Symbol" panose="05050102010706020507" pitchFamily="18" charset="2"/>
              </a:rPr>
              <a:t>的三种</a:t>
            </a:r>
            <a:r>
              <a:rPr lang="zh-CN" altLang="en-US" sz="24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映射方式</a:t>
            </a:r>
            <a:endParaRPr lang="en-US" altLang="zh-CN" sz="2400" kern="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lvl="1">
              <a:lnSpc>
                <a:spcPct val="150000"/>
              </a:lnSpc>
            </a:pPr>
            <a:r>
              <a:rPr lang="zh-CN" altLang="en-US" sz="24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全相联   </a:t>
            </a:r>
            <a:r>
              <a:rPr lang="en-US" altLang="zh-CN" sz="24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(fully-associated)</a:t>
            </a:r>
            <a:endParaRPr lang="en-US" altLang="zh-CN" sz="2400" kern="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eaLnBrk="1" hangingPunct="1">
              <a:lnSpc>
                <a:spcPct val="150000"/>
              </a:lnSpc>
            </a:pPr>
            <a:r>
              <a:rPr lang="zh-CN" altLang="en-US" sz="24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直接相联 </a:t>
            </a:r>
            <a:r>
              <a:rPr lang="en-US" altLang="zh-CN" sz="24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(direct mapped)</a:t>
            </a:r>
            <a:endParaRPr lang="en-US" altLang="zh-CN" sz="2400" kern="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eaLnBrk="1" hangingPunct="1">
              <a:lnSpc>
                <a:spcPct val="150000"/>
              </a:lnSpc>
            </a:pPr>
            <a:r>
              <a:rPr lang="zh-CN" altLang="en-US" sz="24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组相联   </a:t>
            </a:r>
            <a:r>
              <a:rPr lang="en-US" altLang="zh-CN" sz="24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(set-associated)</a:t>
            </a:r>
            <a:endParaRPr lang="en-US" altLang="zh-CN" sz="2400" kern="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本章主要内容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8074" y="4557935"/>
            <a:ext cx="2831981" cy="1894440"/>
          </a:xfrm>
          <a:prstGeom prst="rect">
            <a:avLst/>
          </a:prstGeom>
        </p:spPr>
      </p:pic>
      <p:sp>
        <p:nvSpPr>
          <p:cNvPr id="14" name="标题 1"/>
          <p:cNvSpPr txBox="1"/>
          <p:nvPr/>
        </p:nvSpPr>
        <p:spPr>
          <a:xfrm>
            <a:off x="3068332" y="2550994"/>
            <a:ext cx="5609044" cy="617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sz="2400" b="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7</a:t>
            </a:r>
            <a:r>
              <a:rPr lang="zh-CN" altLang="en-US" sz="2400" b="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.6 高速缓存存储器</a:t>
            </a:r>
            <a:endParaRPr lang="zh-CN" altLang="en-US" dirty="0">
              <a:solidFill>
                <a:schemeClr val="tx1"/>
              </a:solidFill>
              <a:latin typeface="禹卫书法行书简体" panose="02000603000000000000" pitchFamily="2" charset="-122"/>
              <a:ea typeface="禹卫书法行书简体" panose="02000603000000000000" pitchFamily="2" charset="-122"/>
            </a:endParaRPr>
          </a:p>
        </p:txBody>
      </p:sp>
      <p:sp>
        <p:nvSpPr>
          <p:cNvPr id="17" name="标题 1"/>
          <p:cNvSpPr txBox="1"/>
          <p:nvPr/>
        </p:nvSpPr>
        <p:spPr>
          <a:xfrm>
            <a:off x="3068332" y="1983818"/>
            <a:ext cx="5609044" cy="617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2400" b="0" dirty="0" smtClean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7.5 高速存储器</a:t>
            </a:r>
            <a:endParaRPr lang="zh-CN" altLang="en-US" dirty="0">
              <a:solidFill>
                <a:schemeClr val="tx1"/>
              </a:solidFill>
              <a:latin typeface="禹卫书法行书简体" panose="02000603000000000000" pitchFamily="2" charset="-122"/>
              <a:ea typeface="禹卫书法行书简体" panose="02000603000000000000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/>
          <p:nvPr/>
        </p:nvSpPr>
        <p:spPr>
          <a:xfrm>
            <a:off x="710789" y="161267"/>
            <a:ext cx="4368072" cy="617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dirty="0" smtClean="0">
                <a:solidFill>
                  <a:schemeClr val="tx1"/>
                </a:solidFill>
                <a:latin typeface="禹卫书法行书简体" panose="02000603000000000000" pitchFamily="2" charset="-122"/>
                <a:ea typeface="禹卫书法行书简体" panose="02000603000000000000" pitchFamily="2" charset="-122"/>
              </a:rPr>
              <a:t>7.6 </a:t>
            </a:r>
            <a:r>
              <a:rPr lang="zh-CN" altLang="en-US" dirty="0" smtClean="0">
                <a:solidFill>
                  <a:schemeClr val="tx1"/>
                </a:solidFill>
                <a:latin typeface="禹卫书法行书简体" panose="02000603000000000000" pitchFamily="2" charset="-122"/>
                <a:ea typeface="禹卫书法行书简体" panose="02000603000000000000" pitchFamily="2" charset="-122"/>
              </a:rPr>
              <a:t>高速</a:t>
            </a:r>
            <a:r>
              <a:rPr lang="zh-CN" altLang="en-US" dirty="0">
                <a:solidFill>
                  <a:schemeClr val="tx1"/>
                </a:solidFill>
                <a:latin typeface="禹卫书法行书简体" panose="02000603000000000000" pitchFamily="2" charset="-122"/>
                <a:ea typeface="禹卫书法行书简体" panose="02000603000000000000" pitchFamily="2" charset="-122"/>
              </a:rPr>
              <a:t>缓冲</a:t>
            </a:r>
            <a:r>
              <a:rPr lang="zh-CN" altLang="en-US" dirty="0" smtClean="0">
                <a:solidFill>
                  <a:schemeClr val="tx1"/>
                </a:solidFill>
                <a:latin typeface="禹卫书法行书简体" panose="02000603000000000000" pitchFamily="2" charset="-122"/>
                <a:ea typeface="禹卫书法行书简体" panose="02000603000000000000" pitchFamily="2" charset="-122"/>
              </a:rPr>
              <a:t>存储器</a:t>
            </a:r>
            <a:endParaRPr lang="zh-CN" altLang="en-US" dirty="0">
              <a:solidFill>
                <a:schemeClr val="tx1"/>
              </a:solidFill>
              <a:latin typeface="禹卫书法行书简体" panose="02000603000000000000" pitchFamily="2" charset="-122"/>
              <a:ea typeface="禹卫书法行书简体" panose="02000603000000000000" pitchFamily="2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716505" y="856962"/>
            <a:ext cx="5412151" cy="4914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4.Cache</a:t>
            </a:r>
            <a:r>
              <a:rPr lang="zh-CN" altLang="en-US" sz="2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的基本结构与工作原理 </a:t>
            </a:r>
            <a:endParaRPr lang="en-US" altLang="zh-CN" sz="2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禹卫书法行书简体" panose="02000603000000000000" pitchFamily="2" charset="-122"/>
              <a:ea typeface="禹卫书法行书简体" panose="02000603000000000000" pitchFamily="2" charset="-122"/>
              <a:cs typeface="+mj-cs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777675" y="1554537"/>
            <a:ext cx="42343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+mj-cs"/>
              </a:rPr>
              <a:t>(2)</a:t>
            </a:r>
            <a:r>
              <a:rPr lang="zh-CN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+mj-cs"/>
              </a:rPr>
              <a:t>全相</a:t>
            </a:r>
            <a:r>
              <a:rPr lang="zh-CN" alt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+mj-cs"/>
              </a:rPr>
              <a:t>联  </a:t>
            </a:r>
            <a:r>
              <a:rPr lang="en-US" altLang="zh-CN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+mj-cs"/>
              </a:rPr>
              <a:t>(</a:t>
            </a:r>
            <a:r>
              <a:rPr lang="en-US" altLang="zh-CN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+mj-cs"/>
              </a:rPr>
              <a:t>fully-associated)</a:t>
            </a:r>
            <a:endParaRPr lang="en-US" altLang="zh-CN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cs typeface="+mj-cs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552108" y="3548270"/>
            <a:ext cx="1263163" cy="23675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600" dirty="0" smtClean="0">
                <a:latin typeface="Adobe 仿宋 Std R" panose="02020400000000000000" pitchFamily="18" charset="-122"/>
                <a:ea typeface="Adobe 仿宋 Std R" panose="02020400000000000000" pitchFamily="18" charset="-122"/>
              </a:rPr>
              <a:t>L</a:t>
            </a:r>
            <a:r>
              <a:rPr lang="en-US" altLang="zh-CN" sz="1600" baseline="-25000" dirty="0" smtClean="0">
                <a:latin typeface="Adobe 仿宋 Std R" panose="02020400000000000000" pitchFamily="18" charset="-122"/>
                <a:ea typeface="Adobe 仿宋 Std R" panose="02020400000000000000" pitchFamily="18" charset="-122"/>
              </a:rPr>
              <a:t>0</a:t>
            </a:r>
            <a:endParaRPr lang="zh-CN" altLang="en-US" sz="1600" i="0" baseline="-25000" dirty="0">
              <a:latin typeface="Adobe 仿宋 Std R" panose="02020400000000000000" pitchFamily="18" charset="-122"/>
              <a:ea typeface="Adobe 仿宋 Std R" panose="02020400000000000000" pitchFamily="18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3817649" y="2641527"/>
            <a:ext cx="1247775" cy="3171825"/>
            <a:chOff x="4842510" y="2415048"/>
            <a:chExt cx="1247775" cy="3171825"/>
          </a:xfrm>
        </p:grpSpPr>
        <p:sp>
          <p:nvSpPr>
            <p:cNvPr id="10" name="矩形 9"/>
            <p:cNvSpPr/>
            <p:nvPr/>
          </p:nvSpPr>
          <p:spPr>
            <a:xfrm>
              <a:off x="4842510" y="3307223"/>
              <a:ext cx="1247775" cy="228600"/>
            </a:xfrm>
            <a:prstGeom prst="rect">
              <a:avLst/>
            </a:prstGeom>
            <a:no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1400" i="0" dirty="0" err="1"/>
                <a:t>B</a:t>
              </a:r>
              <a:r>
                <a:rPr lang="en-US" altLang="zh-CN" sz="1400" i="0" baseline="-25000" dirty="0" err="1"/>
                <a:t>n</a:t>
              </a:r>
              <a:endParaRPr lang="zh-CN" altLang="en-US" sz="1400" i="0" baseline="-25000" dirty="0"/>
            </a:p>
          </p:txBody>
        </p:sp>
        <p:sp>
          <p:nvSpPr>
            <p:cNvPr id="11" name="矩形 10"/>
            <p:cNvSpPr/>
            <p:nvPr/>
          </p:nvSpPr>
          <p:spPr>
            <a:xfrm>
              <a:off x="4842510" y="3535823"/>
              <a:ext cx="1247775" cy="227013"/>
            </a:xfrm>
            <a:prstGeom prst="rect">
              <a:avLst/>
            </a:prstGeom>
            <a:no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1400" i="0" dirty="0"/>
                <a:t>B</a:t>
              </a:r>
              <a:r>
                <a:rPr lang="en-US" altLang="zh-CN" sz="1400" i="0" baseline="-25000" dirty="0"/>
                <a:t>n+1</a:t>
              </a:r>
              <a:endParaRPr lang="zh-CN" altLang="en-US" sz="1400" i="0" baseline="-25000" dirty="0"/>
            </a:p>
          </p:txBody>
        </p:sp>
        <p:sp>
          <p:nvSpPr>
            <p:cNvPr id="12" name="矩形 11"/>
            <p:cNvSpPr/>
            <p:nvPr/>
          </p:nvSpPr>
          <p:spPr>
            <a:xfrm>
              <a:off x="4842510" y="3764423"/>
              <a:ext cx="1247775" cy="227013"/>
            </a:xfrm>
            <a:prstGeom prst="rect">
              <a:avLst/>
            </a:prstGeom>
            <a:no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1400" i="0" dirty="0"/>
                <a:t>…</a:t>
              </a:r>
              <a:endParaRPr lang="zh-CN" altLang="en-US" sz="1400" i="0" dirty="0"/>
            </a:p>
          </p:txBody>
        </p:sp>
        <p:sp>
          <p:nvSpPr>
            <p:cNvPr id="13" name="矩形 12"/>
            <p:cNvSpPr/>
            <p:nvPr/>
          </p:nvSpPr>
          <p:spPr>
            <a:xfrm>
              <a:off x="4842510" y="3991436"/>
              <a:ext cx="1247775" cy="228600"/>
            </a:xfrm>
            <a:prstGeom prst="rect">
              <a:avLst/>
            </a:prstGeom>
            <a:no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1400" i="0" dirty="0"/>
                <a:t>B</a:t>
              </a:r>
              <a:r>
                <a:rPr lang="en-US" altLang="zh-CN" sz="1400" i="0" baseline="-25000" dirty="0"/>
                <a:t>2n-1</a:t>
              </a:r>
              <a:endParaRPr lang="zh-CN" altLang="en-US" sz="1400" i="0" baseline="-25000" dirty="0"/>
            </a:p>
          </p:txBody>
        </p:sp>
        <p:sp>
          <p:nvSpPr>
            <p:cNvPr id="14" name="矩形 13"/>
            <p:cNvSpPr/>
            <p:nvPr/>
          </p:nvSpPr>
          <p:spPr>
            <a:xfrm>
              <a:off x="4842510" y="5358273"/>
              <a:ext cx="1247775" cy="228600"/>
            </a:xfrm>
            <a:prstGeom prst="rect">
              <a:avLst/>
            </a:prstGeom>
            <a:no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1400" i="0" dirty="0" err="1"/>
                <a:t>B</a:t>
              </a:r>
              <a:r>
                <a:rPr lang="en-US" altLang="zh-CN" sz="1400" baseline="-25000" dirty="0" err="1"/>
                <a:t>mn</a:t>
              </a:r>
              <a:endParaRPr lang="zh-CN" altLang="en-US" sz="1400" baseline="-25000" dirty="0"/>
            </a:p>
          </p:txBody>
        </p:sp>
        <p:sp>
          <p:nvSpPr>
            <p:cNvPr id="15" name="矩形 14"/>
            <p:cNvSpPr/>
            <p:nvPr/>
          </p:nvSpPr>
          <p:spPr>
            <a:xfrm>
              <a:off x="4842510" y="4220036"/>
              <a:ext cx="1247775" cy="227012"/>
            </a:xfrm>
            <a:prstGeom prst="rect">
              <a:avLst/>
            </a:prstGeom>
            <a:no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1400" i="0" dirty="0"/>
                <a:t>B</a:t>
              </a:r>
              <a:r>
                <a:rPr lang="en-US" altLang="zh-CN" sz="1400" i="0" baseline="-25000" dirty="0"/>
                <a:t>2n</a:t>
              </a:r>
              <a:endParaRPr lang="zh-CN" altLang="en-US" sz="1400" i="0" baseline="-25000" dirty="0"/>
            </a:p>
          </p:txBody>
        </p:sp>
        <p:sp>
          <p:nvSpPr>
            <p:cNvPr id="16" name="矩形 15"/>
            <p:cNvSpPr/>
            <p:nvPr/>
          </p:nvSpPr>
          <p:spPr>
            <a:xfrm>
              <a:off x="4842510" y="4448636"/>
              <a:ext cx="1247775" cy="227012"/>
            </a:xfrm>
            <a:prstGeom prst="rect">
              <a:avLst/>
            </a:prstGeom>
            <a:no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1400" i="0" dirty="0"/>
                <a:t>B</a:t>
              </a:r>
              <a:r>
                <a:rPr lang="en-US" altLang="zh-CN" sz="1400" i="0" baseline="-25000" dirty="0"/>
                <a:t>2n+1</a:t>
              </a:r>
              <a:endParaRPr lang="zh-CN" altLang="en-US" sz="1400" i="0" baseline="-25000" dirty="0"/>
            </a:p>
          </p:txBody>
        </p:sp>
        <p:sp>
          <p:nvSpPr>
            <p:cNvPr id="17" name="矩形 16"/>
            <p:cNvSpPr/>
            <p:nvPr/>
          </p:nvSpPr>
          <p:spPr>
            <a:xfrm>
              <a:off x="4842510" y="4675648"/>
              <a:ext cx="1247775" cy="228600"/>
            </a:xfrm>
            <a:prstGeom prst="rect">
              <a:avLst/>
            </a:prstGeom>
            <a:no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1600" i="0" dirty="0"/>
                <a:t>…</a:t>
              </a:r>
              <a:endParaRPr lang="zh-CN" altLang="en-US" sz="1600" i="0" baseline="-25000" dirty="0"/>
            </a:p>
          </p:txBody>
        </p:sp>
        <p:sp>
          <p:nvSpPr>
            <p:cNvPr id="18" name="矩形 17"/>
            <p:cNvSpPr/>
            <p:nvPr/>
          </p:nvSpPr>
          <p:spPr>
            <a:xfrm>
              <a:off x="4842510" y="4904248"/>
              <a:ext cx="1247775" cy="227013"/>
            </a:xfrm>
            <a:prstGeom prst="rect">
              <a:avLst/>
            </a:prstGeom>
            <a:no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1400" i="0" dirty="0"/>
                <a:t>B</a:t>
              </a:r>
              <a:r>
                <a:rPr lang="en-US" altLang="zh-CN" sz="1400" i="0" baseline="-25000" dirty="0"/>
                <a:t>3n-1</a:t>
              </a:r>
              <a:endParaRPr lang="zh-CN" altLang="en-US" sz="1400" i="0" baseline="-25000" dirty="0"/>
            </a:p>
          </p:txBody>
        </p:sp>
        <p:sp>
          <p:nvSpPr>
            <p:cNvPr id="19" name="矩形 18"/>
            <p:cNvSpPr/>
            <p:nvPr/>
          </p:nvSpPr>
          <p:spPr>
            <a:xfrm>
              <a:off x="4842510" y="2415048"/>
              <a:ext cx="1247775" cy="228600"/>
            </a:xfrm>
            <a:prstGeom prst="rect">
              <a:avLst/>
            </a:prstGeom>
            <a:no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1400" i="0" dirty="0"/>
                <a:t>B</a:t>
              </a:r>
              <a:r>
                <a:rPr lang="en-US" altLang="zh-CN" sz="1400" i="0" baseline="-25000" dirty="0"/>
                <a:t>0</a:t>
              </a:r>
              <a:endParaRPr lang="zh-CN" altLang="en-US" sz="1400" i="0" baseline="-25000" dirty="0"/>
            </a:p>
          </p:txBody>
        </p:sp>
        <p:sp>
          <p:nvSpPr>
            <p:cNvPr id="20" name="矩形 19"/>
            <p:cNvSpPr/>
            <p:nvPr/>
          </p:nvSpPr>
          <p:spPr>
            <a:xfrm>
              <a:off x="4842510" y="2643648"/>
              <a:ext cx="1247775" cy="227013"/>
            </a:xfrm>
            <a:prstGeom prst="rect">
              <a:avLst/>
            </a:prstGeom>
            <a:no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1400" i="0" dirty="0"/>
                <a:t>B</a:t>
              </a:r>
              <a:r>
                <a:rPr lang="en-US" altLang="zh-CN" sz="1400" i="0" baseline="-25000" dirty="0"/>
                <a:t>1</a:t>
              </a:r>
              <a:endParaRPr lang="zh-CN" altLang="en-US" sz="1400" i="0" baseline="-25000" dirty="0"/>
            </a:p>
          </p:txBody>
        </p:sp>
        <p:sp>
          <p:nvSpPr>
            <p:cNvPr id="21" name="矩形 20"/>
            <p:cNvSpPr/>
            <p:nvPr/>
          </p:nvSpPr>
          <p:spPr>
            <a:xfrm>
              <a:off x="4842510" y="2870661"/>
              <a:ext cx="1247775" cy="207962"/>
            </a:xfrm>
            <a:prstGeom prst="rect">
              <a:avLst/>
            </a:prstGeom>
            <a:no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1400" i="0" dirty="0"/>
                <a:t>…</a:t>
              </a:r>
              <a:endParaRPr lang="zh-CN" altLang="en-US" sz="1400" i="0" baseline="-25000" dirty="0"/>
            </a:p>
          </p:txBody>
        </p:sp>
        <p:sp>
          <p:nvSpPr>
            <p:cNvPr id="22" name="矩形 21"/>
            <p:cNvSpPr/>
            <p:nvPr/>
          </p:nvSpPr>
          <p:spPr>
            <a:xfrm>
              <a:off x="4842510" y="3080211"/>
              <a:ext cx="1247775" cy="227012"/>
            </a:xfrm>
            <a:prstGeom prst="rect">
              <a:avLst/>
            </a:prstGeom>
            <a:no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1400" i="0" dirty="0"/>
                <a:t>B</a:t>
              </a:r>
              <a:r>
                <a:rPr lang="en-US" altLang="zh-CN" sz="1400" i="0" baseline="-25000" dirty="0"/>
                <a:t>n-1</a:t>
              </a:r>
              <a:endParaRPr lang="zh-CN" altLang="en-US" sz="1400" i="0" baseline="-25000" dirty="0"/>
            </a:p>
          </p:txBody>
        </p:sp>
        <p:sp>
          <p:nvSpPr>
            <p:cNvPr id="23" name="矩形 22"/>
            <p:cNvSpPr/>
            <p:nvPr/>
          </p:nvSpPr>
          <p:spPr>
            <a:xfrm>
              <a:off x="4842510" y="5131261"/>
              <a:ext cx="1247775" cy="228600"/>
            </a:xfrm>
            <a:prstGeom prst="rect">
              <a:avLst/>
            </a:prstGeom>
            <a:no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tIns="0" anchorCtr="1"/>
            <a:lstStyle/>
            <a:p>
              <a:pPr algn="ctr">
                <a:defRPr/>
              </a:pPr>
              <a:r>
                <a:rPr lang="en-US" altLang="zh-CN" sz="1600" i="0" dirty="0"/>
                <a:t>…</a:t>
              </a:r>
              <a:endParaRPr lang="zh-CN" altLang="en-US" sz="1600" i="0" dirty="0"/>
            </a:p>
          </p:txBody>
        </p:sp>
      </p:grpSp>
      <p:sp>
        <p:nvSpPr>
          <p:cNvPr id="24" name="Text Box 52"/>
          <p:cNvSpPr txBox="1">
            <a:spLocks noChangeArrowheads="1"/>
          </p:cNvSpPr>
          <p:nvPr/>
        </p:nvSpPr>
        <p:spPr bwMode="auto">
          <a:xfrm>
            <a:off x="3958464" y="2255765"/>
            <a:ext cx="914400" cy="3683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algn="ctr"/>
            <a:r>
              <a:rPr lang="zh-CN" altLang="en-US" b="1" i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主存</a:t>
            </a:r>
            <a:endParaRPr lang="zh-CN" altLang="en-US" b="1" i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Text Box 51"/>
          <p:cNvSpPr txBox="1">
            <a:spLocks noChangeArrowheads="1"/>
          </p:cNvSpPr>
          <p:nvPr/>
        </p:nvSpPr>
        <p:spPr bwMode="auto">
          <a:xfrm>
            <a:off x="1272263" y="2911860"/>
            <a:ext cx="2003054" cy="5847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i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sz="1600" dirty="0"/>
              <a:t>Cache</a:t>
            </a:r>
            <a:endParaRPr lang="en-US" altLang="zh-CN" sz="1600" dirty="0"/>
          </a:p>
          <a:p>
            <a:r>
              <a:rPr lang="zh-CN" altLang="en-US" sz="1600" dirty="0"/>
              <a:t>数据存储体</a:t>
            </a:r>
            <a:endParaRPr lang="en-US" altLang="zh-CN" sz="1600" dirty="0"/>
          </a:p>
        </p:txBody>
      </p:sp>
      <p:sp>
        <p:nvSpPr>
          <p:cNvPr id="26" name="Text Box 51"/>
          <p:cNvSpPr txBox="1">
            <a:spLocks noChangeArrowheads="1"/>
          </p:cNvSpPr>
          <p:nvPr/>
        </p:nvSpPr>
        <p:spPr bwMode="auto">
          <a:xfrm>
            <a:off x="839487" y="2970672"/>
            <a:ext cx="600374" cy="33855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i="0">
                <a:latin typeface="Tahoma" panose="020B0604030504040204" pitchFamily="34" charset="0"/>
                <a:ea typeface="宋体" panose="02010600030101010101" pitchFamily="2" charset="-122"/>
              </a:defRPr>
            </a:lvl1pPr>
          </a:lstStyle>
          <a:p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Tag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1552108" y="3929270"/>
            <a:ext cx="1263163" cy="20627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 smtClean="0">
                <a:latin typeface="Adobe 仿宋 Std R" panose="02020400000000000000" pitchFamily="18" charset="-122"/>
                <a:ea typeface="Adobe 仿宋 Std R" panose="02020400000000000000" pitchFamily="18" charset="-122"/>
              </a:rPr>
              <a:t>L</a:t>
            </a:r>
            <a:r>
              <a:rPr lang="en-US" altLang="zh-CN" sz="1400" baseline="-25000" dirty="0" smtClean="0">
                <a:latin typeface="Adobe 仿宋 Std R" panose="02020400000000000000" pitchFamily="18" charset="-122"/>
                <a:ea typeface="Adobe 仿宋 Std R" panose="02020400000000000000" pitchFamily="18" charset="-122"/>
              </a:rPr>
              <a:t>1</a:t>
            </a:r>
            <a:endParaRPr lang="zh-CN" altLang="en-US" sz="1400" baseline="-25000" dirty="0">
              <a:latin typeface="Adobe 仿宋 Std R" panose="02020400000000000000" pitchFamily="18" charset="-122"/>
              <a:ea typeface="Adobe 仿宋 Std R" panose="02020400000000000000" pitchFamily="18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1544488" y="4279790"/>
            <a:ext cx="1263163" cy="23675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600" dirty="0" smtClean="0">
                <a:latin typeface="Adobe 仿宋 Std R" panose="02020400000000000000" pitchFamily="18" charset="-122"/>
                <a:ea typeface="Adobe 仿宋 Std R" panose="02020400000000000000" pitchFamily="18" charset="-122"/>
              </a:rPr>
              <a:t>L</a:t>
            </a:r>
            <a:r>
              <a:rPr lang="en-US" altLang="zh-CN" sz="1600" baseline="-25000" dirty="0" smtClean="0">
                <a:latin typeface="Adobe 仿宋 Std R" panose="02020400000000000000" pitchFamily="18" charset="-122"/>
                <a:ea typeface="Adobe 仿宋 Std R" panose="02020400000000000000" pitchFamily="18" charset="-122"/>
              </a:rPr>
              <a:t>2</a:t>
            </a:r>
            <a:endParaRPr lang="zh-CN" altLang="en-US" sz="1600" baseline="-25000" dirty="0">
              <a:latin typeface="Adobe 仿宋 Std R" panose="02020400000000000000" pitchFamily="18" charset="-122"/>
              <a:ea typeface="Adobe 仿宋 Std R" panose="02020400000000000000" pitchFamily="18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1544488" y="4660790"/>
            <a:ext cx="1263163" cy="229129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600" dirty="0" smtClean="0">
                <a:latin typeface="Adobe 仿宋 Std R" panose="02020400000000000000" pitchFamily="18" charset="-122"/>
                <a:ea typeface="Adobe 仿宋 Std R" panose="02020400000000000000" pitchFamily="18" charset="-122"/>
              </a:rPr>
              <a:t>L</a:t>
            </a:r>
            <a:r>
              <a:rPr lang="en-US" altLang="zh-CN" sz="1600" baseline="-25000" dirty="0" smtClean="0">
                <a:latin typeface="Adobe 仿宋 Std R" panose="02020400000000000000" pitchFamily="18" charset="-122"/>
                <a:ea typeface="Adobe 仿宋 Std R" panose="02020400000000000000" pitchFamily="18" charset="-122"/>
              </a:rPr>
              <a:t>3</a:t>
            </a:r>
            <a:endParaRPr lang="zh-CN" altLang="en-US" sz="1600" baseline="-25000" dirty="0">
              <a:latin typeface="Adobe 仿宋 Std R" panose="02020400000000000000" pitchFamily="18" charset="-122"/>
              <a:ea typeface="Adobe 仿宋 Std R" panose="02020400000000000000" pitchFamily="18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520527" y="4669717"/>
            <a:ext cx="957162" cy="21827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i="0" dirty="0"/>
              <a:t>Tag</a:t>
            </a:r>
            <a:endParaRPr lang="zh-CN" altLang="en-US" sz="1400" i="0" baseline="-25000" dirty="0"/>
          </a:p>
        </p:txBody>
      </p:sp>
      <p:sp>
        <p:nvSpPr>
          <p:cNvPr id="31" name="矩形 30"/>
          <p:cNvSpPr/>
          <p:nvPr/>
        </p:nvSpPr>
        <p:spPr>
          <a:xfrm>
            <a:off x="3824404" y="2642019"/>
            <a:ext cx="1234440" cy="316230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/>
          <p:cNvSpPr/>
          <p:nvPr/>
        </p:nvSpPr>
        <p:spPr>
          <a:xfrm>
            <a:off x="5601674" y="1818070"/>
            <a:ext cx="6045243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rgbClr val="240CD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</a:t>
            </a:r>
            <a:r>
              <a:rPr lang="zh-CN" altLang="en-US" sz="22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主存</a:t>
            </a:r>
            <a:r>
              <a:rPr lang="zh-CN" altLang="en-US" sz="22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分块，</a:t>
            </a:r>
            <a:r>
              <a:rPr lang="en-US" altLang="zh-CN" sz="2200" dirty="0">
                <a:latin typeface="+mn-ea"/>
              </a:rPr>
              <a:t>Cache</a:t>
            </a:r>
            <a:r>
              <a:rPr lang="zh-CN" altLang="en-US" sz="22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行 （</a:t>
            </a:r>
            <a:r>
              <a:rPr lang="en-US" altLang="zh-CN" sz="22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Line</a:t>
            </a:r>
            <a:r>
              <a:rPr lang="zh-CN" altLang="en-US" sz="22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），两者大小相同</a:t>
            </a:r>
            <a:r>
              <a:rPr lang="zh-CN" altLang="en-US" sz="22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en-US" altLang="zh-CN" sz="2200" kern="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513003" y="4287230"/>
            <a:ext cx="957162" cy="21827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i="0" dirty="0"/>
              <a:t>Tag</a:t>
            </a:r>
            <a:endParaRPr lang="zh-CN" altLang="en-US" sz="1400" i="0" baseline="-25000" dirty="0"/>
          </a:p>
        </p:txBody>
      </p:sp>
      <p:sp>
        <p:nvSpPr>
          <p:cNvPr id="34" name="矩形 33"/>
          <p:cNvSpPr/>
          <p:nvPr/>
        </p:nvSpPr>
        <p:spPr>
          <a:xfrm>
            <a:off x="506381" y="3942904"/>
            <a:ext cx="957162" cy="21827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i="0" dirty="0"/>
              <a:t>Tag</a:t>
            </a:r>
            <a:endParaRPr lang="zh-CN" altLang="en-US" sz="1400" i="0" baseline="-25000" dirty="0"/>
          </a:p>
        </p:txBody>
      </p:sp>
      <p:sp>
        <p:nvSpPr>
          <p:cNvPr id="35" name="矩形 34"/>
          <p:cNvSpPr/>
          <p:nvPr/>
        </p:nvSpPr>
        <p:spPr>
          <a:xfrm>
            <a:off x="520527" y="3560417"/>
            <a:ext cx="957162" cy="21827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i="0" dirty="0"/>
              <a:t>Tag</a:t>
            </a:r>
            <a:endParaRPr lang="zh-CN" altLang="en-US" sz="1400" i="0" baseline="-25000" dirty="0"/>
          </a:p>
        </p:txBody>
      </p:sp>
      <p:sp>
        <p:nvSpPr>
          <p:cNvPr id="36" name="矩形 35"/>
          <p:cNvSpPr/>
          <p:nvPr/>
        </p:nvSpPr>
        <p:spPr>
          <a:xfrm>
            <a:off x="5627083" y="2363940"/>
            <a:ext cx="610336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indent="0">
              <a:lnSpc>
                <a:spcPct val="150000"/>
              </a:lnSpc>
              <a:spcBef>
                <a:spcPts val="0"/>
              </a:spcBef>
            </a:pPr>
            <a:r>
              <a:rPr lang="en-US" altLang="zh-CN" sz="2000" dirty="0">
                <a:solidFill>
                  <a:srgbClr val="240CD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</a:t>
            </a:r>
            <a:r>
              <a:rPr lang="zh-CN" altLang="en-US" sz="2200" dirty="0" smtClean="0">
                <a:latin typeface="+mn-ea"/>
              </a:rPr>
              <a:t>设</a:t>
            </a:r>
            <a:r>
              <a:rPr lang="zh-CN" altLang="en-US" sz="2200" dirty="0">
                <a:latin typeface="+mn-ea"/>
              </a:rPr>
              <a:t>每块</a:t>
            </a:r>
            <a:r>
              <a:rPr lang="en-US" altLang="x-none" sz="2200" dirty="0">
                <a:latin typeface="+mn-ea"/>
              </a:rPr>
              <a:t>4</a:t>
            </a:r>
            <a:r>
              <a:rPr lang="zh-CN" altLang="en-US" sz="2200" dirty="0">
                <a:latin typeface="+mn-ea"/>
              </a:rPr>
              <a:t>个字，主存大小为</a:t>
            </a:r>
            <a:r>
              <a:rPr lang="en-US" altLang="x-none" sz="2200" dirty="0" smtClean="0">
                <a:latin typeface="+mn-ea"/>
              </a:rPr>
              <a:t>1024</a:t>
            </a:r>
            <a:r>
              <a:rPr lang="zh-CN" altLang="en-US" sz="2200" dirty="0" smtClean="0">
                <a:latin typeface="+mn-ea"/>
              </a:rPr>
              <a:t>，</a:t>
            </a:r>
            <a:r>
              <a:rPr lang="zh-CN" altLang="en-US" sz="2200" dirty="0">
                <a:latin typeface="+mn-ea"/>
              </a:rPr>
              <a:t>则第</a:t>
            </a:r>
            <a:r>
              <a:rPr lang="en-US" altLang="x-none" sz="2200" dirty="0">
                <a:latin typeface="+mn-ea"/>
              </a:rPr>
              <a:t>61</a:t>
            </a:r>
            <a:r>
              <a:rPr lang="zh-CN" altLang="en-US" sz="2200" dirty="0">
                <a:latin typeface="+mn-ea"/>
              </a:rPr>
              <a:t>个字的主存地址为：</a:t>
            </a:r>
            <a:endParaRPr lang="zh-CN" altLang="en-US" sz="2200" dirty="0">
              <a:latin typeface="+mn-ea"/>
            </a:endParaRPr>
          </a:p>
          <a:p>
            <a:pPr lvl="0" indent="0">
              <a:spcBef>
                <a:spcPct val="50000"/>
              </a:spcBef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en-US" altLang="x-none" sz="2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</a:rPr>
              <a:t>00001111</a:t>
            </a:r>
            <a:r>
              <a:rPr lang="en-US" altLang="x-none" sz="2000" dirty="0">
                <a:latin typeface="+mn-ea"/>
              </a:rPr>
              <a:t>     01 </a:t>
            </a:r>
            <a:r>
              <a:rPr lang="zh-CN" altLang="en-US" sz="2000" dirty="0">
                <a:latin typeface="+mn-ea"/>
              </a:rPr>
              <a:t>（块号   块内地址）</a:t>
            </a:r>
            <a:endParaRPr lang="zh-CN" altLang="en-US" sz="2000" dirty="0">
              <a:latin typeface="+mn-ea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5627083" y="3875271"/>
            <a:ext cx="5185489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rgbClr val="240CD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</a:t>
            </a:r>
            <a:r>
              <a:rPr lang="zh-CN" altLang="en-US" sz="22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Symbol" panose="05050102010706020507" pitchFamily="18" charset="2"/>
              </a:rPr>
              <a:t>主存</a:t>
            </a:r>
            <a:r>
              <a:rPr lang="zh-CN" altLang="en-US" sz="22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Symbol" panose="05050102010706020507" pitchFamily="18" charset="2"/>
              </a:rPr>
              <a:t>分块后</a:t>
            </a:r>
            <a:r>
              <a:rPr lang="zh-CN" altLang="en-US" sz="22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Symbol" panose="05050102010706020507" pitchFamily="18" charset="2"/>
              </a:rPr>
              <a:t>地址从</a:t>
            </a:r>
            <a:r>
              <a:rPr lang="zh-CN" altLang="en-US" sz="22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Symbol" panose="05050102010706020507" pitchFamily="18" charset="2"/>
              </a:rPr>
              <a:t>一维变成二维；</a:t>
            </a:r>
            <a:endParaRPr lang="en-US" altLang="zh-CN" sz="2200" kern="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sym typeface="Symbol" panose="05050102010706020507" pitchFamily="18" charset="2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5637685" y="4446957"/>
            <a:ext cx="6045243" cy="16158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rgbClr val="240CD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</a:t>
            </a:r>
            <a:r>
              <a:rPr lang="zh-CN" altLang="en-US" sz="2200" dirty="0" smtClean="0">
                <a:latin typeface="+mn-ea"/>
              </a:rPr>
              <a:t>映射</a:t>
            </a:r>
            <a:r>
              <a:rPr lang="zh-CN" altLang="en-US" sz="2200" dirty="0">
                <a:latin typeface="+mn-ea"/>
              </a:rPr>
              <a:t>算法：</a:t>
            </a:r>
            <a:r>
              <a:rPr lang="zh-CN" altLang="en-US" sz="2200" dirty="0" smtClean="0">
                <a:latin typeface="+mn-ea"/>
              </a:rPr>
              <a:t>主存数据</a:t>
            </a:r>
            <a:r>
              <a:rPr lang="zh-CN" altLang="en-US" sz="2200" dirty="0">
                <a:latin typeface="+mn-ea"/>
              </a:rPr>
              <a:t>块可映射到</a:t>
            </a:r>
            <a:r>
              <a:rPr lang="en-US" altLang="zh-CN" sz="2200" dirty="0" smtClean="0">
                <a:latin typeface="+mn-ea"/>
              </a:rPr>
              <a:t>Cache</a:t>
            </a:r>
            <a:r>
              <a:rPr lang="zh-CN" altLang="en-US" sz="2200" dirty="0" smtClean="0">
                <a:solidFill>
                  <a:srgbClr val="FF0000"/>
                </a:solidFill>
                <a:latin typeface="+mn-ea"/>
              </a:rPr>
              <a:t>全部</a:t>
            </a:r>
            <a:r>
              <a:rPr lang="zh-CN" altLang="en-US" sz="22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行，数据从主存传输到</a:t>
            </a:r>
            <a:r>
              <a:rPr lang="en-US" altLang="zh-CN" sz="22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Cache</a:t>
            </a:r>
            <a:r>
              <a:rPr lang="zh-CN" altLang="en-US" sz="22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数据存储体的同时，将该</a:t>
            </a:r>
            <a:r>
              <a:rPr lang="zh-CN" altLang="en-US" sz="22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数据</a:t>
            </a:r>
            <a:r>
              <a:rPr lang="zh-CN" altLang="en-US" sz="22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块公共块号存入对应</a:t>
            </a:r>
            <a:r>
              <a:rPr lang="zh-CN" altLang="en-US" sz="22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行的标记存储体</a:t>
            </a:r>
            <a:r>
              <a:rPr lang="zh-CN" altLang="en-US" sz="22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中。</a:t>
            </a:r>
            <a:endParaRPr lang="en-US" altLang="zh-CN" sz="2200" kern="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cxnSp>
        <p:nvCxnSpPr>
          <p:cNvPr id="40" name="直接箭头连接符 39"/>
          <p:cNvCxnSpPr>
            <a:stCxn id="19" idx="1"/>
            <a:endCxn id="8" idx="3"/>
          </p:cNvCxnSpPr>
          <p:nvPr/>
        </p:nvCxnSpPr>
        <p:spPr>
          <a:xfrm flipH="1">
            <a:off x="2815271" y="2755827"/>
            <a:ext cx="1002378" cy="9108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箭头连接符 41"/>
          <p:cNvCxnSpPr>
            <a:endCxn id="27" idx="3"/>
          </p:cNvCxnSpPr>
          <p:nvPr/>
        </p:nvCxnSpPr>
        <p:spPr>
          <a:xfrm flipH="1">
            <a:off x="2815271" y="2769833"/>
            <a:ext cx="1009133" cy="12625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箭头连接符 43"/>
          <p:cNvCxnSpPr>
            <a:endCxn id="28" idx="3"/>
          </p:cNvCxnSpPr>
          <p:nvPr/>
        </p:nvCxnSpPr>
        <p:spPr>
          <a:xfrm flipH="1">
            <a:off x="2807651" y="2755827"/>
            <a:ext cx="1016753" cy="16423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箭头连接符 45"/>
          <p:cNvCxnSpPr/>
          <p:nvPr/>
        </p:nvCxnSpPr>
        <p:spPr>
          <a:xfrm flipH="1">
            <a:off x="2815271" y="2755827"/>
            <a:ext cx="1009133" cy="20292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箭头连接符 47"/>
          <p:cNvCxnSpPr>
            <a:stCxn id="14" idx="1"/>
          </p:cNvCxnSpPr>
          <p:nvPr/>
        </p:nvCxnSpPr>
        <p:spPr>
          <a:xfrm flipH="1" flipV="1">
            <a:off x="2885243" y="4820575"/>
            <a:ext cx="932406" cy="8784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箭头连接符 49"/>
          <p:cNvCxnSpPr>
            <a:endCxn id="28" idx="3"/>
          </p:cNvCxnSpPr>
          <p:nvPr/>
        </p:nvCxnSpPr>
        <p:spPr>
          <a:xfrm flipH="1" flipV="1">
            <a:off x="2807651" y="4398165"/>
            <a:ext cx="1016753" cy="12835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箭头连接符 51"/>
          <p:cNvCxnSpPr>
            <a:endCxn id="27" idx="3"/>
          </p:cNvCxnSpPr>
          <p:nvPr/>
        </p:nvCxnSpPr>
        <p:spPr>
          <a:xfrm flipH="1" flipV="1">
            <a:off x="2815271" y="4032405"/>
            <a:ext cx="1009133" cy="16666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箭头连接符 53"/>
          <p:cNvCxnSpPr>
            <a:endCxn id="8" idx="3"/>
          </p:cNvCxnSpPr>
          <p:nvPr/>
        </p:nvCxnSpPr>
        <p:spPr>
          <a:xfrm flipH="1" flipV="1">
            <a:off x="2815271" y="3666645"/>
            <a:ext cx="1009133" cy="20324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4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5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5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5" grpId="0"/>
      <p:bldP spid="26" grpId="0"/>
      <p:bldP spid="27" grpId="0" animBg="1"/>
      <p:bldP spid="28" grpId="0" animBg="1"/>
      <p:bldP spid="29" grpId="0" animBg="1"/>
      <p:bldP spid="30" grpId="0" animBg="1"/>
      <p:bldP spid="32" grpId="0"/>
      <p:bldP spid="33" grpId="0" animBg="1"/>
      <p:bldP spid="34" grpId="0" animBg="1"/>
      <p:bldP spid="35" grpId="0" animBg="1"/>
      <p:bldP spid="36" grpId="0"/>
      <p:bldP spid="37" grpId="0"/>
      <p:bldP spid="3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/>
          <p:nvPr/>
        </p:nvSpPr>
        <p:spPr>
          <a:xfrm>
            <a:off x="710789" y="161267"/>
            <a:ext cx="4368072" cy="617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dirty="0" smtClean="0">
                <a:solidFill>
                  <a:schemeClr val="tx1"/>
                </a:solidFill>
                <a:latin typeface="禹卫书法行书简体" panose="02000603000000000000" pitchFamily="2" charset="-122"/>
                <a:ea typeface="禹卫书法行书简体" panose="02000603000000000000" pitchFamily="2" charset="-122"/>
              </a:rPr>
              <a:t>7.6 </a:t>
            </a:r>
            <a:r>
              <a:rPr lang="zh-CN" altLang="en-US" dirty="0" smtClean="0">
                <a:solidFill>
                  <a:schemeClr val="tx1"/>
                </a:solidFill>
                <a:latin typeface="禹卫书法行书简体" panose="02000603000000000000" pitchFamily="2" charset="-122"/>
                <a:ea typeface="禹卫书法行书简体" panose="02000603000000000000" pitchFamily="2" charset="-122"/>
              </a:rPr>
              <a:t>高速</a:t>
            </a:r>
            <a:r>
              <a:rPr lang="zh-CN" altLang="en-US" dirty="0">
                <a:solidFill>
                  <a:schemeClr val="tx1"/>
                </a:solidFill>
                <a:latin typeface="禹卫书法行书简体" panose="02000603000000000000" pitchFamily="2" charset="-122"/>
                <a:ea typeface="禹卫书法行书简体" panose="02000603000000000000" pitchFamily="2" charset="-122"/>
              </a:rPr>
              <a:t>缓冲</a:t>
            </a:r>
            <a:r>
              <a:rPr lang="zh-CN" altLang="en-US" dirty="0" smtClean="0">
                <a:solidFill>
                  <a:schemeClr val="tx1"/>
                </a:solidFill>
                <a:latin typeface="禹卫书法行书简体" panose="02000603000000000000" pitchFamily="2" charset="-122"/>
                <a:ea typeface="禹卫书法行书简体" panose="02000603000000000000" pitchFamily="2" charset="-122"/>
              </a:rPr>
              <a:t>存储器</a:t>
            </a:r>
            <a:endParaRPr lang="zh-CN" altLang="en-US" dirty="0">
              <a:solidFill>
                <a:schemeClr val="tx1"/>
              </a:solidFill>
              <a:latin typeface="禹卫书法行书简体" panose="02000603000000000000" pitchFamily="2" charset="-122"/>
              <a:ea typeface="禹卫书法行书简体" panose="02000603000000000000" pitchFamily="2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70843" y="856962"/>
            <a:ext cx="5412151" cy="4914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4.Cache</a:t>
            </a:r>
            <a:r>
              <a:rPr lang="zh-CN" altLang="en-US" sz="2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的基本结构与工作原理 </a:t>
            </a:r>
            <a:endParaRPr lang="en-US" altLang="zh-CN" sz="2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禹卫书法行书简体" panose="02000603000000000000" pitchFamily="2" charset="-122"/>
              <a:ea typeface="禹卫书法行书简体" panose="02000603000000000000" pitchFamily="2" charset="-122"/>
              <a:cs typeface="+mj-cs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32013" y="1386515"/>
            <a:ext cx="163687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+mj-cs"/>
              </a:rPr>
              <a:t>(2)</a:t>
            </a:r>
            <a:r>
              <a:rPr lang="zh-CN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+mj-cs"/>
              </a:rPr>
              <a:t>全相</a:t>
            </a:r>
            <a:r>
              <a:rPr lang="zh-CN" alt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+mj-cs"/>
              </a:rPr>
              <a:t>联</a:t>
            </a:r>
            <a:endParaRPr lang="en-US" altLang="zh-CN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cs typeface="+mj-cs"/>
            </a:endParaRPr>
          </a:p>
        </p:txBody>
      </p:sp>
      <p:cxnSp>
        <p:nvCxnSpPr>
          <p:cNvPr id="214" name="直接连接符 213"/>
          <p:cNvCxnSpPr/>
          <p:nvPr/>
        </p:nvCxnSpPr>
        <p:spPr>
          <a:xfrm>
            <a:off x="10720735" y="5203492"/>
            <a:ext cx="0" cy="277361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" name="矩形 214"/>
          <p:cNvSpPr/>
          <p:nvPr/>
        </p:nvSpPr>
        <p:spPr>
          <a:xfrm>
            <a:off x="4627294" y="1736355"/>
            <a:ext cx="834601" cy="229369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1475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有效位</a:t>
            </a:r>
            <a:endParaRPr lang="zh-CN" altLang="en-US" sz="1475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6" name="矩形 215"/>
          <p:cNvSpPr/>
          <p:nvPr/>
        </p:nvSpPr>
        <p:spPr>
          <a:xfrm>
            <a:off x="5445874" y="1732085"/>
            <a:ext cx="589443" cy="239414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r">
              <a:defRPr/>
            </a:pPr>
            <a:r>
              <a:rPr lang="en-US" altLang="zh-CN" sz="1475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Tag</a:t>
            </a:r>
            <a:endParaRPr lang="zh-CN" altLang="en-US" sz="1475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7" name="矩形 216"/>
          <p:cNvSpPr/>
          <p:nvPr/>
        </p:nvSpPr>
        <p:spPr>
          <a:xfrm>
            <a:off x="8571121" y="1723329"/>
            <a:ext cx="1769906" cy="239414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r">
              <a:defRPr/>
            </a:pPr>
            <a:r>
              <a:rPr lang="zh-CN" altLang="en-US" sz="1475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数据块副本缓冲区</a:t>
            </a:r>
            <a:endParaRPr lang="zh-CN" altLang="en-US" sz="1475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18" name="组合 217"/>
          <p:cNvGrpSpPr/>
          <p:nvPr/>
        </p:nvGrpSpPr>
        <p:grpSpPr>
          <a:xfrm>
            <a:off x="6065270" y="1183512"/>
            <a:ext cx="2301270" cy="241088"/>
            <a:chOff x="2861077" y="969828"/>
            <a:chExt cx="2182065" cy="228600"/>
          </a:xfrm>
        </p:grpSpPr>
        <p:sp>
          <p:nvSpPr>
            <p:cNvPr id="219" name="矩形 218"/>
            <p:cNvSpPr/>
            <p:nvPr/>
          </p:nvSpPr>
          <p:spPr>
            <a:xfrm>
              <a:off x="2861077" y="969828"/>
              <a:ext cx="1451394" cy="228600"/>
            </a:xfrm>
            <a:prstGeom prst="rect">
              <a:avLst/>
            </a:prstGeom>
            <a:solidFill>
              <a:srgbClr val="00B0F0"/>
            </a:solidFill>
            <a:ln w="15875" cmpd="sng">
              <a:prstDash val="soli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1475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Tag</a:t>
              </a:r>
              <a:endParaRPr lang="zh-CN" altLang="en-US" sz="1475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0" name="矩形 219"/>
            <p:cNvSpPr/>
            <p:nvPr/>
          </p:nvSpPr>
          <p:spPr>
            <a:xfrm>
              <a:off x="4312472" y="969828"/>
              <a:ext cx="730670" cy="228600"/>
            </a:xfrm>
            <a:prstGeom prst="rect">
              <a:avLst/>
            </a:prstGeom>
            <a:solidFill>
              <a:srgbClr val="FFC000"/>
            </a:solidFill>
            <a:ln w="15875" cmpd="sng">
              <a:prstDash val="soli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1475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offset</a:t>
              </a:r>
              <a:endParaRPr lang="zh-CN" altLang="en-US" sz="1475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221" name="直接连接符 220"/>
          <p:cNvCxnSpPr/>
          <p:nvPr/>
        </p:nvCxnSpPr>
        <p:spPr>
          <a:xfrm>
            <a:off x="8328536" y="5211003"/>
            <a:ext cx="0" cy="268547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直接连接符 221"/>
          <p:cNvCxnSpPr/>
          <p:nvPr/>
        </p:nvCxnSpPr>
        <p:spPr>
          <a:xfrm>
            <a:off x="9108374" y="5211002"/>
            <a:ext cx="0" cy="279768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直接连接符 222"/>
          <p:cNvCxnSpPr/>
          <p:nvPr/>
        </p:nvCxnSpPr>
        <p:spPr>
          <a:xfrm>
            <a:off x="9961317" y="5223919"/>
            <a:ext cx="0" cy="277361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4" name="组合 223"/>
          <p:cNvGrpSpPr/>
          <p:nvPr/>
        </p:nvGrpSpPr>
        <p:grpSpPr>
          <a:xfrm>
            <a:off x="8366540" y="1296529"/>
            <a:ext cx="3113613" cy="4368796"/>
            <a:chOff x="5508104" y="1477646"/>
            <a:chExt cx="2952328" cy="4142493"/>
          </a:xfrm>
        </p:grpSpPr>
        <p:cxnSp>
          <p:nvCxnSpPr>
            <p:cNvPr id="225" name="直接连接符 224"/>
            <p:cNvCxnSpPr/>
            <p:nvPr/>
          </p:nvCxnSpPr>
          <p:spPr>
            <a:xfrm>
              <a:off x="5508104" y="1477646"/>
              <a:ext cx="2952328" cy="0"/>
            </a:xfrm>
            <a:prstGeom prst="line">
              <a:avLst/>
            </a:prstGeom>
            <a:ln w="25400">
              <a:solidFill>
                <a:srgbClr val="FF99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直接连接符 225"/>
            <p:cNvCxnSpPr/>
            <p:nvPr/>
          </p:nvCxnSpPr>
          <p:spPr>
            <a:xfrm>
              <a:off x="8460432" y="1484784"/>
              <a:ext cx="0" cy="4135355"/>
            </a:xfrm>
            <a:prstGeom prst="line">
              <a:avLst/>
            </a:prstGeom>
            <a:ln w="25400">
              <a:solidFill>
                <a:srgbClr val="FF99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直接连接符 226"/>
            <p:cNvCxnSpPr/>
            <p:nvPr/>
          </p:nvCxnSpPr>
          <p:spPr>
            <a:xfrm>
              <a:off x="7884368" y="5620139"/>
              <a:ext cx="576064" cy="0"/>
            </a:xfrm>
            <a:prstGeom prst="line">
              <a:avLst/>
            </a:prstGeom>
            <a:ln w="25400">
              <a:solidFill>
                <a:srgbClr val="FF99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8" name="矩形 227"/>
          <p:cNvSpPr/>
          <p:nvPr/>
        </p:nvSpPr>
        <p:spPr>
          <a:xfrm>
            <a:off x="6619879" y="886509"/>
            <a:ext cx="1128839" cy="229369"/>
          </a:xfrm>
          <a:prstGeom prst="rect">
            <a:avLst/>
          </a:prstGeom>
          <a:noFill/>
          <a:ln w="3175"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1475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主存地址</a:t>
            </a:r>
            <a:endParaRPr lang="zh-CN" altLang="en-US" sz="1475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9" name="矩形 228"/>
          <p:cNvSpPr/>
          <p:nvPr/>
        </p:nvSpPr>
        <p:spPr>
          <a:xfrm>
            <a:off x="4589734" y="1984891"/>
            <a:ext cx="1693330" cy="356899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 w="3175">
            <a:solidFill>
              <a:schemeClr val="accent1">
                <a:lumMod val="75000"/>
              </a:schemeClr>
            </a:solidFill>
            <a:prstDash val="sys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zh-CN" altLang="en-US" sz="1475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30" name="组合 229"/>
          <p:cNvGrpSpPr/>
          <p:nvPr/>
        </p:nvGrpSpPr>
        <p:grpSpPr>
          <a:xfrm>
            <a:off x="7825661" y="1987532"/>
            <a:ext cx="3341438" cy="356899"/>
            <a:chOff x="4355976" y="2130352"/>
            <a:chExt cx="3168352" cy="338412"/>
          </a:xfrm>
        </p:grpSpPr>
        <p:sp>
          <p:nvSpPr>
            <p:cNvPr id="231" name="矩形 230"/>
            <p:cNvSpPr/>
            <p:nvPr/>
          </p:nvSpPr>
          <p:spPr>
            <a:xfrm>
              <a:off x="4355976" y="2130352"/>
              <a:ext cx="3168352" cy="338412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3175">
              <a:prstDash val="sysDot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475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2" name="矩形 231"/>
            <p:cNvSpPr/>
            <p:nvPr/>
          </p:nvSpPr>
          <p:spPr>
            <a:xfrm>
              <a:off x="4467615" y="2192613"/>
              <a:ext cx="720725" cy="228600"/>
            </a:xfrm>
            <a:prstGeom prst="rect">
              <a:avLst/>
            </a:prstGeom>
            <a:solidFill>
              <a:schemeClr val="bg1"/>
            </a:solidFill>
            <a:ln w="3175">
              <a:prstDash val="sysDot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475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3" name="矩形 232"/>
            <p:cNvSpPr/>
            <p:nvPr/>
          </p:nvSpPr>
          <p:spPr>
            <a:xfrm>
              <a:off x="5222275" y="2192613"/>
              <a:ext cx="720725" cy="228600"/>
            </a:xfrm>
            <a:prstGeom prst="rect">
              <a:avLst/>
            </a:prstGeom>
            <a:solidFill>
              <a:schemeClr val="bg1"/>
            </a:solidFill>
            <a:ln w="3175">
              <a:prstDash val="sysDot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/>
              <a:endParaRPr lang="zh-CN" altLang="en-US" sz="1475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4" name="矩形 233"/>
            <p:cNvSpPr/>
            <p:nvPr/>
          </p:nvSpPr>
          <p:spPr>
            <a:xfrm>
              <a:off x="5976935" y="2192613"/>
              <a:ext cx="720725" cy="228600"/>
            </a:xfrm>
            <a:prstGeom prst="rect">
              <a:avLst/>
            </a:prstGeom>
            <a:solidFill>
              <a:schemeClr val="bg1"/>
            </a:solidFill>
            <a:ln w="3175">
              <a:prstDash val="sysDot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/>
              <a:endParaRPr lang="zh-CN" altLang="en-US" sz="1475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5" name="矩形 234"/>
            <p:cNvSpPr/>
            <p:nvPr/>
          </p:nvSpPr>
          <p:spPr>
            <a:xfrm>
              <a:off x="6731595" y="2192613"/>
              <a:ext cx="720725" cy="228600"/>
            </a:xfrm>
            <a:prstGeom prst="rect">
              <a:avLst/>
            </a:prstGeom>
            <a:solidFill>
              <a:schemeClr val="bg1"/>
            </a:solidFill>
            <a:ln w="3175">
              <a:prstDash val="sysDot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/>
              <a:endParaRPr lang="zh-CN" altLang="en-US" sz="1475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36" name="矩形 235"/>
          <p:cNvSpPr/>
          <p:nvPr/>
        </p:nvSpPr>
        <p:spPr>
          <a:xfrm>
            <a:off x="4981117" y="2050554"/>
            <a:ext cx="1228076" cy="241088"/>
          </a:xfrm>
          <a:prstGeom prst="rect">
            <a:avLst/>
          </a:prstGeom>
          <a:solidFill>
            <a:schemeClr val="bg1"/>
          </a:solidFill>
          <a:ln w="3175">
            <a:prstDash val="sys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zh-CN" altLang="en-US" sz="1475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7" name="矩形 236"/>
          <p:cNvSpPr/>
          <p:nvPr/>
        </p:nvSpPr>
        <p:spPr>
          <a:xfrm>
            <a:off x="4665676" y="2052593"/>
            <a:ext cx="239498" cy="241088"/>
          </a:xfrm>
          <a:prstGeom prst="rect">
            <a:avLst/>
          </a:prstGeom>
          <a:solidFill>
            <a:schemeClr val="bg1"/>
          </a:solidFill>
          <a:ln w="3175">
            <a:solidFill>
              <a:srgbClr val="FF6600"/>
            </a:solidFill>
            <a:prstDash val="sys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75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lang="zh-CN" altLang="en-US" sz="1475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8" name="文本框 237"/>
          <p:cNvSpPr txBox="1"/>
          <p:nvPr/>
        </p:nvSpPr>
        <p:spPr>
          <a:xfrm>
            <a:off x="6824521" y="5693995"/>
            <a:ext cx="734496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65" dirty="0"/>
              <a:t>Hit/miss</a:t>
            </a:r>
            <a:endParaRPr lang="zh-CN" altLang="en-US" sz="1265" dirty="0"/>
          </a:p>
        </p:txBody>
      </p:sp>
      <p:sp>
        <p:nvSpPr>
          <p:cNvPr id="239" name="矩形 238"/>
          <p:cNvSpPr/>
          <p:nvPr/>
        </p:nvSpPr>
        <p:spPr>
          <a:xfrm>
            <a:off x="4599782" y="2413506"/>
            <a:ext cx="1693330" cy="356899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 w="3175">
            <a:solidFill>
              <a:schemeClr val="accent5"/>
            </a:solidFill>
            <a:prstDash val="sys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zh-CN" altLang="en-US" sz="1475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40" name="组合 239"/>
          <p:cNvGrpSpPr/>
          <p:nvPr/>
        </p:nvGrpSpPr>
        <p:grpSpPr>
          <a:xfrm>
            <a:off x="7825661" y="2396049"/>
            <a:ext cx="3341438" cy="356899"/>
            <a:chOff x="4355976" y="2130352"/>
            <a:chExt cx="3168352" cy="338412"/>
          </a:xfrm>
        </p:grpSpPr>
        <p:sp>
          <p:nvSpPr>
            <p:cNvPr id="241" name="矩形 240"/>
            <p:cNvSpPr/>
            <p:nvPr/>
          </p:nvSpPr>
          <p:spPr>
            <a:xfrm>
              <a:off x="4355976" y="2130352"/>
              <a:ext cx="3168352" cy="338412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3175">
              <a:prstDash val="sysDot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475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2" name="矩形 241"/>
            <p:cNvSpPr/>
            <p:nvPr/>
          </p:nvSpPr>
          <p:spPr>
            <a:xfrm>
              <a:off x="4467615" y="2192613"/>
              <a:ext cx="720725" cy="228600"/>
            </a:xfrm>
            <a:prstGeom prst="rect">
              <a:avLst/>
            </a:prstGeom>
            <a:solidFill>
              <a:schemeClr val="bg1"/>
            </a:solidFill>
            <a:ln w="3175">
              <a:prstDash val="sysDot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475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3" name="矩形 242"/>
            <p:cNvSpPr/>
            <p:nvPr/>
          </p:nvSpPr>
          <p:spPr>
            <a:xfrm>
              <a:off x="5222275" y="2192613"/>
              <a:ext cx="720725" cy="228600"/>
            </a:xfrm>
            <a:prstGeom prst="rect">
              <a:avLst/>
            </a:prstGeom>
            <a:solidFill>
              <a:schemeClr val="bg1"/>
            </a:solidFill>
            <a:ln w="3175">
              <a:prstDash val="sysDot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/>
              <a:endParaRPr lang="zh-CN" altLang="en-US" sz="1475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4" name="矩形 243"/>
            <p:cNvSpPr/>
            <p:nvPr/>
          </p:nvSpPr>
          <p:spPr>
            <a:xfrm>
              <a:off x="5976935" y="2192613"/>
              <a:ext cx="720725" cy="228600"/>
            </a:xfrm>
            <a:prstGeom prst="rect">
              <a:avLst/>
            </a:prstGeom>
            <a:solidFill>
              <a:schemeClr val="bg1"/>
            </a:solidFill>
            <a:ln w="3175">
              <a:prstDash val="sysDot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/>
              <a:endParaRPr lang="zh-CN" altLang="en-US" sz="1475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5" name="矩形 244"/>
            <p:cNvSpPr/>
            <p:nvPr/>
          </p:nvSpPr>
          <p:spPr>
            <a:xfrm>
              <a:off x="6731595" y="2192613"/>
              <a:ext cx="720725" cy="228600"/>
            </a:xfrm>
            <a:prstGeom prst="rect">
              <a:avLst/>
            </a:prstGeom>
            <a:solidFill>
              <a:schemeClr val="bg1"/>
            </a:solidFill>
            <a:ln w="3175">
              <a:prstDash val="sysDot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/>
              <a:endParaRPr lang="zh-CN" altLang="en-US" sz="1475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46" name="矩形 245"/>
          <p:cNvSpPr/>
          <p:nvPr/>
        </p:nvSpPr>
        <p:spPr>
          <a:xfrm>
            <a:off x="4971068" y="2459071"/>
            <a:ext cx="1228076" cy="241088"/>
          </a:xfrm>
          <a:prstGeom prst="rect">
            <a:avLst/>
          </a:prstGeom>
          <a:solidFill>
            <a:schemeClr val="bg1"/>
          </a:solidFill>
          <a:ln w="3175">
            <a:prstDash val="sys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zh-CN" altLang="en-US" sz="1475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7" name="矩形 246"/>
          <p:cNvSpPr/>
          <p:nvPr/>
        </p:nvSpPr>
        <p:spPr>
          <a:xfrm>
            <a:off x="4665676" y="2461110"/>
            <a:ext cx="239498" cy="241088"/>
          </a:xfrm>
          <a:prstGeom prst="rect">
            <a:avLst/>
          </a:prstGeom>
          <a:solidFill>
            <a:schemeClr val="bg1"/>
          </a:solidFill>
          <a:ln w="3175">
            <a:solidFill>
              <a:srgbClr val="FF6600"/>
            </a:solidFill>
            <a:prstDash val="sys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75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lang="zh-CN" altLang="en-US" sz="1475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8" name="矩形 247"/>
          <p:cNvSpPr/>
          <p:nvPr/>
        </p:nvSpPr>
        <p:spPr>
          <a:xfrm>
            <a:off x="4589734" y="2813635"/>
            <a:ext cx="1693330" cy="356899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 w="3175">
            <a:solidFill>
              <a:schemeClr val="accent5"/>
            </a:solidFill>
            <a:prstDash val="sys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zh-CN" altLang="en-US" sz="1475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49" name="组合 248"/>
          <p:cNvGrpSpPr/>
          <p:nvPr/>
        </p:nvGrpSpPr>
        <p:grpSpPr>
          <a:xfrm>
            <a:off x="7825661" y="2804566"/>
            <a:ext cx="3341438" cy="356899"/>
            <a:chOff x="4355976" y="2130352"/>
            <a:chExt cx="3168352" cy="338412"/>
          </a:xfrm>
        </p:grpSpPr>
        <p:sp>
          <p:nvSpPr>
            <p:cNvPr id="250" name="矩形 249"/>
            <p:cNvSpPr/>
            <p:nvPr/>
          </p:nvSpPr>
          <p:spPr>
            <a:xfrm>
              <a:off x="4355976" y="2130352"/>
              <a:ext cx="3168352" cy="338412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3175">
              <a:prstDash val="sysDot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475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1" name="矩形 250"/>
            <p:cNvSpPr/>
            <p:nvPr/>
          </p:nvSpPr>
          <p:spPr>
            <a:xfrm>
              <a:off x="4467615" y="2192613"/>
              <a:ext cx="720725" cy="228600"/>
            </a:xfrm>
            <a:prstGeom prst="rect">
              <a:avLst/>
            </a:prstGeom>
            <a:solidFill>
              <a:schemeClr val="bg1"/>
            </a:solidFill>
            <a:ln w="3175">
              <a:prstDash val="sysDot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475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2" name="矩形 251"/>
            <p:cNvSpPr/>
            <p:nvPr/>
          </p:nvSpPr>
          <p:spPr>
            <a:xfrm>
              <a:off x="5222275" y="2192613"/>
              <a:ext cx="720725" cy="228600"/>
            </a:xfrm>
            <a:prstGeom prst="rect">
              <a:avLst/>
            </a:prstGeom>
            <a:solidFill>
              <a:schemeClr val="bg1"/>
            </a:solidFill>
            <a:ln w="3175">
              <a:prstDash val="sysDot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/>
              <a:endParaRPr lang="zh-CN" altLang="en-US" sz="1475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3" name="矩形 252"/>
            <p:cNvSpPr/>
            <p:nvPr/>
          </p:nvSpPr>
          <p:spPr>
            <a:xfrm>
              <a:off x="5976935" y="2192613"/>
              <a:ext cx="720725" cy="228600"/>
            </a:xfrm>
            <a:prstGeom prst="rect">
              <a:avLst/>
            </a:prstGeom>
            <a:solidFill>
              <a:schemeClr val="bg1"/>
            </a:solidFill>
            <a:ln w="3175">
              <a:prstDash val="sysDot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/>
              <a:endParaRPr lang="zh-CN" altLang="en-US" sz="1475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4" name="矩形 253"/>
            <p:cNvSpPr/>
            <p:nvPr/>
          </p:nvSpPr>
          <p:spPr>
            <a:xfrm>
              <a:off x="6731595" y="2192613"/>
              <a:ext cx="720725" cy="228600"/>
            </a:xfrm>
            <a:prstGeom prst="rect">
              <a:avLst/>
            </a:prstGeom>
            <a:solidFill>
              <a:schemeClr val="bg1"/>
            </a:solidFill>
            <a:ln w="3175">
              <a:prstDash val="sysDot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/>
              <a:endParaRPr lang="zh-CN" altLang="en-US" sz="1475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55" name="矩形 254"/>
          <p:cNvSpPr/>
          <p:nvPr/>
        </p:nvSpPr>
        <p:spPr>
          <a:xfrm>
            <a:off x="4981117" y="2879297"/>
            <a:ext cx="1228076" cy="241088"/>
          </a:xfrm>
          <a:prstGeom prst="rect">
            <a:avLst/>
          </a:prstGeom>
          <a:solidFill>
            <a:schemeClr val="bg1"/>
          </a:solidFill>
          <a:ln w="3175">
            <a:prstDash val="sys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zh-CN" altLang="en-US" sz="1475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6" name="矩形 255"/>
          <p:cNvSpPr/>
          <p:nvPr/>
        </p:nvSpPr>
        <p:spPr>
          <a:xfrm>
            <a:off x="4665676" y="2881337"/>
            <a:ext cx="239498" cy="241088"/>
          </a:xfrm>
          <a:prstGeom prst="rect">
            <a:avLst/>
          </a:prstGeom>
          <a:solidFill>
            <a:schemeClr val="bg1"/>
          </a:solidFill>
          <a:ln w="3175">
            <a:solidFill>
              <a:srgbClr val="FF6600"/>
            </a:solidFill>
            <a:prstDash val="sys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75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lang="zh-CN" altLang="en-US" sz="1475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7" name="矩形 256"/>
          <p:cNvSpPr/>
          <p:nvPr/>
        </p:nvSpPr>
        <p:spPr>
          <a:xfrm>
            <a:off x="4597902" y="3239734"/>
            <a:ext cx="1693330" cy="356899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 w="3175">
            <a:solidFill>
              <a:schemeClr val="accent5"/>
            </a:solidFill>
            <a:prstDash val="sys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zh-CN" altLang="en-US" sz="1475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58" name="组合 257"/>
          <p:cNvGrpSpPr/>
          <p:nvPr/>
        </p:nvGrpSpPr>
        <p:grpSpPr>
          <a:xfrm>
            <a:off x="7825661" y="3213084"/>
            <a:ext cx="3341438" cy="356899"/>
            <a:chOff x="4355976" y="2130352"/>
            <a:chExt cx="3168352" cy="338412"/>
          </a:xfrm>
        </p:grpSpPr>
        <p:sp>
          <p:nvSpPr>
            <p:cNvPr id="259" name="矩形 258"/>
            <p:cNvSpPr/>
            <p:nvPr/>
          </p:nvSpPr>
          <p:spPr>
            <a:xfrm>
              <a:off x="4355976" y="2130352"/>
              <a:ext cx="3168352" cy="338412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3175">
              <a:prstDash val="sysDot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475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0" name="矩形 259"/>
            <p:cNvSpPr/>
            <p:nvPr/>
          </p:nvSpPr>
          <p:spPr>
            <a:xfrm>
              <a:off x="4467615" y="2192613"/>
              <a:ext cx="720725" cy="228600"/>
            </a:xfrm>
            <a:prstGeom prst="rect">
              <a:avLst/>
            </a:prstGeom>
            <a:solidFill>
              <a:schemeClr val="bg1"/>
            </a:solidFill>
            <a:ln w="3175">
              <a:prstDash val="sysDot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475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1" name="矩形 260"/>
            <p:cNvSpPr/>
            <p:nvPr/>
          </p:nvSpPr>
          <p:spPr>
            <a:xfrm>
              <a:off x="5222275" y="2192613"/>
              <a:ext cx="720725" cy="228600"/>
            </a:xfrm>
            <a:prstGeom prst="rect">
              <a:avLst/>
            </a:prstGeom>
            <a:solidFill>
              <a:schemeClr val="bg1"/>
            </a:solidFill>
            <a:ln w="3175">
              <a:prstDash val="sysDot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/>
              <a:endParaRPr lang="zh-CN" altLang="en-US" sz="1475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2" name="矩形 261"/>
            <p:cNvSpPr/>
            <p:nvPr/>
          </p:nvSpPr>
          <p:spPr>
            <a:xfrm>
              <a:off x="5976935" y="2192613"/>
              <a:ext cx="720725" cy="228600"/>
            </a:xfrm>
            <a:prstGeom prst="rect">
              <a:avLst/>
            </a:prstGeom>
            <a:solidFill>
              <a:schemeClr val="bg1"/>
            </a:solidFill>
            <a:ln w="3175">
              <a:prstDash val="sysDot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/>
              <a:endParaRPr lang="zh-CN" altLang="en-US" sz="1475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3" name="矩形 262"/>
            <p:cNvSpPr/>
            <p:nvPr/>
          </p:nvSpPr>
          <p:spPr>
            <a:xfrm>
              <a:off x="6731595" y="2192613"/>
              <a:ext cx="720725" cy="228600"/>
            </a:xfrm>
            <a:prstGeom prst="rect">
              <a:avLst/>
            </a:prstGeom>
            <a:solidFill>
              <a:schemeClr val="bg1"/>
            </a:solidFill>
            <a:ln w="3175">
              <a:prstDash val="sysDot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/>
              <a:endParaRPr lang="zh-CN" altLang="en-US" sz="1475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64" name="矩形 263"/>
          <p:cNvSpPr/>
          <p:nvPr/>
        </p:nvSpPr>
        <p:spPr>
          <a:xfrm>
            <a:off x="4989285" y="3305396"/>
            <a:ext cx="1228076" cy="241088"/>
          </a:xfrm>
          <a:prstGeom prst="rect">
            <a:avLst/>
          </a:prstGeom>
          <a:solidFill>
            <a:schemeClr val="bg1"/>
          </a:solidFill>
          <a:ln w="3175">
            <a:prstDash val="sys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zh-CN" altLang="en-US" sz="1475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5" name="矩形 264"/>
          <p:cNvSpPr/>
          <p:nvPr/>
        </p:nvSpPr>
        <p:spPr>
          <a:xfrm>
            <a:off x="4673844" y="3307436"/>
            <a:ext cx="239498" cy="241088"/>
          </a:xfrm>
          <a:prstGeom prst="rect">
            <a:avLst/>
          </a:prstGeom>
          <a:solidFill>
            <a:schemeClr val="bg1"/>
          </a:solidFill>
          <a:ln w="3175">
            <a:solidFill>
              <a:srgbClr val="FF6600"/>
            </a:solidFill>
            <a:prstDash val="sys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75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lang="zh-CN" altLang="en-US" sz="1475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6" name="矩形 265"/>
          <p:cNvSpPr/>
          <p:nvPr/>
        </p:nvSpPr>
        <p:spPr>
          <a:xfrm>
            <a:off x="4589735" y="3667937"/>
            <a:ext cx="1688429" cy="356899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 w="3175">
            <a:solidFill>
              <a:schemeClr val="accent5"/>
            </a:solidFill>
            <a:prstDash val="sys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zh-CN" altLang="en-US" sz="1475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67" name="组合 266"/>
          <p:cNvGrpSpPr/>
          <p:nvPr/>
        </p:nvGrpSpPr>
        <p:grpSpPr>
          <a:xfrm>
            <a:off x="7825661" y="3670578"/>
            <a:ext cx="3341438" cy="356899"/>
            <a:chOff x="4355976" y="2130352"/>
            <a:chExt cx="3168352" cy="338412"/>
          </a:xfrm>
        </p:grpSpPr>
        <p:sp>
          <p:nvSpPr>
            <p:cNvPr id="268" name="矩形 267"/>
            <p:cNvSpPr/>
            <p:nvPr/>
          </p:nvSpPr>
          <p:spPr>
            <a:xfrm>
              <a:off x="4355976" y="2130352"/>
              <a:ext cx="3168352" cy="338412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3175">
              <a:prstDash val="sysDot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475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9" name="矩形 268"/>
            <p:cNvSpPr/>
            <p:nvPr/>
          </p:nvSpPr>
          <p:spPr>
            <a:xfrm>
              <a:off x="4467615" y="2192613"/>
              <a:ext cx="720725" cy="228600"/>
            </a:xfrm>
            <a:prstGeom prst="rect">
              <a:avLst/>
            </a:prstGeom>
            <a:solidFill>
              <a:schemeClr val="bg1"/>
            </a:solidFill>
            <a:ln w="3175">
              <a:prstDash val="sysDot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475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0" name="矩形 269"/>
            <p:cNvSpPr/>
            <p:nvPr/>
          </p:nvSpPr>
          <p:spPr>
            <a:xfrm>
              <a:off x="5222275" y="2192613"/>
              <a:ext cx="720725" cy="228600"/>
            </a:xfrm>
            <a:prstGeom prst="rect">
              <a:avLst/>
            </a:prstGeom>
            <a:solidFill>
              <a:schemeClr val="bg1"/>
            </a:solidFill>
            <a:ln w="3175">
              <a:prstDash val="sysDot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/>
              <a:endParaRPr lang="zh-CN" altLang="en-US" sz="1475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1" name="矩形 270"/>
            <p:cNvSpPr/>
            <p:nvPr/>
          </p:nvSpPr>
          <p:spPr>
            <a:xfrm>
              <a:off x="5976935" y="2192613"/>
              <a:ext cx="720725" cy="228600"/>
            </a:xfrm>
            <a:prstGeom prst="rect">
              <a:avLst/>
            </a:prstGeom>
            <a:solidFill>
              <a:schemeClr val="bg1"/>
            </a:solidFill>
            <a:ln w="3175">
              <a:prstDash val="sysDot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/>
              <a:endParaRPr lang="zh-CN" altLang="en-US" sz="1475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2" name="矩形 271"/>
            <p:cNvSpPr/>
            <p:nvPr/>
          </p:nvSpPr>
          <p:spPr>
            <a:xfrm>
              <a:off x="6731595" y="2192613"/>
              <a:ext cx="720725" cy="228600"/>
            </a:xfrm>
            <a:prstGeom prst="rect">
              <a:avLst/>
            </a:prstGeom>
            <a:solidFill>
              <a:schemeClr val="bg1"/>
            </a:solidFill>
            <a:ln w="3175">
              <a:prstDash val="sysDot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/>
              <a:endParaRPr lang="zh-CN" altLang="en-US" sz="1475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73" name="矩形 272"/>
          <p:cNvSpPr/>
          <p:nvPr/>
        </p:nvSpPr>
        <p:spPr>
          <a:xfrm>
            <a:off x="4981117" y="3733599"/>
            <a:ext cx="1228076" cy="241088"/>
          </a:xfrm>
          <a:prstGeom prst="rect">
            <a:avLst/>
          </a:prstGeom>
          <a:solidFill>
            <a:schemeClr val="bg1"/>
          </a:solidFill>
          <a:ln w="3175">
            <a:prstDash val="sys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zh-CN" altLang="en-US" sz="1475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4" name="矩形 273"/>
          <p:cNvSpPr/>
          <p:nvPr/>
        </p:nvSpPr>
        <p:spPr>
          <a:xfrm>
            <a:off x="4665676" y="3735639"/>
            <a:ext cx="239498" cy="241088"/>
          </a:xfrm>
          <a:prstGeom prst="rect">
            <a:avLst/>
          </a:prstGeom>
          <a:solidFill>
            <a:schemeClr val="bg1"/>
          </a:solidFill>
          <a:ln w="3175">
            <a:solidFill>
              <a:srgbClr val="FF6600"/>
            </a:solidFill>
            <a:prstDash val="sys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75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lang="zh-CN" altLang="en-US" sz="1475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5" name="矩形 274"/>
          <p:cNvSpPr/>
          <p:nvPr/>
        </p:nvSpPr>
        <p:spPr>
          <a:xfrm>
            <a:off x="4589829" y="4086502"/>
            <a:ext cx="1702964" cy="356899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 w="3175">
            <a:solidFill>
              <a:schemeClr val="accent5"/>
            </a:solidFill>
            <a:prstDash val="sys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zh-CN" altLang="en-US" sz="1475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76" name="组合 275"/>
          <p:cNvGrpSpPr/>
          <p:nvPr/>
        </p:nvGrpSpPr>
        <p:grpSpPr>
          <a:xfrm>
            <a:off x="7825661" y="4079095"/>
            <a:ext cx="3341438" cy="356899"/>
            <a:chOff x="4355976" y="2130352"/>
            <a:chExt cx="3168352" cy="338412"/>
          </a:xfrm>
        </p:grpSpPr>
        <p:sp>
          <p:nvSpPr>
            <p:cNvPr id="277" name="矩形 276"/>
            <p:cNvSpPr/>
            <p:nvPr/>
          </p:nvSpPr>
          <p:spPr>
            <a:xfrm>
              <a:off x="4355976" y="2130352"/>
              <a:ext cx="3168352" cy="338412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3175">
              <a:prstDash val="sysDot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475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8" name="矩形 277"/>
            <p:cNvSpPr/>
            <p:nvPr/>
          </p:nvSpPr>
          <p:spPr>
            <a:xfrm>
              <a:off x="4467615" y="2192613"/>
              <a:ext cx="720725" cy="228600"/>
            </a:xfrm>
            <a:prstGeom prst="rect">
              <a:avLst/>
            </a:prstGeom>
            <a:solidFill>
              <a:schemeClr val="bg1"/>
            </a:solidFill>
            <a:ln w="3175">
              <a:prstDash val="sysDot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475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9" name="矩形 278"/>
            <p:cNvSpPr/>
            <p:nvPr/>
          </p:nvSpPr>
          <p:spPr>
            <a:xfrm>
              <a:off x="5222275" y="2192613"/>
              <a:ext cx="720725" cy="228600"/>
            </a:xfrm>
            <a:prstGeom prst="rect">
              <a:avLst/>
            </a:prstGeom>
            <a:solidFill>
              <a:schemeClr val="bg1"/>
            </a:solidFill>
            <a:ln w="3175">
              <a:prstDash val="sysDot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/>
              <a:endParaRPr lang="zh-CN" altLang="en-US" sz="1475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0" name="矩形 279"/>
            <p:cNvSpPr/>
            <p:nvPr/>
          </p:nvSpPr>
          <p:spPr>
            <a:xfrm>
              <a:off x="5976935" y="2192613"/>
              <a:ext cx="720725" cy="228600"/>
            </a:xfrm>
            <a:prstGeom prst="rect">
              <a:avLst/>
            </a:prstGeom>
            <a:solidFill>
              <a:schemeClr val="bg1"/>
            </a:solidFill>
            <a:ln w="3175">
              <a:prstDash val="sysDot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/>
              <a:endParaRPr lang="zh-CN" altLang="en-US" sz="1475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1" name="矩形 280"/>
            <p:cNvSpPr/>
            <p:nvPr/>
          </p:nvSpPr>
          <p:spPr>
            <a:xfrm>
              <a:off x="6731595" y="2192613"/>
              <a:ext cx="720725" cy="228600"/>
            </a:xfrm>
            <a:prstGeom prst="rect">
              <a:avLst/>
            </a:prstGeom>
            <a:solidFill>
              <a:schemeClr val="bg1"/>
            </a:solidFill>
            <a:ln w="3175">
              <a:prstDash val="sysDot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/>
              <a:endParaRPr lang="zh-CN" altLang="en-US" sz="1475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82" name="矩形 281"/>
          <p:cNvSpPr/>
          <p:nvPr/>
        </p:nvSpPr>
        <p:spPr>
          <a:xfrm>
            <a:off x="4981117" y="4142116"/>
            <a:ext cx="1228076" cy="241088"/>
          </a:xfrm>
          <a:prstGeom prst="rect">
            <a:avLst/>
          </a:prstGeom>
          <a:solidFill>
            <a:schemeClr val="bg1"/>
          </a:solidFill>
          <a:ln w="3175">
            <a:prstDash val="sys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zh-CN" altLang="en-US" sz="1475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3" name="矩形 282"/>
          <p:cNvSpPr/>
          <p:nvPr/>
        </p:nvSpPr>
        <p:spPr>
          <a:xfrm>
            <a:off x="4589735" y="4484971"/>
            <a:ext cx="1702964" cy="356899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 w="3175">
            <a:solidFill>
              <a:schemeClr val="accent5"/>
            </a:solidFill>
            <a:prstDash val="sys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zh-CN" altLang="en-US" sz="1475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84" name="组合 283"/>
          <p:cNvGrpSpPr/>
          <p:nvPr/>
        </p:nvGrpSpPr>
        <p:grpSpPr>
          <a:xfrm>
            <a:off x="7825661" y="4487612"/>
            <a:ext cx="3341438" cy="356899"/>
            <a:chOff x="4355976" y="2130352"/>
            <a:chExt cx="3168352" cy="338412"/>
          </a:xfrm>
        </p:grpSpPr>
        <p:sp>
          <p:nvSpPr>
            <p:cNvPr id="285" name="矩形 284"/>
            <p:cNvSpPr/>
            <p:nvPr/>
          </p:nvSpPr>
          <p:spPr>
            <a:xfrm>
              <a:off x="4355976" y="2130352"/>
              <a:ext cx="3168352" cy="338412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3175">
              <a:prstDash val="sysDot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475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6" name="矩形 285"/>
            <p:cNvSpPr/>
            <p:nvPr/>
          </p:nvSpPr>
          <p:spPr>
            <a:xfrm>
              <a:off x="4467615" y="2192613"/>
              <a:ext cx="720725" cy="228600"/>
            </a:xfrm>
            <a:prstGeom prst="rect">
              <a:avLst/>
            </a:prstGeom>
            <a:solidFill>
              <a:schemeClr val="bg1"/>
            </a:solidFill>
            <a:ln w="3175">
              <a:prstDash val="sysDot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475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7" name="矩形 286"/>
            <p:cNvSpPr/>
            <p:nvPr/>
          </p:nvSpPr>
          <p:spPr>
            <a:xfrm>
              <a:off x="5222275" y="2192613"/>
              <a:ext cx="720725" cy="228600"/>
            </a:xfrm>
            <a:prstGeom prst="rect">
              <a:avLst/>
            </a:prstGeom>
            <a:solidFill>
              <a:schemeClr val="bg1"/>
            </a:solidFill>
            <a:ln w="3175">
              <a:prstDash val="sysDot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/>
              <a:endParaRPr lang="zh-CN" altLang="en-US" sz="1475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8" name="矩形 287"/>
            <p:cNvSpPr/>
            <p:nvPr/>
          </p:nvSpPr>
          <p:spPr>
            <a:xfrm>
              <a:off x="5976935" y="2192613"/>
              <a:ext cx="720725" cy="228600"/>
            </a:xfrm>
            <a:prstGeom prst="rect">
              <a:avLst/>
            </a:prstGeom>
            <a:solidFill>
              <a:schemeClr val="bg1"/>
            </a:solidFill>
            <a:ln w="3175">
              <a:prstDash val="sysDot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/>
              <a:endParaRPr lang="zh-CN" altLang="en-US" sz="1475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9" name="矩形 288"/>
            <p:cNvSpPr/>
            <p:nvPr/>
          </p:nvSpPr>
          <p:spPr>
            <a:xfrm>
              <a:off x="6731595" y="2192613"/>
              <a:ext cx="720725" cy="228600"/>
            </a:xfrm>
            <a:prstGeom prst="rect">
              <a:avLst/>
            </a:prstGeom>
            <a:solidFill>
              <a:schemeClr val="bg1"/>
            </a:solidFill>
            <a:ln w="3175">
              <a:prstDash val="sysDot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/>
              <a:endParaRPr lang="zh-CN" altLang="en-US" sz="1475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90" name="矩形 289"/>
          <p:cNvSpPr/>
          <p:nvPr/>
        </p:nvSpPr>
        <p:spPr>
          <a:xfrm>
            <a:off x="4981117" y="4550633"/>
            <a:ext cx="1228076" cy="241088"/>
          </a:xfrm>
          <a:prstGeom prst="rect">
            <a:avLst/>
          </a:prstGeom>
          <a:solidFill>
            <a:schemeClr val="bg1"/>
          </a:solidFill>
          <a:ln w="3175">
            <a:prstDash val="sys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zh-CN" altLang="en-US" sz="1475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1" name="矩形 290"/>
          <p:cNvSpPr/>
          <p:nvPr/>
        </p:nvSpPr>
        <p:spPr>
          <a:xfrm>
            <a:off x="4665676" y="4552673"/>
            <a:ext cx="239498" cy="241088"/>
          </a:xfrm>
          <a:prstGeom prst="rect">
            <a:avLst/>
          </a:prstGeom>
          <a:solidFill>
            <a:schemeClr val="bg1"/>
          </a:solidFill>
          <a:ln w="3175">
            <a:solidFill>
              <a:srgbClr val="FF6600"/>
            </a:solidFill>
            <a:prstDash val="sys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75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lang="zh-CN" altLang="en-US" sz="1475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2" name="矩形 291"/>
          <p:cNvSpPr/>
          <p:nvPr/>
        </p:nvSpPr>
        <p:spPr>
          <a:xfrm>
            <a:off x="4589735" y="4893488"/>
            <a:ext cx="1702964" cy="356899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 w="3175">
            <a:solidFill>
              <a:schemeClr val="accent5"/>
            </a:solidFill>
            <a:prstDash val="sys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zh-CN" altLang="en-US" sz="1475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93" name="组合 292"/>
          <p:cNvGrpSpPr/>
          <p:nvPr/>
        </p:nvGrpSpPr>
        <p:grpSpPr>
          <a:xfrm>
            <a:off x="7825661" y="4896129"/>
            <a:ext cx="3341438" cy="356899"/>
            <a:chOff x="4355976" y="2130352"/>
            <a:chExt cx="3168352" cy="338412"/>
          </a:xfrm>
        </p:grpSpPr>
        <p:sp>
          <p:nvSpPr>
            <p:cNvPr id="294" name="矩形 293"/>
            <p:cNvSpPr/>
            <p:nvPr/>
          </p:nvSpPr>
          <p:spPr>
            <a:xfrm>
              <a:off x="4355976" y="2130352"/>
              <a:ext cx="3168352" cy="338412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3175">
              <a:prstDash val="sysDot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475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5" name="矩形 294"/>
            <p:cNvSpPr/>
            <p:nvPr/>
          </p:nvSpPr>
          <p:spPr>
            <a:xfrm>
              <a:off x="4467615" y="2192613"/>
              <a:ext cx="720725" cy="228600"/>
            </a:xfrm>
            <a:prstGeom prst="rect">
              <a:avLst/>
            </a:prstGeom>
            <a:solidFill>
              <a:schemeClr val="bg1"/>
            </a:solidFill>
            <a:ln w="3175">
              <a:prstDash val="sysDot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1475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  <a:endParaRPr lang="zh-CN" altLang="en-US" sz="1475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6" name="矩形 295"/>
            <p:cNvSpPr/>
            <p:nvPr/>
          </p:nvSpPr>
          <p:spPr>
            <a:xfrm>
              <a:off x="5222275" y="2192613"/>
              <a:ext cx="720725" cy="228600"/>
            </a:xfrm>
            <a:prstGeom prst="rect">
              <a:avLst/>
            </a:prstGeom>
            <a:solidFill>
              <a:schemeClr val="bg1"/>
            </a:solidFill>
            <a:ln w="3175">
              <a:prstDash val="sysDot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/>
              <a:r>
                <a:rPr lang="en-US" altLang="zh-CN" sz="1475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endParaRPr lang="zh-CN" altLang="en-US" sz="1475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7" name="矩形 296"/>
            <p:cNvSpPr/>
            <p:nvPr/>
          </p:nvSpPr>
          <p:spPr>
            <a:xfrm>
              <a:off x="5976935" y="2192613"/>
              <a:ext cx="720725" cy="228600"/>
            </a:xfrm>
            <a:prstGeom prst="rect">
              <a:avLst/>
            </a:prstGeom>
            <a:solidFill>
              <a:schemeClr val="bg1"/>
            </a:solidFill>
            <a:ln w="3175">
              <a:prstDash val="sysDot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/>
              <a:r>
                <a:rPr lang="en-US" altLang="zh-CN" sz="1475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endParaRPr lang="zh-CN" altLang="en-US" sz="1475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8" name="矩形 297"/>
            <p:cNvSpPr/>
            <p:nvPr/>
          </p:nvSpPr>
          <p:spPr>
            <a:xfrm>
              <a:off x="6731595" y="2192613"/>
              <a:ext cx="720725" cy="228600"/>
            </a:xfrm>
            <a:prstGeom prst="rect">
              <a:avLst/>
            </a:prstGeom>
            <a:solidFill>
              <a:schemeClr val="bg1"/>
            </a:solidFill>
            <a:ln w="3175">
              <a:prstDash val="sysDot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/>
              <a:r>
                <a:rPr lang="en-US" altLang="zh-CN" sz="1475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  <a:endParaRPr lang="zh-CN" altLang="en-US" sz="1475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99" name="矩形 298"/>
          <p:cNvSpPr/>
          <p:nvPr/>
        </p:nvSpPr>
        <p:spPr>
          <a:xfrm>
            <a:off x="4981117" y="4959151"/>
            <a:ext cx="1228076" cy="241088"/>
          </a:xfrm>
          <a:prstGeom prst="rect">
            <a:avLst/>
          </a:prstGeom>
          <a:solidFill>
            <a:schemeClr val="bg1"/>
          </a:solidFill>
          <a:ln w="3175">
            <a:prstDash val="sys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zh-CN" altLang="en-US" sz="1475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0" name="矩形 299"/>
          <p:cNvSpPr/>
          <p:nvPr/>
        </p:nvSpPr>
        <p:spPr>
          <a:xfrm>
            <a:off x="4665676" y="4961190"/>
            <a:ext cx="239498" cy="241088"/>
          </a:xfrm>
          <a:prstGeom prst="rect">
            <a:avLst/>
          </a:prstGeom>
          <a:solidFill>
            <a:schemeClr val="bg1"/>
          </a:solidFill>
          <a:ln w="3175">
            <a:solidFill>
              <a:srgbClr val="FF6600"/>
            </a:solidFill>
            <a:prstDash val="sys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75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lang="zh-CN" altLang="en-US" sz="1475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01" name="组合 300"/>
          <p:cNvGrpSpPr/>
          <p:nvPr/>
        </p:nvGrpSpPr>
        <p:grpSpPr>
          <a:xfrm>
            <a:off x="6887181" y="2199070"/>
            <a:ext cx="1065871" cy="2900644"/>
            <a:chOff x="3572693" y="2333436"/>
            <a:chExt cx="883051" cy="2750391"/>
          </a:xfrm>
        </p:grpSpPr>
        <p:cxnSp>
          <p:nvCxnSpPr>
            <p:cNvPr id="302" name="直接连接符 301"/>
            <p:cNvCxnSpPr/>
            <p:nvPr/>
          </p:nvCxnSpPr>
          <p:spPr>
            <a:xfrm>
              <a:off x="3593407" y="2333436"/>
              <a:ext cx="86233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直接连接符 302"/>
            <p:cNvCxnSpPr/>
            <p:nvPr/>
          </p:nvCxnSpPr>
          <p:spPr>
            <a:xfrm>
              <a:off x="3584567" y="2726349"/>
              <a:ext cx="86233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直接连接符 303"/>
            <p:cNvCxnSpPr/>
            <p:nvPr/>
          </p:nvCxnSpPr>
          <p:spPr>
            <a:xfrm>
              <a:off x="3593407" y="3119262"/>
              <a:ext cx="86233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直接连接符 304"/>
            <p:cNvCxnSpPr/>
            <p:nvPr/>
          </p:nvCxnSpPr>
          <p:spPr>
            <a:xfrm>
              <a:off x="3593407" y="3512175"/>
              <a:ext cx="86233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直接连接符 305"/>
            <p:cNvCxnSpPr/>
            <p:nvPr/>
          </p:nvCxnSpPr>
          <p:spPr>
            <a:xfrm>
              <a:off x="3572693" y="3905088"/>
              <a:ext cx="86233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" name="直接连接符 306"/>
            <p:cNvCxnSpPr/>
            <p:nvPr/>
          </p:nvCxnSpPr>
          <p:spPr>
            <a:xfrm>
              <a:off x="3572693" y="4298001"/>
              <a:ext cx="86233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直接连接符 307"/>
            <p:cNvCxnSpPr/>
            <p:nvPr/>
          </p:nvCxnSpPr>
          <p:spPr>
            <a:xfrm>
              <a:off x="3593407" y="4690914"/>
              <a:ext cx="86233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直接连接符 308"/>
            <p:cNvCxnSpPr/>
            <p:nvPr/>
          </p:nvCxnSpPr>
          <p:spPr>
            <a:xfrm>
              <a:off x="3572693" y="5083827"/>
              <a:ext cx="86233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0" name="组合 309"/>
          <p:cNvGrpSpPr/>
          <p:nvPr/>
        </p:nvGrpSpPr>
        <p:grpSpPr>
          <a:xfrm>
            <a:off x="9480521" y="5832605"/>
            <a:ext cx="846732" cy="296236"/>
            <a:chOff x="6545334" y="5780101"/>
            <a:chExt cx="802871" cy="280891"/>
          </a:xfrm>
          <a:noFill/>
        </p:grpSpPr>
        <p:cxnSp>
          <p:nvCxnSpPr>
            <p:cNvPr id="311" name="直接连接符 310"/>
            <p:cNvCxnSpPr/>
            <p:nvPr/>
          </p:nvCxnSpPr>
          <p:spPr>
            <a:xfrm>
              <a:off x="6548363" y="5780101"/>
              <a:ext cx="0" cy="265276"/>
            </a:xfrm>
            <a:prstGeom prst="line">
              <a:avLst/>
            </a:prstGeom>
            <a:grpFill/>
            <a:ln w="25400">
              <a:noFill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2" name="矩形 311"/>
            <p:cNvSpPr/>
            <p:nvPr/>
          </p:nvSpPr>
          <p:spPr>
            <a:xfrm>
              <a:off x="6545334" y="5843504"/>
              <a:ext cx="802871" cy="217488"/>
            </a:xfrm>
            <a:prstGeom prst="rect">
              <a:avLst/>
            </a:prstGeom>
            <a:grpFill/>
            <a:ln w="3175"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zh-CN" altLang="en-US" sz="1475" dirty="0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字输出</a:t>
              </a:r>
              <a:endParaRPr lang="zh-CN" altLang="en-US" sz="1475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13" name="矩形 312"/>
          <p:cNvSpPr/>
          <p:nvPr/>
        </p:nvSpPr>
        <p:spPr>
          <a:xfrm>
            <a:off x="3281726" y="3352355"/>
            <a:ext cx="864570" cy="280322"/>
          </a:xfrm>
          <a:prstGeom prst="rect">
            <a:avLst/>
          </a:prstGeom>
          <a:noFill/>
          <a:ln w="6350" cmpd="sng"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75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1F</a:t>
            </a:r>
            <a:endParaRPr lang="zh-CN" altLang="en-US" sz="1475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4" name="矩形 313"/>
          <p:cNvSpPr/>
          <p:nvPr/>
        </p:nvSpPr>
        <p:spPr>
          <a:xfrm>
            <a:off x="3281726" y="3632677"/>
            <a:ext cx="864570" cy="280322"/>
          </a:xfrm>
          <a:prstGeom prst="rect">
            <a:avLst/>
          </a:prstGeom>
          <a:noFill/>
          <a:ln w="6350" cmpd="sng"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75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</a:t>
            </a:r>
            <a:endParaRPr lang="zh-CN" altLang="en-US" sz="1475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5" name="矩形 314"/>
          <p:cNvSpPr/>
          <p:nvPr/>
        </p:nvSpPr>
        <p:spPr>
          <a:xfrm>
            <a:off x="3281726" y="3912998"/>
            <a:ext cx="864570" cy="237898"/>
          </a:xfrm>
          <a:prstGeom prst="rect">
            <a:avLst/>
          </a:prstGeom>
          <a:noFill/>
          <a:ln w="6350" cmpd="sng"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75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24</a:t>
            </a:r>
            <a:endParaRPr lang="zh-CN" altLang="en-US" sz="1475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6" name="矩形 315"/>
          <p:cNvSpPr/>
          <p:nvPr/>
        </p:nvSpPr>
        <p:spPr>
          <a:xfrm>
            <a:off x="3281726" y="4150896"/>
            <a:ext cx="864570" cy="280322"/>
          </a:xfrm>
          <a:prstGeom prst="rect">
            <a:avLst/>
          </a:prstGeom>
          <a:noFill/>
          <a:ln w="6350" cmpd="sng"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75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1E</a:t>
            </a:r>
            <a:endParaRPr lang="zh-CN" altLang="en-US" sz="1475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7" name="矩形 316"/>
          <p:cNvSpPr/>
          <p:nvPr/>
        </p:nvSpPr>
        <p:spPr>
          <a:xfrm>
            <a:off x="3009365" y="2724328"/>
            <a:ext cx="1416917" cy="517374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1475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地址访问</a:t>
            </a:r>
            <a:r>
              <a:rPr lang="zh-CN" altLang="en-US" sz="1475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序列</a:t>
            </a:r>
            <a:endParaRPr lang="zh-CN" altLang="en-US" sz="1475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18" name="直接连接符 317"/>
          <p:cNvCxnSpPr/>
          <p:nvPr/>
        </p:nvCxnSpPr>
        <p:spPr>
          <a:xfrm>
            <a:off x="3132156" y="3376405"/>
            <a:ext cx="0" cy="1044000"/>
          </a:xfrm>
          <a:prstGeom prst="line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9" name="组合 318"/>
          <p:cNvGrpSpPr/>
          <p:nvPr/>
        </p:nvGrpSpPr>
        <p:grpSpPr>
          <a:xfrm>
            <a:off x="6065269" y="1182096"/>
            <a:ext cx="2301270" cy="241088"/>
            <a:chOff x="2861077" y="969828"/>
            <a:chExt cx="2182065" cy="228600"/>
          </a:xfrm>
        </p:grpSpPr>
        <p:sp>
          <p:nvSpPr>
            <p:cNvPr id="320" name="矩形 319"/>
            <p:cNvSpPr/>
            <p:nvPr/>
          </p:nvSpPr>
          <p:spPr>
            <a:xfrm>
              <a:off x="2861077" y="969828"/>
              <a:ext cx="1451394" cy="228600"/>
            </a:xfrm>
            <a:prstGeom prst="rect">
              <a:avLst/>
            </a:prstGeom>
            <a:solidFill>
              <a:srgbClr val="00B0F0"/>
            </a:solidFill>
            <a:ln w="15875" cmpd="sng">
              <a:prstDash val="soli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1475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0000111</a:t>
              </a:r>
              <a:endParaRPr lang="zh-CN" altLang="en-US" sz="1475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1" name="矩形 320"/>
            <p:cNvSpPr/>
            <p:nvPr/>
          </p:nvSpPr>
          <p:spPr>
            <a:xfrm>
              <a:off x="4312472" y="969828"/>
              <a:ext cx="730670" cy="228600"/>
            </a:xfrm>
            <a:prstGeom prst="rect">
              <a:avLst/>
            </a:prstGeom>
            <a:solidFill>
              <a:srgbClr val="FFC000"/>
            </a:solidFill>
            <a:ln w="15875" cmpd="sng">
              <a:prstDash val="soli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1475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11</a:t>
              </a:r>
              <a:endParaRPr lang="zh-CN" altLang="en-US" sz="1475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22" name="组合 321"/>
          <p:cNvGrpSpPr/>
          <p:nvPr/>
        </p:nvGrpSpPr>
        <p:grpSpPr>
          <a:xfrm>
            <a:off x="5978834" y="1436008"/>
            <a:ext cx="2450172" cy="260323"/>
            <a:chOff x="2964069" y="1028609"/>
            <a:chExt cx="2323254" cy="246839"/>
          </a:xfrm>
          <a:solidFill>
            <a:schemeClr val="bg1"/>
          </a:solidFill>
        </p:grpSpPr>
        <p:sp>
          <p:nvSpPr>
            <p:cNvPr id="323" name="矩形 322"/>
            <p:cNvSpPr/>
            <p:nvPr/>
          </p:nvSpPr>
          <p:spPr>
            <a:xfrm>
              <a:off x="2964069" y="1047958"/>
              <a:ext cx="821040" cy="227490"/>
            </a:xfrm>
            <a:prstGeom prst="rect">
              <a:avLst/>
            </a:prstGeom>
            <a:noFill/>
            <a:ln w="15875" cmpd="sng">
              <a:noFill/>
              <a:prstDash val="soli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1475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tag</a:t>
              </a:r>
              <a:endParaRPr lang="zh-CN" altLang="en-US" sz="1475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4" name="矩形 323"/>
            <p:cNvSpPr/>
            <p:nvPr/>
          </p:nvSpPr>
          <p:spPr>
            <a:xfrm>
              <a:off x="4556653" y="1028609"/>
              <a:ext cx="730670" cy="228600"/>
            </a:xfrm>
            <a:prstGeom prst="rect">
              <a:avLst/>
            </a:prstGeom>
            <a:noFill/>
            <a:ln w="15875" cmpd="sng">
              <a:noFill/>
              <a:prstDash val="soli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1475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offset</a:t>
              </a:r>
              <a:endParaRPr lang="zh-CN" altLang="en-US" sz="1475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25" name="组合 324"/>
          <p:cNvGrpSpPr/>
          <p:nvPr/>
        </p:nvGrpSpPr>
        <p:grpSpPr>
          <a:xfrm>
            <a:off x="6065142" y="1181774"/>
            <a:ext cx="2301270" cy="241088"/>
            <a:chOff x="2861077" y="969828"/>
            <a:chExt cx="2182065" cy="228600"/>
          </a:xfrm>
        </p:grpSpPr>
        <p:sp>
          <p:nvSpPr>
            <p:cNvPr id="326" name="矩形 325"/>
            <p:cNvSpPr/>
            <p:nvPr/>
          </p:nvSpPr>
          <p:spPr>
            <a:xfrm>
              <a:off x="2861077" y="969828"/>
              <a:ext cx="1451394" cy="228600"/>
            </a:xfrm>
            <a:prstGeom prst="rect">
              <a:avLst/>
            </a:prstGeom>
            <a:solidFill>
              <a:srgbClr val="00B0F0"/>
            </a:solidFill>
            <a:ln w="15875" cmpd="sng">
              <a:prstDash val="soli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1475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0001000</a:t>
              </a:r>
              <a:endParaRPr lang="zh-CN" altLang="en-US" sz="1475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7" name="矩形 326"/>
            <p:cNvSpPr/>
            <p:nvPr/>
          </p:nvSpPr>
          <p:spPr>
            <a:xfrm>
              <a:off x="4312472" y="969828"/>
              <a:ext cx="730670" cy="228600"/>
            </a:xfrm>
            <a:prstGeom prst="rect">
              <a:avLst/>
            </a:prstGeom>
            <a:solidFill>
              <a:srgbClr val="FFC000"/>
            </a:solidFill>
            <a:ln w="15875" cmpd="sng">
              <a:prstDash val="soli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1475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00</a:t>
              </a:r>
              <a:endParaRPr lang="zh-CN" altLang="en-US" sz="1475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28" name="组合 327"/>
          <p:cNvGrpSpPr/>
          <p:nvPr/>
        </p:nvGrpSpPr>
        <p:grpSpPr>
          <a:xfrm>
            <a:off x="6065142" y="1182529"/>
            <a:ext cx="2301270" cy="241088"/>
            <a:chOff x="2861077" y="969828"/>
            <a:chExt cx="2182065" cy="228600"/>
          </a:xfrm>
        </p:grpSpPr>
        <p:sp>
          <p:nvSpPr>
            <p:cNvPr id="329" name="矩形 328"/>
            <p:cNvSpPr/>
            <p:nvPr/>
          </p:nvSpPr>
          <p:spPr>
            <a:xfrm>
              <a:off x="2861077" y="969828"/>
              <a:ext cx="1451394" cy="228600"/>
            </a:xfrm>
            <a:prstGeom prst="rect">
              <a:avLst/>
            </a:prstGeom>
            <a:solidFill>
              <a:srgbClr val="00B0F0"/>
            </a:solidFill>
            <a:ln w="15875" cmpd="sng">
              <a:prstDash val="soli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1475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0001001</a:t>
              </a:r>
              <a:endParaRPr lang="zh-CN" altLang="en-US" sz="1475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0" name="矩形 329"/>
            <p:cNvSpPr/>
            <p:nvPr/>
          </p:nvSpPr>
          <p:spPr>
            <a:xfrm>
              <a:off x="4312472" y="969828"/>
              <a:ext cx="730670" cy="228600"/>
            </a:xfrm>
            <a:prstGeom prst="rect">
              <a:avLst/>
            </a:prstGeom>
            <a:solidFill>
              <a:srgbClr val="FFC000"/>
            </a:solidFill>
            <a:ln w="15875" cmpd="sng">
              <a:prstDash val="soli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1475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00</a:t>
              </a:r>
              <a:endParaRPr lang="zh-CN" altLang="en-US" sz="1475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31" name="组合 330"/>
          <p:cNvGrpSpPr/>
          <p:nvPr/>
        </p:nvGrpSpPr>
        <p:grpSpPr>
          <a:xfrm>
            <a:off x="6062482" y="1181039"/>
            <a:ext cx="2301270" cy="241088"/>
            <a:chOff x="2861077" y="969828"/>
            <a:chExt cx="2182065" cy="228600"/>
          </a:xfrm>
        </p:grpSpPr>
        <p:sp>
          <p:nvSpPr>
            <p:cNvPr id="332" name="矩形 331"/>
            <p:cNvSpPr/>
            <p:nvPr/>
          </p:nvSpPr>
          <p:spPr>
            <a:xfrm>
              <a:off x="2861077" y="969828"/>
              <a:ext cx="1451394" cy="228600"/>
            </a:xfrm>
            <a:prstGeom prst="rect">
              <a:avLst/>
            </a:prstGeom>
            <a:solidFill>
              <a:srgbClr val="00B0F0"/>
            </a:solidFill>
            <a:ln w="15875" cmpd="sng">
              <a:prstDash val="soli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1475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00000111</a:t>
              </a:r>
              <a:endParaRPr lang="zh-CN" altLang="en-US" sz="1475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3" name="矩形 332"/>
            <p:cNvSpPr/>
            <p:nvPr/>
          </p:nvSpPr>
          <p:spPr>
            <a:xfrm>
              <a:off x="4312472" y="969828"/>
              <a:ext cx="730670" cy="228600"/>
            </a:xfrm>
            <a:prstGeom prst="rect">
              <a:avLst/>
            </a:prstGeom>
            <a:solidFill>
              <a:srgbClr val="FFC000"/>
            </a:solidFill>
            <a:ln w="15875" cmpd="sng">
              <a:prstDash val="soli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1475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10</a:t>
              </a:r>
              <a:endParaRPr lang="zh-CN" altLang="en-US" sz="1475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34" name="组合 333"/>
          <p:cNvGrpSpPr/>
          <p:nvPr/>
        </p:nvGrpSpPr>
        <p:grpSpPr>
          <a:xfrm>
            <a:off x="4662921" y="2056938"/>
            <a:ext cx="1543517" cy="243128"/>
            <a:chOff x="-1462786" y="1200410"/>
            <a:chExt cx="1463563" cy="230534"/>
          </a:xfrm>
        </p:grpSpPr>
        <p:sp>
          <p:nvSpPr>
            <p:cNvPr id="335" name="矩形 334"/>
            <p:cNvSpPr/>
            <p:nvPr/>
          </p:nvSpPr>
          <p:spPr>
            <a:xfrm>
              <a:off x="-1163685" y="1200410"/>
              <a:ext cx="1164462" cy="228600"/>
            </a:xfrm>
            <a:prstGeom prst="rect">
              <a:avLst/>
            </a:prstGeom>
            <a:solidFill>
              <a:srgbClr val="00B0F0"/>
            </a:solidFill>
            <a:ln w="3175">
              <a:prstDash val="sysDot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1475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00000111</a:t>
              </a:r>
              <a:endParaRPr lang="zh-CN" altLang="en-US" sz="1475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6" name="矩形 335"/>
            <p:cNvSpPr/>
            <p:nvPr/>
          </p:nvSpPr>
          <p:spPr>
            <a:xfrm>
              <a:off x="-1462786" y="1202344"/>
              <a:ext cx="227092" cy="228600"/>
            </a:xfrm>
            <a:prstGeom prst="rect">
              <a:avLst/>
            </a:prstGeom>
            <a:solidFill>
              <a:srgbClr val="FF6600"/>
            </a:solidFill>
            <a:ln w="3175">
              <a:prstDash val="sysDot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1475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endParaRPr lang="zh-CN" altLang="en-US" sz="1475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37" name="组合 336"/>
          <p:cNvGrpSpPr/>
          <p:nvPr/>
        </p:nvGrpSpPr>
        <p:grpSpPr>
          <a:xfrm>
            <a:off x="4652872" y="2887143"/>
            <a:ext cx="1543517" cy="243128"/>
            <a:chOff x="-1462786" y="1587766"/>
            <a:chExt cx="1463563" cy="230534"/>
          </a:xfrm>
        </p:grpSpPr>
        <p:sp>
          <p:nvSpPr>
            <p:cNvPr id="338" name="矩形 337"/>
            <p:cNvSpPr/>
            <p:nvPr/>
          </p:nvSpPr>
          <p:spPr>
            <a:xfrm>
              <a:off x="-1163685" y="1587766"/>
              <a:ext cx="1164462" cy="228600"/>
            </a:xfrm>
            <a:prstGeom prst="rect">
              <a:avLst/>
            </a:prstGeom>
            <a:solidFill>
              <a:srgbClr val="00B0F0"/>
            </a:solidFill>
            <a:ln w="3175">
              <a:prstDash val="sysDot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1475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00001000</a:t>
              </a:r>
              <a:endParaRPr lang="zh-CN" altLang="en-US" sz="1475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9" name="矩形 338"/>
            <p:cNvSpPr/>
            <p:nvPr/>
          </p:nvSpPr>
          <p:spPr>
            <a:xfrm>
              <a:off x="-1462786" y="1589700"/>
              <a:ext cx="227092" cy="228600"/>
            </a:xfrm>
            <a:prstGeom prst="rect">
              <a:avLst/>
            </a:prstGeom>
            <a:solidFill>
              <a:srgbClr val="FF6600"/>
            </a:solidFill>
            <a:ln w="3175">
              <a:prstDash val="sysDot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1475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endParaRPr lang="zh-CN" altLang="en-US" sz="1475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40" name="组合 339"/>
          <p:cNvGrpSpPr/>
          <p:nvPr/>
        </p:nvGrpSpPr>
        <p:grpSpPr>
          <a:xfrm>
            <a:off x="7947308" y="2863832"/>
            <a:ext cx="3147758" cy="241088"/>
            <a:chOff x="5112580" y="1043086"/>
            <a:chExt cx="2984705" cy="228600"/>
          </a:xfrm>
          <a:solidFill>
            <a:srgbClr val="515DFD"/>
          </a:solidFill>
        </p:grpSpPr>
        <p:sp>
          <p:nvSpPr>
            <p:cNvPr id="341" name="矩形 340"/>
            <p:cNvSpPr/>
            <p:nvPr/>
          </p:nvSpPr>
          <p:spPr>
            <a:xfrm>
              <a:off x="5112580" y="1043086"/>
              <a:ext cx="720725" cy="228600"/>
            </a:xfrm>
            <a:prstGeom prst="rect">
              <a:avLst/>
            </a:prstGeom>
            <a:grpFill/>
            <a:ln w="3175">
              <a:prstDash val="sysDot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1475" dirty="0">
                  <a:solidFill>
                    <a:schemeClr val="bg1"/>
                  </a:solidFill>
                  <a:latin typeface="+mn-ea"/>
                  <a:cs typeface="Arial" panose="020B0604020202020204" pitchFamily="34" charset="0"/>
                </a:rPr>
                <a:t>20</a:t>
              </a:r>
              <a:endParaRPr lang="zh-CN" altLang="en-US" sz="1475" dirty="0">
                <a:solidFill>
                  <a:schemeClr val="bg1"/>
                </a:solidFill>
                <a:latin typeface="+mn-ea"/>
                <a:cs typeface="Arial" panose="020B0604020202020204" pitchFamily="34" charset="0"/>
              </a:endParaRPr>
            </a:p>
          </p:txBody>
        </p:sp>
        <p:sp>
          <p:nvSpPr>
            <p:cNvPr id="342" name="矩形 341"/>
            <p:cNvSpPr/>
            <p:nvPr/>
          </p:nvSpPr>
          <p:spPr>
            <a:xfrm>
              <a:off x="5867240" y="1043086"/>
              <a:ext cx="720725" cy="228600"/>
            </a:xfrm>
            <a:prstGeom prst="rect">
              <a:avLst/>
            </a:prstGeom>
            <a:grpFill/>
            <a:ln w="3175">
              <a:prstDash val="sysDot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/>
              <a:r>
                <a:rPr lang="en-US" altLang="zh-CN" sz="1475" dirty="0">
                  <a:solidFill>
                    <a:schemeClr val="bg1"/>
                  </a:solidFill>
                  <a:latin typeface="+mn-ea"/>
                  <a:cs typeface="Arial" panose="020B0604020202020204" pitchFamily="34" charset="0"/>
                </a:rPr>
                <a:t>21</a:t>
              </a:r>
              <a:endParaRPr lang="zh-CN" altLang="en-US" sz="1475" dirty="0">
                <a:solidFill>
                  <a:schemeClr val="bg1"/>
                </a:solidFill>
                <a:latin typeface="+mn-ea"/>
                <a:cs typeface="Arial" panose="020B0604020202020204" pitchFamily="34" charset="0"/>
              </a:endParaRPr>
            </a:p>
          </p:txBody>
        </p:sp>
        <p:sp>
          <p:nvSpPr>
            <p:cNvPr id="343" name="矩形 342"/>
            <p:cNvSpPr/>
            <p:nvPr/>
          </p:nvSpPr>
          <p:spPr>
            <a:xfrm>
              <a:off x="6621900" y="1043086"/>
              <a:ext cx="720725" cy="228600"/>
            </a:xfrm>
            <a:prstGeom prst="rect">
              <a:avLst/>
            </a:prstGeom>
            <a:grpFill/>
            <a:ln w="3175">
              <a:prstDash val="sysDot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/>
              <a:r>
                <a:rPr lang="en-US" altLang="zh-CN" sz="1475" dirty="0">
                  <a:solidFill>
                    <a:schemeClr val="bg1"/>
                  </a:solidFill>
                  <a:latin typeface="+mn-ea"/>
                  <a:cs typeface="Arial" panose="020B0604020202020204" pitchFamily="34" charset="0"/>
                </a:rPr>
                <a:t>22</a:t>
              </a:r>
              <a:endParaRPr lang="zh-CN" altLang="en-US" sz="1475" dirty="0">
                <a:solidFill>
                  <a:schemeClr val="bg1"/>
                </a:solidFill>
                <a:latin typeface="+mn-ea"/>
                <a:cs typeface="Arial" panose="020B0604020202020204" pitchFamily="34" charset="0"/>
              </a:endParaRPr>
            </a:p>
          </p:txBody>
        </p:sp>
        <p:sp>
          <p:nvSpPr>
            <p:cNvPr id="344" name="矩形 343"/>
            <p:cNvSpPr/>
            <p:nvPr/>
          </p:nvSpPr>
          <p:spPr>
            <a:xfrm>
              <a:off x="7376560" y="1043086"/>
              <a:ext cx="720725" cy="228600"/>
            </a:xfrm>
            <a:prstGeom prst="rect">
              <a:avLst/>
            </a:prstGeom>
            <a:grpFill/>
            <a:ln w="3175">
              <a:prstDash val="sysDot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/>
              <a:r>
                <a:rPr lang="en-US" altLang="zh-CN" sz="1475" dirty="0">
                  <a:solidFill>
                    <a:schemeClr val="bg1"/>
                  </a:solidFill>
                  <a:latin typeface="+mn-ea"/>
                  <a:cs typeface="Arial" panose="020B0604020202020204" pitchFamily="34" charset="0"/>
                </a:rPr>
                <a:t>23</a:t>
              </a:r>
              <a:endParaRPr lang="zh-CN" altLang="en-US" sz="1475" dirty="0">
                <a:solidFill>
                  <a:schemeClr val="bg1"/>
                </a:solidFill>
                <a:latin typeface="+mn-ea"/>
                <a:cs typeface="Arial" panose="020B0604020202020204" pitchFamily="34" charset="0"/>
              </a:endParaRPr>
            </a:p>
          </p:txBody>
        </p:sp>
      </p:grpSp>
      <p:grpSp>
        <p:nvGrpSpPr>
          <p:cNvPr id="345" name="组合 344"/>
          <p:cNvGrpSpPr/>
          <p:nvPr/>
        </p:nvGrpSpPr>
        <p:grpSpPr>
          <a:xfrm>
            <a:off x="7949641" y="4123955"/>
            <a:ext cx="3147758" cy="241088"/>
            <a:chOff x="5112580" y="1043086"/>
            <a:chExt cx="2984705" cy="228600"/>
          </a:xfrm>
          <a:solidFill>
            <a:srgbClr val="515DFD"/>
          </a:solidFill>
        </p:grpSpPr>
        <p:sp>
          <p:nvSpPr>
            <p:cNvPr id="346" name="矩形 345"/>
            <p:cNvSpPr/>
            <p:nvPr/>
          </p:nvSpPr>
          <p:spPr>
            <a:xfrm>
              <a:off x="5112580" y="1043086"/>
              <a:ext cx="720725" cy="228600"/>
            </a:xfrm>
            <a:prstGeom prst="rect">
              <a:avLst/>
            </a:prstGeom>
            <a:grpFill/>
            <a:ln w="3175">
              <a:prstDash val="sysDot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1475" dirty="0">
                  <a:solidFill>
                    <a:schemeClr val="bg1"/>
                  </a:solidFill>
                  <a:latin typeface="+mn-ea"/>
                  <a:cs typeface="Arial" panose="020B0604020202020204" pitchFamily="34" charset="0"/>
                </a:rPr>
                <a:t>24</a:t>
              </a:r>
              <a:endParaRPr lang="zh-CN" altLang="en-US" sz="1475" dirty="0">
                <a:solidFill>
                  <a:schemeClr val="bg1"/>
                </a:solidFill>
                <a:latin typeface="+mn-ea"/>
                <a:cs typeface="Arial" panose="020B0604020202020204" pitchFamily="34" charset="0"/>
              </a:endParaRPr>
            </a:p>
          </p:txBody>
        </p:sp>
        <p:sp>
          <p:nvSpPr>
            <p:cNvPr id="347" name="矩形 346"/>
            <p:cNvSpPr/>
            <p:nvPr/>
          </p:nvSpPr>
          <p:spPr>
            <a:xfrm>
              <a:off x="5867240" y="1043086"/>
              <a:ext cx="720725" cy="228600"/>
            </a:xfrm>
            <a:prstGeom prst="rect">
              <a:avLst/>
            </a:prstGeom>
            <a:grpFill/>
            <a:ln w="3175">
              <a:prstDash val="sysDot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/>
              <a:r>
                <a:rPr lang="en-US" altLang="zh-CN" sz="1475" dirty="0">
                  <a:solidFill>
                    <a:schemeClr val="bg1"/>
                  </a:solidFill>
                  <a:latin typeface="+mn-ea"/>
                  <a:cs typeface="Arial" panose="020B0604020202020204" pitchFamily="34" charset="0"/>
                </a:rPr>
                <a:t>25</a:t>
              </a:r>
              <a:endParaRPr lang="zh-CN" altLang="en-US" sz="1475" dirty="0">
                <a:solidFill>
                  <a:schemeClr val="bg1"/>
                </a:solidFill>
                <a:latin typeface="+mn-ea"/>
                <a:cs typeface="Arial" panose="020B0604020202020204" pitchFamily="34" charset="0"/>
              </a:endParaRPr>
            </a:p>
          </p:txBody>
        </p:sp>
        <p:sp>
          <p:nvSpPr>
            <p:cNvPr id="348" name="矩形 347"/>
            <p:cNvSpPr/>
            <p:nvPr/>
          </p:nvSpPr>
          <p:spPr>
            <a:xfrm>
              <a:off x="6621900" y="1043086"/>
              <a:ext cx="720725" cy="228600"/>
            </a:xfrm>
            <a:prstGeom prst="rect">
              <a:avLst/>
            </a:prstGeom>
            <a:grpFill/>
            <a:ln w="3175">
              <a:prstDash val="sysDot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/>
              <a:r>
                <a:rPr lang="en-US" altLang="zh-CN" sz="1475" dirty="0">
                  <a:solidFill>
                    <a:schemeClr val="bg1"/>
                  </a:solidFill>
                  <a:latin typeface="+mn-ea"/>
                  <a:cs typeface="Arial" panose="020B0604020202020204" pitchFamily="34" charset="0"/>
                </a:rPr>
                <a:t>26</a:t>
              </a:r>
              <a:endParaRPr lang="zh-CN" altLang="en-US" sz="1475" dirty="0">
                <a:solidFill>
                  <a:schemeClr val="bg1"/>
                </a:solidFill>
                <a:latin typeface="+mn-ea"/>
                <a:cs typeface="Arial" panose="020B0604020202020204" pitchFamily="34" charset="0"/>
              </a:endParaRPr>
            </a:p>
          </p:txBody>
        </p:sp>
        <p:sp>
          <p:nvSpPr>
            <p:cNvPr id="349" name="矩形 348"/>
            <p:cNvSpPr/>
            <p:nvPr/>
          </p:nvSpPr>
          <p:spPr>
            <a:xfrm>
              <a:off x="7376560" y="1043086"/>
              <a:ext cx="720725" cy="228600"/>
            </a:xfrm>
            <a:prstGeom prst="rect">
              <a:avLst/>
            </a:prstGeom>
            <a:grpFill/>
            <a:ln w="3175">
              <a:prstDash val="sysDot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/>
              <a:r>
                <a:rPr lang="en-US" altLang="zh-CN" sz="1475" dirty="0">
                  <a:solidFill>
                    <a:schemeClr val="bg1"/>
                  </a:solidFill>
                  <a:latin typeface="+mn-ea"/>
                  <a:cs typeface="Arial" panose="020B0604020202020204" pitchFamily="34" charset="0"/>
                </a:rPr>
                <a:t>27</a:t>
              </a:r>
              <a:endParaRPr lang="zh-CN" altLang="en-US" sz="1475" dirty="0">
                <a:solidFill>
                  <a:schemeClr val="bg1"/>
                </a:solidFill>
                <a:latin typeface="+mn-ea"/>
                <a:cs typeface="Arial" panose="020B0604020202020204" pitchFamily="34" charset="0"/>
              </a:endParaRPr>
            </a:p>
          </p:txBody>
        </p:sp>
      </p:grpSp>
      <p:grpSp>
        <p:nvGrpSpPr>
          <p:cNvPr id="350" name="组合 349"/>
          <p:cNvGrpSpPr/>
          <p:nvPr/>
        </p:nvGrpSpPr>
        <p:grpSpPr>
          <a:xfrm>
            <a:off x="7939593" y="2047325"/>
            <a:ext cx="3147758" cy="241088"/>
            <a:chOff x="5112580" y="1043086"/>
            <a:chExt cx="2984705" cy="228600"/>
          </a:xfrm>
          <a:solidFill>
            <a:srgbClr val="515DFD"/>
          </a:solidFill>
        </p:grpSpPr>
        <p:sp>
          <p:nvSpPr>
            <p:cNvPr id="351" name="矩形 350"/>
            <p:cNvSpPr/>
            <p:nvPr/>
          </p:nvSpPr>
          <p:spPr>
            <a:xfrm>
              <a:off x="5112580" y="1043086"/>
              <a:ext cx="720725" cy="228600"/>
            </a:xfrm>
            <a:prstGeom prst="rect">
              <a:avLst/>
            </a:prstGeom>
            <a:grpFill/>
            <a:ln w="3175">
              <a:prstDash val="sysDot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1475" dirty="0">
                  <a:solidFill>
                    <a:schemeClr val="bg1"/>
                  </a:solidFill>
                  <a:latin typeface="+mn-ea"/>
                  <a:cs typeface="Arial" panose="020B0604020202020204" pitchFamily="34" charset="0"/>
                </a:rPr>
                <a:t>1C</a:t>
              </a:r>
              <a:endParaRPr lang="zh-CN" altLang="en-US" sz="1475" dirty="0">
                <a:solidFill>
                  <a:schemeClr val="bg1"/>
                </a:solidFill>
                <a:latin typeface="+mn-ea"/>
                <a:cs typeface="Arial" panose="020B0604020202020204" pitchFamily="34" charset="0"/>
              </a:endParaRPr>
            </a:p>
          </p:txBody>
        </p:sp>
        <p:sp>
          <p:nvSpPr>
            <p:cNvPr id="352" name="矩形 351"/>
            <p:cNvSpPr/>
            <p:nvPr/>
          </p:nvSpPr>
          <p:spPr>
            <a:xfrm>
              <a:off x="5867240" y="1043086"/>
              <a:ext cx="720725" cy="228600"/>
            </a:xfrm>
            <a:prstGeom prst="rect">
              <a:avLst/>
            </a:prstGeom>
            <a:grpFill/>
            <a:ln w="3175">
              <a:prstDash val="sysDot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/>
              <a:r>
                <a:rPr lang="en-US" altLang="zh-CN" sz="1475" dirty="0">
                  <a:solidFill>
                    <a:schemeClr val="bg1"/>
                  </a:solidFill>
                  <a:latin typeface="+mn-ea"/>
                  <a:cs typeface="Arial" panose="020B0604020202020204" pitchFamily="34" charset="0"/>
                </a:rPr>
                <a:t>1D</a:t>
              </a:r>
              <a:endParaRPr lang="zh-CN" altLang="en-US" sz="1475" dirty="0">
                <a:solidFill>
                  <a:schemeClr val="bg1"/>
                </a:solidFill>
                <a:latin typeface="+mn-ea"/>
                <a:cs typeface="Arial" panose="020B0604020202020204" pitchFamily="34" charset="0"/>
              </a:endParaRPr>
            </a:p>
          </p:txBody>
        </p:sp>
        <p:sp>
          <p:nvSpPr>
            <p:cNvPr id="353" name="矩形 352"/>
            <p:cNvSpPr/>
            <p:nvPr/>
          </p:nvSpPr>
          <p:spPr>
            <a:xfrm>
              <a:off x="6621900" y="1043086"/>
              <a:ext cx="720725" cy="228600"/>
            </a:xfrm>
            <a:prstGeom prst="rect">
              <a:avLst/>
            </a:prstGeom>
            <a:grpFill/>
            <a:ln w="3175">
              <a:prstDash val="sysDot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/>
              <a:r>
                <a:rPr lang="en-US" altLang="zh-CN" sz="1475" dirty="0">
                  <a:solidFill>
                    <a:schemeClr val="bg1"/>
                  </a:solidFill>
                  <a:latin typeface="+mn-ea"/>
                  <a:cs typeface="Arial" panose="020B0604020202020204" pitchFamily="34" charset="0"/>
                </a:rPr>
                <a:t>1E</a:t>
              </a:r>
              <a:endParaRPr lang="zh-CN" altLang="en-US" sz="1475" dirty="0">
                <a:solidFill>
                  <a:schemeClr val="bg1"/>
                </a:solidFill>
                <a:latin typeface="+mn-ea"/>
                <a:cs typeface="Arial" panose="020B0604020202020204" pitchFamily="34" charset="0"/>
              </a:endParaRPr>
            </a:p>
          </p:txBody>
        </p:sp>
        <p:sp>
          <p:nvSpPr>
            <p:cNvPr id="354" name="矩形 353"/>
            <p:cNvSpPr/>
            <p:nvPr/>
          </p:nvSpPr>
          <p:spPr>
            <a:xfrm>
              <a:off x="7376560" y="1043086"/>
              <a:ext cx="720725" cy="228600"/>
            </a:xfrm>
            <a:prstGeom prst="rect">
              <a:avLst/>
            </a:prstGeom>
            <a:grpFill/>
            <a:ln w="3175">
              <a:prstDash val="sysDot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/>
              <a:r>
                <a:rPr lang="en-US" altLang="zh-CN" sz="1475" dirty="0">
                  <a:solidFill>
                    <a:schemeClr val="bg1"/>
                  </a:solidFill>
                  <a:latin typeface="+mn-ea"/>
                  <a:cs typeface="Arial" panose="020B0604020202020204" pitchFamily="34" charset="0"/>
                </a:rPr>
                <a:t>1F</a:t>
              </a:r>
              <a:endParaRPr lang="zh-CN" altLang="en-US" sz="1475" dirty="0">
                <a:solidFill>
                  <a:schemeClr val="bg1"/>
                </a:solidFill>
                <a:latin typeface="+mn-ea"/>
                <a:cs typeface="Arial" panose="020B0604020202020204" pitchFamily="34" charset="0"/>
              </a:endParaRPr>
            </a:p>
          </p:txBody>
        </p:sp>
      </p:grpSp>
      <p:sp>
        <p:nvSpPr>
          <p:cNvPr id="355" name="文本框 354"/>
          <p:cNvSpPr txBox="1"/>
          <p:nvPr/>
        </p:nvSpPr>
        <p:spPr>
          <a:xfrm>
            <a:off x="6888205" y="5712034"/>
            <a:ext cx="771240" cy="28713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65" dirty="0"/>
              <a:t>miss</a:t>
            </a:r>
            <a:endParaRPr lang="zh-CN" altLang="en-US" sz="1265" dirty="0"/>
          </a:p>
        </p:txBody>
      </p:sp>
      <p:sp>
        <p:nvSpPr>
          <p:cNvPr id="356" name="文本框 355"/>
          <p:cNvSpPr txBox="1"/>
          <p:nvPr/>
        </p:nvSpPr>
        <p:spPr>
          <a:xfrm>
            <a:off x="6887180" y="5701984"/>
            <a:ext cx="771240" cy="28713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6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Hit</a:t>
            </a:r>
            <a:endParaRPr lang="zh-CN" altLang="en-US" sz="1265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357" name="组合 356"/>
          <p:cNvGrpSpPr/>
          <p:nvPr/>
        </p:nvGrpSpPr>
        <p:grpSpPr>
          <a:xfrm>
            <a:off x="8311063" y="4400045"/>
            <a:ext cx="2384460" cy="2153172"/>
            <a:chOff x="5524842" y="4617816"/>
            <a:chExt cx="2260945" cy="2041635"/>
          </a:xfrm>
        </p:grpSpPr>
        <p:sp>
          <p:nvSpPr>
            <p:cNvPr id="358" name="斜纹 357"/>
            <p:cNvSpPr/>
            <p:nvPr/>
          </p:nvSpPr>
          <p:spPr>
            <a:xfrm rot="13664350">
              <a:off x="5634497" y="4508161"/>
              <a:ext cx="2041635" cy="2260945"/>
            </a:xfrm>
            <a:prstGeom prst="diagStripe">
              <a:avLst>
                <a:gd name="adj" fmla="val 78754"/>
              </a:avLst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zh-CN" altLang="en-US" sz="1055" dirty="0">
                <a:solidFill>
                  <a:schemeClr val="tx1"/>
                </a:solidFill>
              </a:endParaRPr>
            </a:p>
          </p:txBody>
        </p:sp>
        <p:sp>
          <p:nvSpPr>
            <p:cNvPr id="359" name="文本框 358"/>
            <p:cNvSpPr txBox="1"/>
            <p:nvPr/>
          </p:nvSpPr>
          <p:spPr>
            <a:xfrm>
              <a:off x="6081106" y="5678829"/>
              <a:ext cx="1488606" cy="3028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75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字选择 </a:t>
              </a:r>
              <a:r>
                <a:rPr lang="en-US" altLang="zh-CN" sz="1475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MUX</a:t>
              </a:r>
              <a:endParaRPr lang="zh-CN" altLang="en-US" sz="1475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60" name="矩形 359"/>
          <p:cNvSpPr/>
          <p:nvPr/>
        </p:nvSpPr>
        <p:spPr>
          <a:xfrm>
            <a:off x="6947954" y="2359658"/>
            <a:ext cx="824448" cy="262953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60" dirty="0">
                <a:solidFill>
                  <a:schemeClr val="tx1"/>
                </a:solidFill>
              </a:rPr>
              <a:t>比较结果</a:t>
            </a:r>
            <a:endParaRPr lang="en-US" altLang="zh-CN" sz="1160" dirty="0">
              <a:solidFill>
                <a:schemeClr val="tx1"/>
              </a:solidFill>
            </a:endParaRPr>
          </a:p>
        </p:txBody>
      </p:sp>
      <p:sp>
        <p:nvSpPr>
          <p:cNvPr id="361" name="矩形 360"/>
          <p:cNvSpPr/>
          <p:nvPr/>
        </p:nvSpPr>
        <p:spPr>
          <a:xfrm>
            <a:off x="6828997" y="5362599"/>
            <a:ext cx="824448" cy="262953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60" dirty="0">
                <a:solidFill>
                  <a:schemeClr val="tx1"/>
                </a:solidFill>
              </a:rPr>
              <a:t>译码信号</a:t>
            </a:r>
            <a:endParaRPr lang="en-US" altLang="zh-CN" sz="1160" dirty="0">
              <a:solidFill>
                <a:schemeClr val="tx1"/>
              </a:solidFill>
            </a:endParaRPr>
          </a:p>
        </p:txBody>
      </p:sp>
      <p:grpSp>
        <p:nvGrpSpPr>
          <p:cNvPr id="362" name="组合 361"/>
          <p:cNvGrpSpPr/>
          <p:nvPr/>
        </p:nvGrpSpPr>
        <p:grpSpPr>
          <a:xfrm>
            <a:off x="6203100" y="1433356"/>
            <a:ext cx="1865582" cy="4665099"/>
            <a:chOff x="5253178" y="2108069"/>
            <a:chExt cx="1865582" cy="4665099"/>
          </a:xfrm>
        </p:grpSpPr>
        <p:grpSp>
          <p:nvGrpSpPr>
            <p:cNvPr id="363" name="组合 362"/>
            <p:cNvGrpSpPr/>
            <p:nvPr/>
          </p:nvGrpSpPr>
          <p:grpSpPr>
            <a:xfrm>
              <a:off x="5253178" y="2814129"/>
              <a:ext cx="438564" cy="2976586"/>
              <a:chOff x="3456730" y="2276872"/>
              <a:chExt cx="415846" cy="2822399"/>
            </a:xfrm>
          </p:grpSpPr>
          <p:grpSp>
            <p:nvGrpSpPr>
              <p:cNvPr id="373" name="组合 372"/>
              <p:cNvGrpSpPr/>
              <p:nvPr/>
            </p:nvGrpSpPr>
            <p:grpSpPr>
              <a:xfrm>
                <a:off x="3460335" y="2348880"/>
                <a:ext cx="412238" cy="2750391"/>
                <a:chOff x="3572693" y="2333436"/>
                <a:chExt cx="883051" cy="2750391"/>
              </a:xfrm>
            </p:grpSpPr>
            <p:cxnSp>
              <p:nvCxnSpPr>
                <p:cNvPr id="382" name="直接连接符 381"/>
                <p:cNvCxnSpPr/>
                <p:nvPr/>
              </p:nvCxnSpPr>
              <p:spPr>
                <a:xfrm>
                  <a:off x="3593407" y="2333436"/>
                  <a:ext cx="862337" cy="0"/>
                </a:xfrm>
                <a:prstGeom prst="line">
                  <a:avLst/>
                </a:prstGeom>
                <a:ln w="25400"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3" name="直接连接符 382"/>
                <p:cNvCxnSpPr/>
                <p:nvPr/>
              </p:nvCxnSpPr>
              <p:spPr>
                <a:xfrm>
                  <a:off x="3584567" y="2726349"/>
                  <a:ext cx="862337" cy="0"/>
                </a:xfrm>
                <a:prstGeom prst="line">
                  <a:avLst/>
                </a:prstGeom>
                <a:ln w="25400"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4" name="直接连接符 383"/>
                <p:cNvCxnSpPr/>
                <p:nvPr/>
              </p:nvCxnSpPr>
              <p:spPr>
                <a:xfrm>
                  <a:off x="3593407" y="3119262"/>
                  <a:ext cx="862337" cy="0"/>
                </a:xfrm>
                <a:prstGeom prst="line">
                  <a:avLst/>
                </a:prstGeom>
                <a:ln w="25400"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5" name="直接连接符 384"/>
                <p:cNvCxnSpPr/>
                <p:nvPr/>
              </p:nvCxnSpPr>
              <p:spPr>
                <a:xfrm>
                  <a:off x="3593407" y="3512175"/>
                  <a:ext cx="862337" cy="0"/>
                </a:xfrm>
                <a:prstGeom prst="line">
                  <a:avLst/>
                </a:prstGeom>
                <a:ln w="25400"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6" name="直接连接符 385"/>
                <p:cNvCxnSpPr/>
                <p:nvPr/>
              </p:nvCxnSpPr>
              <p:spPr>
                <a:xfrm>
                  <a:off x="3572693" y="3905088"/>
                  <a:ext cx="862337" cy="0"/>
                </a:xfrm>
                <a:prstGeom prst="line">
                  <a:avLst/>
                </a:prstGeom>
                <a:ln w="25400"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7" name="直接连接符 386"/>
                <p:cNvCxnSpPr/>
                <p:nvPr/>
              </p:nvCxnSpPr>
              <p:spPr>
                <a:xfrm>
                  <a:off x="3572693" y="4298001"/>
                  <a:ext cx="862337" cy="0"/>
                </a:xfrm>
                <a:prstGeom prst="line">
                  <a:avLst/>
                </a:prstGeom>
                <a:ln w="25400"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8" name="直接连接符 387"/>
                <p:cNvCxnSpPr/>
                <p:nvPr/>
              </p:nvCxnSpPr>
              <p:spPr>
                <a:xfrm>
                  <a:off x="3593407" y="4690914"/>
                  <a:ext cx="862337" cy="0"/>
                </a:xfrm>
                <a:prstGeom prst="line">
                  <a:avLst/>
                </a:prstGeom>
                <a:ln w="25400"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9" name="直接连接符 388"/>
                <p:cNvCxnSpPr/>
                <p:nvPr/>
              </p:nvCxnSpPr>
              <p:spPr>
                <a:xfrm>
                  <a:off x="3572693" y="5083827"/>
                  <a:ext cx="862337" cy="0"/>
                </a:xfrm>
                <a:prstGeom prst="line">
                  <a:avLst/>
                </a:prstGeom>
                <a:ln w="25400"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74" name="直接连接符 373"/>
              <p:cNvCxnSpPr/>
              <p:nvPr/>
            </p:nvCxnSpPr>
            <p:spPr>
              <a:xfrm>
                <a:off x="3465571" y="2276872"/>
                <a:ext cx="397337" cy="0"/>
              </a:xfrm>
              <a:prstGeom prst="line">
                <a:avLst/>
              </a:prstGeom>
              <a:ln>
                <a:solidFill>
                  <a:srgbClr val="FF66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5" name="直接连接符 374"/>
              <p:cNvCxnSpPr/>
              <p:nvPr/>
            </p:nvCxnSpPr>
            <p:spPr>
              <a:xfrm>
                <a:off x="3456730" y="2669785"/>
                <a:ext cx="406176" cy="0"/>
              </a:xfrm>
              <a:prstGeom prst="line">
                <a:avLst/>
              </a:prstGeom>
              <a:ln>
                <a:solidFill>
                  <a:srgbClr val="FF66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6" name="直接连接符 375"/>
              <p:cNvCxnSpPr/>
              <p:nvPr/>
            </p:nvCxnSpPr>
            <p:spPr>
              <a:xfrm>
                <a:off x="3465571" y="3062698"/>
                <a:ext cx="397335" cy="0"/>
              </a:xfrm>
              <a:prstGeom prst="line">
                <a:avLst/>
              </a:prstGeom>
              <a:ln>
                <a:solidFill>
                  <a:srgbClr val="FF66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7" name="直接连接符 376"/>
              <p:cNvCxnSpPr/>
              <p:nvPr/>
            </p:nvCxnSpPr>
            <p:spPr>
              <a:xfrm>
                <a:off x="3465571" y="3455611"/>
                <a:ext cx="397335" cy="0"/>
              </a:xfrm>
              <a:prstGeom prst="line">
                <a:avLst/>
              </a:prstGeom>
              <a:ln>
                <a:solidFill>
                  <a:srgbClr val="FF66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8" name="直接连接符 377"/>
              <p:cNvCxnSpPr/>
              <p:nvPr/>
            </p:nvCxnSpPr>
            <p:spPr>
              <a:xfrm>
                <a:off x="3465571" y="3848524"/>
                <a:ext cx="386352" cy="0"/>
              </a:xfrm>
              <a:prstGeom prst="line">
                <a:avLst/>
              </a:prstGeom>
              <a:ln>
                <a:solidFill>
                  <a:srgbClr val="FF66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9" name="直接连接符 378"/>
              <p:cNvCxnSpPr/>
              <p:nvPr/>
            </p:nvCxnSpPr>
            <p:spPr>
              <a:xfrm>
                <a:off x="3456730" y="4241437"/>
                <a:ext cx="406176" cy="0"/>
              </a:xfrm>
              <a:prstGeom prst="line">
                <a:avLst/>
              </a:prstGeom>
              <a:ln>
                <a:solidFill>
                  <a:srgbClr val="FF66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0" name="直接连接符 379"/>
              <p:cNvCxnSpPr/>
              <p:nvPr/>
            </p:nvCxnSpPr>
            <p:spPr>
              <a:xfrm>
                <a:off x="3465571" y="4634350"/>
                <a:ext cx="407005" cy="0"/>
              </a:xfrm>
              <a:prstGeom prst="line">
                <a:avLst/>
              </a:prstGeom>
              <a:ln>
                <a:solidFill>
                  <a:srgbClr val="FF66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1" name="直接连接符 380"/>
              <p:cNvCxnSpPr/>
              <p:nvPr/>
            </p:nvCxnSpPr>
            <p:spPr>
              <a:xfrm>
                <a:off x="3456730" y="5027263"/>
                <a:ext cx="395190" cy="0"/>
              </a:xfrm>
              <a:prstGeom prst="line">
                <a:avLst/>
              </a:prstGeom>
              <a:ln>
                <a:solidFill>
                  <a:srgbClr val="FF66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64" name="矩形 363"/>
            <p:cNvSpPr/>
            <p:nvPr/>
          </p:nvSpPr>
          <p:spPr>
            <a:xfrm>
              <a:off x="5669957" y="2646212"/>
              <a:ext cx="291945" cy="3278889"/>
            </a:xfrm>
            <a:prstGeom prst="rect">
              <a:avLst/>
            </a:prstGeom>
            <a:solidFill>
              <a:srgbClr val="3333CC"/>
            </a:solidFill>
            <a:ln w="127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/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多路并发比较电路</a:t>
              </a:r>
              <a:endPara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endParaRPr lang="en-US" altLang="zh-CN" sz="1265" dirty="0">
                <a:solidFill>
                  <a:schemeClr val="bg1"/>
                </a:solidFill>
              </a:endParaRPr>
            </a:p>
            <a:p>
              <a:pPr algn="ctr"/>
              <a:endParaRPr lang="zh-CN" altLang="en-US" sz="1265" dirty="0">
                <a:solidFill>
                  <a:schemeClr val="bg1"/>
                </a:solidFill>
              </a:endParaRPr>
            </a:p>
          </p:txBody>
        </p:sp>
        <p:grpSp>
          <p:nvGrpSpPr>
            <p:cNvPr id="365" name="组合 364"/>
            <p:cNvGrpSpPr/>
            <p:nvPr/>
          </p:nvGrpSpPr>
          <p:grpSpPr>
            <a:xfrm>
              <a:off x="5821842" y="5927742"/>
              <a:ext cx="1296918" cy="845426"/>
              <a:chOff x="3995936" y="5229200"/>
              <a:chExt cx="1229738" cy="801633"/>
            </a:xfrm>
          </p:grpSpPr>
          <p:cxnSp>
            <p:nvCxnSpPr>
              <p:cNvPr id="371" name="直接连接符 370"/>
              <p:cNvCxnSpPr/>
              <p:nvPr/>
            </p:nvCxnSpPr>
            <p:spPr>
              <a:xfrm>
                <a:off x="3995936" y="5229200"/>
                <a:ext cx="0" cy="801633"/>
              </a:xfrm>
              <a:prstGeom prst="line">
                <a:avLst/>
              </a:prstGeom>
              <a:ln w="127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2" name="直接连接符 371"/>
              <p:cNvCxnSpPr/>
              <p:nvPr/>
            </p:nvCxnSpPr>
            <p:spPr>
              <a:xfrm>
                <a:off x="3996807" y="5620139"/>
                <a:ext cx="1228867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66" name="组合 365"/>
            <p:cNvGrpSpPr/>
            <p:nvPr/>
          </p:nvGrpSpPr>
          <p:grpSpPr>
            <a:xfrm>
              <a:off x="5537486" y="2108069"/>
              <a:ext cx="337113" cy="551535"/>
              <a:chOff x="3726310" y="1607386"/>
              <a:chExt cx="319651" cy="522966"/>
            </a:xfrm>
          </p:grpSpPr>
          <p:grpSp>
            <p:nvGrpSpPr>
              <p:cNvPr id="367" name="组合 366"/>
              <p:cNvGrpSpPr/>
              <p:nvPr/>
            </p:nvGrpSpPr>
            <p:grpSpPr>
              <a:xfrm>
                <a:off x="3726310" y="1781328"/>
                <a:ext cx="252620" cy="349024"/>
                <a:chOff x="3726310" y="1781328"/>
                <a:chExt cx="252620" cy="349024"/>
              </a:xfrm>
            </p:grpSpPr>
            <p:sp>
              <p:nvSpPr>
                <p:cNvPr id="369" name="文本框 368"/>
                <p:cNvSpPr txBox="1"/>
                <p:nvPr/>
              </p:nvSpPr>
              <p:spPr>
                <a:xfrm>
                  <a:off x="3726310" y="1781328"/>
                  <a:ext cx="252620" cy="27225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265" dirty="0"/>
                    <a:t>1</a:t>
                  </a:r>
                  <a:endParaRPr lang="zh-CN" altLang="en-US" sz="1265" dirty="0"/>
                </a:p>
              </p:txBody>
            </p:sp>
            <p:cxnSp>
              <p:nvCxnSpPr>
                <p:cNvPr id="370" name="直接连接符 369"/>
                <p:cNvCxnSpPr/>
                <p:nvPr/>
              </p:nvCxnSpPr>
              <p:spPr>
                <a:xfrm>
                  <a:off x="3923928" y="1882339"/>
                  <a:ext cx="0" cy="248013"/>
                </a:xfrm>
                <a:prstGeom prst="line">
                  <a:avLst/>
                </a:prstGeom>
                <a:ln>
                  <a:solidFill>
                    <a:srgbClr val="FF66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68" name="直接连接符 367"/>
              <p:cNvCxnSpPr/>
              <p:nvPr/>
            </p:nvCxnSpPr>
            <p:spPr>
              <a:xfrm>
                <a:off x="4045961" y="1607386"/>
                <a:ext cx="0" cy="501965"/>
              </a:xfrm>
              <a:prstGeom prst="line">
                <a:avLst/>
              </a:prstGeom>
              <a:ln w="2540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90" name="矩形 389"/>
          <p:cNvSpPr/>
          <p:nvPr/>
        </p:nvSpPr>
        <p:spPr>
          <a:xfrm>
            <a:off x="4662212" y="4133573"/>
            <a:ext cx="239498" cy="241088"/>
          </a:xfrm>
          <a:prstGeom prst="rect">
            <a:avLst/>
          </a:prstGeom>
          <a:solidFill>
            <a:schemeClr val="bg1"/>
          </a:solidFill>
          <a:ln w="3175">
            <a:solidFill>
              <a:srgbClr val="FF6600"/>
            </a:solidFill>
            <a:prstDash val="sys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75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lang="zh-CN" altLang="en-US" sz="1475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91" name="组合 390"/>
          <p:cNvGrpSpPr/>
          <p:nvPr/>
        </p:nvGrpSpPr>
        <p:grpSpPr>
          <a:xfrm>
            <a:off x="4652872" y="4151431"/>
            <a:ext cx="1543517" cy="243128"/>
            <a:chOff x="-1462786" y="1986225"/>
            <a:chExt cx="1463563" cy="230534"/>
          </a:xfrm>
        </p:grpSpPr>
        <p:sp>
          <p:nvSpPr>
            <p:cNvPr id="392" name="矩形 391"/>
            <p:cNvSpPr/>
            <p:nvPr/>
          </p:nvSpPr>
          <p:spPr>
            <a:xfrm>
              <a:off x="-1163685" y="1986225"/>
              <a:ext cx="1164462" cy="228600"/>
            </a:xfrm>
            <a:prstGeom prst="rect">
              <a:avLst/>
            </a:prstGeom>
            <a:solidFill>
              <a:srgbClr val="00B0F0"/>
            </a:solidFill>
            <a:ln w="3175">
              <a:prstDash val="sysDot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1475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00001001</a:t>
              </a:r>
              <a:endParaRPr lang="zh-CN" altLang="en-US" sz="1475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3" name="矩形 392"/>
            <p:cNvSpPr/>
            <p:nvPr/>
          </p:nvSpPr>
          <p:spPr>
            <a:xfrm>
              <a:off x="-1462786" y="1988159"/>
              <a:ext cx="227092" cy="228600"/>
            </a:xfrm>
            <a:prstGeom prst="rect">
              <a:avLst/>
            </a:prstGeom>
            <a:solidFill>
              <a:srgbClr val="FF6600"/>
            </a:solidFill>
            <a:ln w="3175">
              <a:prstDash val="sysDot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1475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endParaRPr lang="zh-CN" altLang="en-US" sz="1475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94" name="矩形 393"/>
          <p:cNvSpPr/>
          <p:nvPr/>
        </p:nvSpPr>
        <p:spPr>
          <a:xfrm>
            <a:off x="8598685" y="5923019"/>
            <a:ext cx="760098" cy="241088"/>
          </a:xfrm>
          <a:prstGeom prst="rect">
            <a:avLst/>
          </a:prstGeom>
          <a:solidFill>
            <a:srgbClr val="515DFD"/>
          </a:solidFill>
          <a:ln w="3175">
            <a:prstDash val="sys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/>
            <a:r>
              <a:rPr lang="en-US" altLang="zh-CN" sz="1475" dirty="0" smtClean="0"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1E</a:t>
            </a:r>
            <a:endParaRPr lang="zh-CN" altLang="en-US" sz="1475" dirty="0">
              <a:solidFill>
                <a:schemeClr val="bg1"/>
              </a:solidFill>
              <a:latin typeface="+mn-ea"/>
              <a:cs typeface="Arial" panose="020B0604020202020204" pitchFamily="34" charset="0"/>
            </a:endParaRPr>
          </a:p>
        </p:txBody>
      </p:sp>
      <p:grpSp>
        <p:nvGrpSpPr>
          <p:cNvPr id="395" name="组合 394"/>
          <p:cNvGrpSpPr/>
          <p:nvPr/>
        </p:nvGrpSpPr>
        <p:grpSpPr>
          <a:xfrm>
            <a:off x="6204773" y="1435029"/>
            <a:ext cx="1829581" cy="4665099"/>
            <a:chOff x="5253178" y="2108069"/>
            <a:chExt cx="1829581" cy="4665099"/>
          </a:xfrm>
        </p:grpSpPr>
        <p:grpSp>
          <p:nvGrpSpPr>
            <p:cNvPr id="396" name="组合 395"/>
            <p:cNvGrpSpPr/>
            <p:nvPr/>
          </p:nvGrpSpPr>
          <p:grpSpPr>
            <a:xfrm>
              <a:off x="5253178" y="2814129"/>
              <a:ext cx="438564" cy="2976586"/>
              <a:chOff x="3456730" y="2276872"/>
              <a:chExt cx="415846" cy="2822399"/>
            </a:xfrm>
          </p:grpSpPr>
          <p:grpSp>
            <p:nvGrpSpPr>
              <p:cNvPr id="406" name="组合 405"/>
              <p:cNvGrpSpPr/>
              <p:nvPr/>
            </p:nvGrpSpPr>
            <p:grpSpPr>
              <a:xfrm>
                <a:off x="3460335" y="2348880"/>
                <a:ext cx="412238" cy="2750391"/>
                <a:chOff x="3572693" y="2333436"/>
                <a:chExt cx="883051" cy="2750391"/>
              </a:xfrm>
            </p:grpSpPr>
            <p:cxnSp>
              <p:nvCxnSpPr>
                <p:cNvPr id="415" name="直接连接符 414"/>
                <p:cNvCxnSpPr/>
                <p:nvPr/>
              </p:nvCxnSpPr>
              <p:spPr>
                <a:xfrm>
                  <a:off x="3593407" y="2333436"/>
                  <a:ext cx="862337" cy="0"/>
                </a:xfrm>
                <a:prstGeom prst="line">
                  <a:avLst/>
                </a:prstGeom>
                <a:ln w="25400"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6" name="直接连接符 415"/>
                <p:cNvCxnSpPr/>
                <p:nvPr/>
              </p:nvCxnSpPr>
              <p:spPr>
                <a:xfrm>
                  <a:off x="3584567" y="2726349"/>
                  <a:ext cx="862337" cy="0"/>
                </a:xfrm>
                <a:prstGeom prst="line">
                  <a:avLst/>
                </a:prstGeom>
                <a:ln w="25400"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7" name="直接连接符 416"/>
                <p:cNvCxnSpPr/>
                <p:nvPr/>
              </p:nvCxnSpPr>
              <p:spPr>
                <a:xfrm>
                  <a:off x="3593407" y="3119262"/>
                  <a:ext cx="862337" cy="0"/>
                </a:xfrm>
                <a:prstGeom prst="line">
                  <a:avLst/>
                </a:prstGeom>
                <a:ln w="25400"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8" name="直接连接符 417"/>
                <p:cNvCxnSpPr/>
                <p:nvPr/>
              </p:nvCxnSpPr>
              <p:spPr>
                <a:xfrm>
                  <a:off x="3593407" y="3512175"/>
                  <a:ext cx="862337" cy="0"/>
                </a:xfrm>
                <a:prstGeom prst="line">
                  <a:avLst/>
                </a:prstGeom>
                <a:ln w="25400"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9" name="直接连接符 418"/>
                <p:cNvCxnSpPr/>
                <p:nvPr/>
              </p:nvCxnSpPr>
              <p:spPr>
                <a:xfrm>
                  <a:off x="3572693" y="3905088"/>
                  <a:ext cx="862337" cy="0"/>
                </a:xfrm>
                <a:prstGeom prst="line">
                  <a:avLst/>
                </a:prstGeom>
                <a:ln w="25400"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0" name="直接连接符 419"/>
                <p:cNvCxnSpPr/>
                <p:nvPr/>
              </p:nvCxnSpPr>
              <p:spPr>
                <a:xfrm>
                  <a:off x="3572693" y="4298001"/>
                  <a:ext cx="862337" cy="0"/>
                </a:xfrm>
                <a:prstGeom prst="line">
                  <a:avLst/>
                </a:prstGeom>
                <a:ln w="25400"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1" name="直接连接符 420"/>
                <p:cNvCxnSpPr/>
                <p:nvPr/>
              </p:nvCxnSpPr>
              <p:spPr>
                <a:xfrm>
                  <a:off x="3593407" y="4690914"/>
                  <a:ext cx="862337" cy="0"/>
                </a:xfrm>
                <a:prstGeom prst="line">
                  <a:avLst/>
                </a:prstGeom>
                <a:ln w="25400"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2" name="直接连接符 421"/>
                <p:cNvCxnSpPr/>
                <p:nvPr/>
              </p:nvCxnSpPr>
              <p:spPr>
                <a:xfrm>
                  <a:off x="3572693" y="5083827"/>
                  <a:ext cx="862337" cy="0"/>
                </a:xfrm>
                <a:prstGeom prst="line">
                  <a:avLst/>
                </a:prstGeom>
                <a:ln w="25400"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07" name="直接连接符 406"/>
              <p:cNvCxnSpPr/>
              <p:nvPr/>
            </p:nvCxnSpPr>
            <p:spPr>
              <a:xfrm>
                <a:off x="3465571" y="2276872"/>
                <a:ext cx="397337" cy="0"/>
              </a:xfrm>
              <a:prstGeom prst="line">
                <a:avLst/>
              </a:prstGeom>
              <a:ln>
                <a:solidFill>
                  <a:srgbClr val="FF66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8" name="直接连接符 407"/>
              <p:cNvCxnSpPr/>
              <p:nvPr/>
            </p:nvCxnSpPr>
            <p:spPr>
              <a:xfrm>
                <a:off x="3456730" y="2669785"/>
                <a:ext cx="406176" cy="0"/>
              </a:xfrm>
              <a:prstGeom prst="line">
                <a:avLst/>
              </a:prstGeom>
              <a:ln>
                <a:solidFill>
                  <a:srgbClr val="FF66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9" name="直接连接符 408"/>
              <p:cNvCxnSpPr/>
              <p:nvPr/>
            </p:nvCxnSpPr>
            <p:spPr>
              <a:xfrm>
                <a:off x="3465571" y="3062698"/>
                <a:ext cx="397335" cy="0"/>
              </a:xfrm>
              <a:prstGeom prst="line">
                <a:avLst/>
              </a:prstGeom>
              <a:ln>
                <a:solidFill>
                  <a:srgbClr val="FF66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0" name="直接连接符 409"/>
              <p:cNvCxnSpPr/>
              <p:nvPr/>
            </p:nvCxnSpPr>
            <p:spPr>
              <a:xfrm>
                <a:off x="3465571" y="3455611"/>
                <a:ext cx="397335" cy="0"/>
              </a:xfrm>
              <a:prstGeom prst="line">
                <a:avLst/>
              </a:prstGeom>
              <a:ln>
                <a:solidFill>
                  <a:srgbClr val="FF66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1" name="直接连接符 410"/>
              <p:cNvCxnSpPr/>
              <p:nvPr/>
            </p:nvCxnSpPr>
            <p:spPr>
              <a:xfrm>
                <a:off x="3465571" y="3848524"/>
                <a:ext cx="386352" cy="0"/>
              </a:xfrm>
              <a:prstGeom prst="line">
                <a:avLst/>
              </a:prstGeom>
              <a:ln>
                <a:solidFill>
                  <a:srgbClr val="FF66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2" name="直接连接符 411"/>
              <p:cNvCxnSpPr/>
              <p:nvPr/>
            </p:nvCxnSpPr>
            <p:spPr>
              <a:xfrm>
                <a:off x="3456730" y="4241437"/>
                <a:ext cx="406176" cy="0"/>
              </a:xfrm>
              <a:prstGeom prst="line">
                <a:avLst/>
              </a:prstGeom>
              <a:ln>
                <a:solidFill>
                  <a:srgbClr val="FF66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3" name="直接连接符 412"/>
              <p:cNvCxnSpPr/>
              <p:nvPr/>
            </p:nvCxnSpPr>
            <p:spPr>
              <a:xfrm>
                <a:off x="3465571" y="4634350"/>
                <a:ext cx="407005" cy="0"/>
              </a:xfrm>
              <a:prstGeom prst="line">
                <a:avLst/>
              </a:prstGeom>
              <a:ln>
                <a:solidFill>
                  <a:srgbClr val="FF66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4" name="直接连接符 413"/>
              <p:cNvCxnSpPr/>
              <p:nvPr/>
            </p:nvCxnSpPr>
            <p:spPr>
              <a:xfrm>
                <a:off x="3456730" y="5027263"/>
                <a:ext cx="395190" cy="0"/>
              </a:xfrm>
              <a:prstGeom prst="line">
                <a:avLst/>
              </a:prstGeom>
              <a:ln>
                <a:solidFill>
                  <a:srgbClr val="FF66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97" name="矩形 396"/>
            <p:cNvSpPr/>
            <p:nvPr/>
          </p:nvSpPr>
          <p:spPr>
            <a:xfrm>
              <a:off x="5669957" y="2646212"/>
              <a:ext cx="291945" cy="3278889"/>
            </a:xfrm>
            <a:prstGeom prst="rect">
              <a:avLst/>
            </a:prstGeom>
            <a:solidFill>
              <a:srgbClr val="3333CC"/>
            </a:solidFill>
            <a:ln w="127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/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多路并发比较电路</a:t>
              </a:r>
              <a:endPara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endParaRPr lang="en-US" altLang="zh-CN" sz="1265" dirty="0">
                <a:solidFill>
                  <a:schemeClr val="bg1"/>
                </a:solidFill>
              </a:endParaRPr>
            </a:p>
            <a:p>
              <a:pPr algn="ctr"/>
              <a:endParaRPr lang="zh-CN" altLang="en-US" sz="1265" dirty="0">
                <a:solidFill>
                  <a:schemeClr val="bg1"/>
                </a:solidFill>
              </a:endParaRPr>
            </a:p>
          </p:txBody>
        </p:sp>
        <p:grpSp>
          <p:nvGrpSpPr>
            <p:cNvPr id="398" name="组合 397"/>
            <p:cNvGrpSpPr/>
            <p:nvPr/>
          </p:nvGrpSpPr>
          <p:grpSpPr>
            <a:xfrm>
              <a:off x="5821841" y="5927742"/>
              <a:ext cx="1260918" cy="845426"/>
              <a:chOff x="3995936" y="5229200"/>
              <a:chExt cx="1195603" cy="801633"/>
            </a:xfrm>
          </p:grpSpPr>
          <p:cxnSp>
            <p:nvCxnSpPr>
              <p:cNvPr id="404" name="直接连接符 403"/>
              <p:cNvCxnSpPr/>
              <p:nvPr/>
            </p:nvCxnSpPr>
            <p:spPr>
              <a:xfrm>
                <a:off x="3995936" y="5229200"/>
                <a:ext cx="0" cy="801633"/>
              </a:xfrm>
              <a:prstGeom prst="line">
                <a:avLst/>
              </a:prstGeom>
              <a:ln w="127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5" name="直接连接符 404"/>
              <p:cNvCxnSpPr/>
              <p:nvPr/>
            </p:nvCxnSpPr>
            <p:spPr>
              <a:xfrm>
                <a:off x="3996806" y="5620139"/>
                <a:ext cx="1194733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99" name="组合 398"/>
            <p:cNvGrpSpPr/>
            <p:nvPr/>
          </p:nvGrpSpPr>
          <p:grpSpPr>
            <a:xfrm>
              <a:off x="5537486" y="2108069"/>
              <a:ext cx="337113" cy="551535"/>
              <a:chOff x="3726310" y="1607386"/>
              <a:chExt cx="319651" cy="522966"/>
            </a:xfrm>
          </p:grpSpPr>
          <p:grpSp>
            <p:nvGrpSpPr>
              <p:cNvPr id="400" name="组合 399"/>
              <p:cNvGrpSpPr/>
              <p:nvPr/>
            </p:nvGrpSpPr>
            <p:grpSpPr>
              <a:xfrm>
                <a:off x="3726310" y="1781328"/>
                <a:ext cx="252620" cy="349024"/>
                <a:chOff x="3726310" y="1781328"/>
                <a:chExt cx="252620" cy="349024"/>
              </a:xfrm>
            </p:grpSpPr>
            <p:sp>
              <p:nvSpPr>
                <p:cNvPr id="402" name="文本框 401"/>
                <p:cNvSpPr txBox="1"/>
                <p:nvPr/>
              </p:nvSpPr>
              <p:spPr>
                <a:xfrm>
                  <a:off x="3726310" y="1781328"/>
                  <a:ext cx="252620" cy="27225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265" dirty="0"/>
                    <a:t>1</a:t>
                  </a:r>
                  <a:endParaRPr lang="zh-CN" altLang="en-US" sz="1265" dirty="0"/>
                </a:p>
              </p:txBody>
            </p:sp>
            <p:cxnSp>
              <p:nvCxnSpPr>
                <p:cNvPr id="403" name="直接连接符 402"/>
                <p:cNvCxnSpPr/>
                <p:nvPr/>
              </p:nvCxnSpPr>
              <p:spPr>
                <a:xfrm>
                  <a:off x="3923928" y="1882339"/>
                  <a:ext cx="0" cy="248013"/>
                </a:xfrm>
                <a:prstGeom prst="line">
                  <a:avLst/>
                </a:prstGeom>
                <a:ln>
                  <a:solidFill>
                    <a:srgbClr val="FF66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01" name="直接连接符 400"/>
              <p:cNvCxnSpPr/>
              <p:nvPr/>
            </p:nvCxnSpPr>
            <p:spPr>
              <a:xfrm>
                <a:off x="4045961" y="1607386"/>
                <a:ext cx="0" cy="501965"/>
              </a:xfrm>
              <a:prstGeom prst="line">
                <a:avLst/>
              </a:prstGeom>
              <a:ln w="2540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500" fill="hold"/>
                                        <p:tgtEl>
                                          <p:spTgt spid="3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CC00"/>
                                      </p:to>
                                    </p:animClr>
                                    <p:set>
                                      <p:cBhvr>
                                        <p:cTn id="7" dur="500" fill="hold"/>
                                        <p:tgtEl>
                                          <p:spTgt spid="3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3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3" dur="5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 tmFilter="0, 0; .2, .5; .8, .5; 1, 0"/>
                                        <p:tgtEl>
                                          <p:spTgt spid="36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" dur="250" autoRev="1" fill="hold"/>
                                        <p:tgtEl>
                                          <p:spTgt spid="36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34" dur="500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8" dur="5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CC00"/>
                                      </p:to>
                                    </p:animClr>
                                    <p:set>
                                      <p:cBhvr>
                                        <p:cTn id="39" dur="5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0" dur="5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2" dur="500" fill="hold"/>
                                        <p:tgtEl>
                                          <p:spTgt spid="3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43" dur="500" fill="hold"/>
                                        <p:tgtEl>
                                          <p:spTgt spid="3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4" dur="500" fill="hold"/>
                                        <p:tgtEl>
                                          <p:spTgt spid="3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49" dur="5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60" dur="50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4" dur="500" fill="hold"/>
                                        <p:tgtEl>
                                          <p:spTgt spid="3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CC00"/>
                                      </p:to>
                                    </p:animClr>
                                    <p:set>
                                      <p:cBhvr>
                                        <p:cTn id="65" dur="500" fill="hold"/>
                                        <p:tgtEl>
                                          <p:spTgt spid="3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6" dur="500" fill="hold"/>
                                        <p:tgtEl>
                                          <p:spTgt spid="31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8" dur="5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69" dur="5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0" dur="5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5" dur="5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3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3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86" dur="500"/>
                                        <p:tgtEl>
                                          <p:spTgt spid="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0" dur="500" fill="hold"/>
                                        <p:tgtEl>
                                          <p:spTgt spid="3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91" dur="500" fill="hold"/>
                                        <p:tgtEl>
                                          <p:spTgt spid="3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2" dur="500" fill="hold"/>
                                        <p:tgtEl>
                                          <p:spTgt spid="31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4" dur="500" fill="hold"/>
                                        <p:tgtEl>
                                          <p:spTgt spid="3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CC00"/>
                                      </p:to>
                                    </p:animClr>
                                    <p:set>
                                      <p:cBhvr>
                                        <p:cTn id="95" dur="500" fill="hold"/>
                                        <p:tgtEl>
                                          <p:spTgt spid="3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6" dur="500" fill="hold"/>
                                        <p:tgtEl>
                                          <p:spTgt spid="3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01" dur="500"/>
                                        <p:tgtEl>
                                          <p:spTgt spid="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" dur="500" tmFilter="0, 0; .2, .5; .8, .5; 1, 0"/>
                                        <p:tgtEl>
                                          <p:spTgt spid="39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6" dur="250" autoRev="1" fill="hold"/>
                                        <p:tgtEl>
                                          <p:spTgt spid="39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7" presetID="35" presetClass="emph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8" dur="1000" fill="hold"/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35" presetClass="emph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10" dur="1000" fill="hold"/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35" presetClass="emph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12" dur="1000" fill="hold"/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35" presetClass="emph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14" dur="10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6" dur="500" fill="hold"/>
                                        <p:tgtEl>
                                          <p:spTgt spid="3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66"/>
                                      </p:to>
                                    </p:animClr>
                                    <p:set>
                                      <p:cBhvr>
                                        <p:cTn id="117" dur="500" fill="hold"/>
                                        <p:tgtEl>
                                          <p:spTgt spid="3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8" dur="500" fill="hold"/>
                                        <p:tgtEl>
                                          <p:spTgt spid="3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23" dur="500"/>
                                        <p:tgtEl>
                                          <p:spTgt spid="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8" dur="500"/>
                                        <p:tgtEl>
                                          <p:spTgt spid="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5" grpId="0" animBg="1"/>
      <p:bldP spid="356" grpId="0" animBg="1"/>
      <p:bldP spid="39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/>
          <p:nvPr/>
        </p:nvSpPr>
        <p:spPr>
          <a:xfrm>
            <a:off x="710789" y="161267"/>
            <a:ext cx="4368072" cy="617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dirty="0" smtClean="0">
                <a:solidFill>
                  <a:schemeClr val="tx1"/>
                </a:solidFill>
                <a:latin typeface="禹卫书法行书简体" panose="02000603000000000000" pitchFamily="2" charset="-122"/>
                <a:ea typeface="禹卫书法行书简体" panose="02000603000000000000" pitchFamily="2" charset="-122"/>
              </a:rPr>
              <a:t>7.6 </a:t>
            </a:r>
            <a:r>
              <a:rPr lang="zh-CN" altLang="en-US" dirty="0" smtClean="0">
                <a:solidFill>
                  <a:schemeClr val="tx1"/>
                </a:solidFill>
                <a:latin typeface="禹卫书法行书简体" panose="02000603000000000000" pitchFamily="2" charset="-122"/>
                <a:ea typeface="禹卫书法行书简体" panose="02000603000000000000" pitchFamily="2" charset="-122"/>
              </a:rPr>
              <a:t>高速</a:t>
            </a:r>
            <a:r>
              <a:rPr lang="zh-CN" altLang="en-US" dirty="0">
                <a:solidFill>
                  <a:schemeClr val="tx1"/>
                </a:solidFill>
                <a:latin typeface="禹卫书法行书简体" panose="02000603000000000000" pitchFamily="2" charset="-122"/>
                <a:ea typeface="禹卫书法行书简体" panose="02000603000000000000" pitchFamily="2" charset="-122"/>
              </a:rPr>
              <a:t>缓冲</a:t>
            </a:r>
            <a:r>
              <a:rPr lang="zh-CN" altLang="en-US" dirty="0" smtClean="0">
                <a:solidFill>
                  <a:schemeClr val="tx1"/>
                </a:solidFill>
                <a:latin typeface="禹卫书法行书简体" panose="02000603000000000000" pitchFamily="2" charset="-122"/>
                <a:ea typeface="禹卫书法行书简体" panose="02000603000000000000" pitchFamily="2" charset="-122"/>
              </a:rPr>
              <a:t>存储器</a:t>
            </a:r>
            <a:endParaRPr lang="zh-CN" altLang="en-US" dirty="0">
              <a:solidFill>
                <a:schemeClr val="tx1"/>
              </a:solidFill>
              <a:latin typeface="禹卫书法行书简体" panose="02000603000000000000" pitchFamily="2" charset="-122"/>
              <a:ea typeface="禹卫书法行书简体" panose="02000603000000000000" pitchFamily="2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716505" y="856962"/>
            <a:ext cx="5412151" cy="4914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4.Cache</a:t>
            </a:r>
            <a:r>
              <a:rPr lang="zh-CN" altLang="en-US" sz="2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的基本结构与工作原理 </a:t>
            </a:r>
            <a:endParaRPr lang="en-US" altLang="zh-CN" sz="2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禹卫书法行书简体" panose="02000603000000000000" pitchFamily="2" charset="-122"/>
              <a:ea typeface="禹卫书法行书简体" panose="02000603000000000000" pitchFamily="2" charset="-122"/>
              <a:cs typeface="+mj-cs"/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6352560" y="3296393"/>
            <a:ext cx="4187462" cy="1261963"/>
          </a:xfrm>
        </p:spPr>
        <p:txBody>
          <a:bodyPr/>
          <a:lstStyle>
            <a:lvl1pPr marL="361315" indent="-361315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rgbClr val="FFC000"/>
              </a:buClr>
              <a:buFont typeface="Wingdings" panose="05000000000000000000" pitchFamily="2" charset="2"/>
              <a:buChar char="n"/>
              <a:defRPr sz="253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857250" indent="-375285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FFC000"/>
              </a:buClr>
              <a:buFont typeface="Wingdings" panose="05000000000000000000" pitchFamily="2" charset="2"/>
              <a:buChar char="p"/>
              <a:defRPr sz="2110" kern="1200">
                <a:solidFill>
                  <a:srgbClr val="C00000"/>
                </a:solidFill>
                <a:latin typeface="+mn-ea"/>
                <a:ea typeface="+mn-ea"/>
                <a:cs typeface="+mn-cs"/>
              </a:defRPr>
            </a:lvl2pPr>
            <a:lvl3pPr marL="1205230" indent="-2413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FFC000"/>
              </a:buClr>
              <a:buFont typeface="Wingdings" panose="05000000000000000000" pitchFamily="2" charset="2"/>
              <a:buChar char="u"/>
              <a:defRPr sz="211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85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85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altLang="zh-CN" sz="2400" dirty="0"/>
              <a:t>Cache</a:t>
            </a:r>
            <a:r>
              <a:rPr lang="zh-CN" altLang="en-US" sz="2400" dirty="0"/>
              <a:t>利用率高</a:t>
            </a:r>
            <a:endParaRPr lang="zh-CN" altLang="en-US" sz="2400" dirty="0"/>
          </a:p>
          <a:p>
            <a:pPr fontAlgn="auto">
              <a:spcAft>
                <a:spcPts val="0"/>
              </a:spcAft>
            </a:pPr>
            <a:r>
              <a:rPr lang="zh-CN" altLang="en-US" sz="2400" dirty="0" smtClean="0"/>
              <a:t>冲突</a:t>
            </a:r>
            <a:r>
              <a:rPr lang="zh-CN" altLang="en-US" sz="2400" dirty="0"/>
              <a:t>率</a:t>
            </a:r>
            <a:r>
              <a:rPr lang="zh-CN" altLang="en-US" sz="2400" dirty="0" smtClean="0"/>
              <a:t>低</a:t>
            </a:r>
            <a:endParaRPr lang="zh-CN" altLang="en-US" sz="2400" dirty="0"/>
          </a:p>
        </p:txBody>
      </p:sp>
      <p:sp>
        <p:nvSpPr>
          <p:cNvPr id="7" name="矩形 6"/>
          <p:cNvSpPr/>
          <p:nvPr/>
        </p:nvSpPr>
        <p:spPr>
          <a:xfrm>
            <a:off x="5861957" y="2613589"/>
            <a:ext cx="340487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+mn-ea"/>
              </a:rPr>
              <a:t>全相联映射的特点</a:t>
            </a:r>
            <a:endParaRPr lang="en-US" altLang="zh-CN" sz="2400" kern="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>
          <a:xfrm>
            <a:off x="6407152" y="5057507"/>
            <a:ext cx="4187462" cy="508582"/>
          </a:xfrm>
        </p:spPr>
        <p:txBody>
          <a:bodyPr/>
          <a:lstStyle>
            <a:lvl1pPr marL="361315" indent="-361315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rgbClr val="FFC000"/>
              </a:buClr>
              <a:buFont typeface="Wingdings" panose="05000000000000000000" pitchFamily="2" charset="2"/>
              <a:buChar char="n"/>
              <a:defRPr sz="253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857250" indent="-375285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FFC000"/>
              </a:buClr>
              <a:buFont typeface="Wingdings" panose="05000000000000000000" pitchFamily="2" charset="2"/>
              <a:buChar char="p"/>
              <a:defRPr sz="2110" kern="1200">
                <a:solidFill>
                  <a:srgbClr val="C00000"/>
                </a:solidFill>
                <a:latin typeface="+mn-ea"/>
                <a:ea typeface="+mn-ea"/>
                <a:cs typeface="+mn-cs"/>
              </a:defRPr>
            </a:lvl2pPr>
            <a:lvl3pPr marL="1205230" indent="-2413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FFC000"/>
              </a:buClr>
              <a:buFont typeface="Wingdings" panose="05000000000000000000" pitchFamily="2" charset="2"/>
              <a:buChar char="u"/>
              <a:defRPr sz="211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85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85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zh-CN" altLang="en-US" sz="2400" dirty="0"/>
              <a:t>小容量</a:t>
            </a:r>
            <a:r>
              <a:rPr lang="en-US" altLang="zh-CN" sz="2400" dirty="0"/>
              <a:t>Cache</a:t>
            </a:r>
            <a:endParaRPr lang="zh-CN" altLang="en-US" sz="2400" dirty="0"/>
          </a:p>
        </p:txBody>
      </p:sp>
      <p:sp>
        <p:nvSpPr>
          <p:cNvPr id="9" name="矩形 8"/>
          <p:cNvSpPr/>
          <p:nvPr/>
        </p:nvSpPr>
        <p:spPr>
          <a:xfrm>
            <a:off x="5998432" y="4413310"/>
            <a:ext cx="273613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+mn-ea"/>
              </a:rPr>
              <a:t>应用场合</a:t>
            </a:r>
            <a:endParaRPr lang="en-US" altLang="zh-CN" sz="2400" kern="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159810" y="1513095"/>
            <a:ext cx="163687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+mj-cs"/>
              </a:rPr>
              <a:t>(2)</a:t>
            </a:r>
            <a:r>
              <a:rPr lang="zh-CN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+mj-cs"/>
              </a:rPr>
              <a:t>全相</a:t>
            </a:r>
            <a:r>
              <a:rPr lang="zh-CN" alt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+mj-cs"/>
              </a:rPr>
              <a:t>联</a:t>
            </a:r>
            <a:endParaRPr lang="en-US" altLang="zh-CN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cs typeface="+mj-cs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59809" y="2253540"/>
            <a:ext cx="4123375" cy="3688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/>
          <p:nvPr/>
        </p:nvSpPr>
        <p:spPr>
          <a:xfrm>
            <a:off x="710789" y="161267"/>
            <a:ext cx="4368072" cy="617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dirty="0" smtClean="0">
                <a:solidFill>
                  <a:schemeClr val="tx1"/>
                </a:solidFill>
                <a:latin typeface="禹卫书法行书简体" panose="02000603000000000000" pitchFamily="2" charset="-122"/>
                <a:ea typeface="禹卫书法行书简体" panose="02000603000000000000" pitchFamily="2" charset="-122"/>
              </a:rPr>
              <a:t>7.6 </a:t>
            </a:r>
            <a:r>
              <a:rPr lang="zh-CN" altLang="en-US" dirty="0" smtClean="0">
                <a:solidFill>
                  <a:schemeClr val="tx1"/>
                </a:solidFill>
                <a:latin typeface="禹卫书法行书简体" panose="02000603000000000000" pitchFamily="2" charset="-122"/>
                <a:ea typeface="禹卫书法行书简体" panose="02000603000000000000" pitchFamily="2" charset="-122"/>
              </a:rPr>
              <a:t>高速</a:t>
            </a:r>
            <a:r>
              <a:rPr lang="zh-CN" altLang="en-US" dirty="0">
                <a:solidFill>
                  <a:schemeClr val="tx1"/>
                </a:solidFill>
                <a:latin typeface="禹卫书法行书简体" panose="02000603000000000000" pitchFamily="2" charset="-122"/>
                <a:ea typeface="禹卫书法行书简体" panose="02000603000000000000" pitchFamily="2" charset="-122"/>
              </a:rPr>
              <a:t>缓冲</a:t>
            </a:r>
            <a:r>
              <a:rPr lang="zh-CN" altLang="en-US" dirty="0" smtClean="0">
                <a:solidFill>
                  <a:schemeClr val="tx1"/>
                </a:solidFill>
                <a:latin typeface="禹卫书法行书简体" panose="02000603000000000000" pitchFamily="2" charset="-122"/>
                <a:ea typeface="禹卫书法行书简体" panose="02000603000000000000" pitchFamily="2" charset="-122"/>
              </a:rPr>
              <a:t>存储器</a:t>
            </a:r>
            <a:endParaRPr lang="zh-CN" altLang="en-US" dirty="0">
              <a:solidFill>
                <a:schemeClr val="tx1"/>
              </a:solidFill>
              <a:latin typeface="禹卫书法行书简体" panose="02000603000000000000" pitchFamily="2" charset="-122"/>
              <a:ea typeface="禹卫书法行书简体" panose="02000603000000000000" pitchFamily="2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716505" y="856962"/>
            <a:ext cx="5412151" cy="4914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4.Cache</a:t>
            </a:r>
            <a:r>
              <a:rPr lang="zh-CN" altLang="en-US" sz="2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的基本结构与工作原理 </a:t>
            </a:r>
            <a:endParaRPr lang="en-US" altLang="zh-CN" sz="2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禹卫书法行书简体" panose="02000603000000000000" pitchFamily="2" charset="-122"/>
              <a:ea typeface="禹卫书法行书简体" panose="02000603000000000000" pitchFamily="2" charset="-122"/>
              <a:cs typeface="+mj-cs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050628" y="1451902"/>
            <a:ext cx="230672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+mj-cs"/>
              </a:rPr>
              <a:t>(3)</a:t>
            </a:r>
            <a:r>
              <a:rPr lang="zh-CN" alt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+mj-cs"/>
              </a:rPr>
              <a:t>直接映射</a:t>
            </a:r>
            <a:endParaRPr lang="en-US" altLang="zh-CN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cs typeface="+mj-cs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633994" y="3548270"/>
            <a:ext cx="1263163" cy="23675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600" dirty="0" smtClean="0">
                <a:latin typeface="Adobe 仿宋 Std R" panose="02020400000000000000" pitchFamily="18" charset="-122"/>
                <a:ea typeface="Adobe 仿宋 Std R" panose="02020400000000000000" pitchFamily="18" charset="-122"/>
              </a:rPr>
              <a:t>L</a:t>
            </a:r>
            <a:r>
              <a:rPr lang="en-US" altLang="zh-CN" sz="1600" baseline="-25000" dirty="0" smtClean="0">
                <a:latin typeface="Adobe 仿宋 Std R" panose="02020400000000000000" pitchFamily="18" charset="-122"/>
                <a:ea typeface="Adobe 仿宋 Std R" panose="02020400000000000000" pitchFamily="18" charset="-122"/>
              </a:rPr>
              <a:t>0</a:t>
            </a:r>
            <a:endParaRPr lang="zh-CN" altLang="en-US" sz="1600" i="0" baseline="-25000" dirty="0">
              <a:latin typeface="Adobe 仿宋 Std R" panose="02020400000000000000" pitchFamily="18" charset="-122"/>
              <a:ea typeface="Adobe 仿宋 Std R" panose="02020400000000000000" pitchFamily="18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3899535" y="2641527"/>
            <a:ext cx="1247775" cy="3171825"/>
            <a:chOff x="4842510" y="2415048"/>
            <a:chExt cx="1247775" cy="3171825"/>
          </a:xfrm>
        </p:grpSpPr>
        <p:sp>
          <p:nvSpPr>
            <p:cNvPr id="9" name="矩形 8"/>
            <p:cNvSpPr/>
            <p:nvPr/>
          </p:nvSpPr>
          <p:spPr>
            <a:xfrm>
              <a:off x="4842510" y="3307223"/>
              <a:ext cx="1247775" cy="228600"/>
            </a:xfrm>
            <a:prstGeom prst="rect">
              <a:avLst/>
            </a:prstGeom>
            <a:no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1400" i="0" dirty="0" err="1"/>
                <a:t>B</a:t>
              </a:r>
              <a:r>
                <a:rPr lang="en-US" altLang="zh-CN" sz="1400" i="0" baseline="-25000" dirty="0" err="1"/>
                <a:t>n</a:t>
              </a:r>
              <a:endParaRPr lang="zh-CN" altLang="en-US" sz="1400" i="0" baseline="-25000" dirty="0"/>
            </a:p>
          </p:txBody>
        </p:sp>
        <p:sp>
          <p:nvSpPr>
            <p:cNvPr id="10" name="矩形 9"/>
            <p:cNvSpPr/>
            <p:nvPr/>
          </p:nvSpPr>
          <p:spPr>
            <a:xfrm>
              <a:off x="4842510" y="3535823"/>
              <a:ext cx="1247775" cy="227013"/>
            </a:xfrm>
            <a:prstGeom prst="rect">
              <a:avLst/>
            </a:prstGeom>
            <a:no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1400" i="0" dirty="0"/>
                <a:t>B</a:t>
              </a:r>
              <a:r>
                <a:rPr lang="en-US" altLang="zh-CN" sz="1400" i="0" baseline="-25000" dirty="0"/>
                <a:t>n+1</a:t>
              </a:r>
              <a:endParaRPr lang="zh-CN" altLang="en-US" sz="1400" i="0" baseline="-25000" dirty="0"/>
            </a:p>
          </p:txBody>
        </p:sp>
        <p:sp>
          <p:nvSpPr>
            <p:cNvPr id="11" name="矩形 10"/>
            <p:cNvSpPr/>
            <p:nvPr/>
          </p:nvSpPr>
          <p:spPr>
            <a:xfrm>
              <a:off x="4842510" y="3764423"/>
              <a:ext cx="1247775" cy="227013"/>
            </a:xfrm>
            <a:prstGeom prst="rect">
              <a:avLst/>
            </a:prstGeom>
            <a:no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1400" i="0" dirty="0"/>
                <a:t>…</a:t>
              </a:r>
              <a:endParaRPr lang="zh-CN" altLang="en-US" sz="1400" i="0" dirty="0"/>
            </a:p>
          </p:txBody>
        </p:sp>
        <p:sp>
          <p:nvSpPr>
            <p:cNvPr id="12" name="矩形 11"/>
            <p:cNvSpPr/>
            <p:nvPr/>
          </p:nvSpPr>
          <p:spPr>
            <a:xfrm>
              <a:off x="4842510" y="3991436"/>
              <a:ext cx="1247775" cy="228600"/>
            </a:xfrm>
            <a:prstGeom prst="rect">
              <a:avLst/>
            </a:prstGeom>
            <a:no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1400" i="0" dirty="0"/>
                <a:t>B</a:t>
              </a:r>
              <a:r>
                <a:rPr lang="en-US" altLang="zh-CN" sz="1400" i="0" baseline="-25000" dirty="0"/>
                <a:t>2n-1</a:t>
              </a:r>
              <a:endParaRPr lang="zh-CN" altLang="en-US" sz="1400" i="0" baseline="-25000" dirty="0"/>
            </a:p>
          </p:txBody>
        </p:sp>
        <p:sp>
          <p:nvSpPr>
            <p:cNvPr id="13" name="矩形 12"/>
            <p:cNvSpPr/>
            <p:nvPr/>
          </p:nvSpPr>
          <p:spPr>
            <a:xfrm>
              <a:off x="4842510" y="5358273"/>
              <a:ext cx="1247775" cy="228600"/>
            </a:xfrm>
            <a:prstGeom prst="rect">
              <a:avLst/>
            </a:prstGeom>
            <a:no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1400" i="0" dirty="0" err="1"/>
                <a:t>B</a:t>
              </a:r>
              <a:r>
                <a:rPr lang="en-US" altLang="zh-CN" sz="1400" baseline="-25000" dirty="0" err="1"/>
                <a:t>mn</a:t>
              </a:r>
              <a:endParaRPr lang="zh-CN" altLang="en-US" sz="1400" baseline="-25000" dirty="0"/>
            </a:p>
          </p:txBody>
        </p:sp>
        <p:sp>
          <p:nvSpPr>
            <p:cNvPr id="14" name="矩形 13"/>
            <p:cNvSpPr/>
            <p:nvPr/>
          </p:nvSpPr>
          <p:spPr>
            <a:xfrm>
              <a:off x="4842510" y="4220036"/>
              <a:ext cx="1247775" cy="227012"/>
            </a:xfrm>
            <a:prstGeom prst="rect">
              <a:avLst/>
            </a:prstGeom>
            <a:no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1400" i="0" dirty="0"/>
                <a:t>B</a:t>
              </a:r>
              <a:r>
                <a:rPr lang="en-US" altLang="zh-CN" sz="1400" i="0" baseline="-25000" dirty="0"/>
                <a:t>2n</a:t>
              </a:r>
              <a:endParaRPr lang="zh-CN" altLang="en-US" sz="1400" i="0" baseline="-25000" dirty="0"/>
            </a:p>
          </p:txBody>
        </p:sp>
        <p:sp>
          <p:nvSpPr>
            <p:cNvPr id="15" name="矩形 14"/>
            <p:cNvSpPr/>
            <p:nvPr/>
          </p:nvSpPr>
          <p:spPr>
            <a:xfrm>
              <a:off x="4842510" y="4448636"/>
              <a:ext cx="1247775" cy="227012"/>
            </a:xfrm>
            <a:prstGeom prst="rect">
              <a:avLst/>
            </a:prstGeom>
            <a:no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1400" i="0" dirty="0"/>
                <a:t>B</a:t>
              </a:r>
              <a:r>
                <a:rPr lang="en-US" altLang="zh-CN" sz="1400" i="0" baseline="-25000" dirty="0"/>
                <a:t>2n+1</a:t>
              </a:r>
              <a:endParaRPr lang="zh-CN" altLang="en-US" sz="1400" i="0" baseline="-25000" dirty="0"/>
            </a:p>
          </p:txBody>
        </p:sp>
        <p:sp>
          <p:nvSpPr>
            <p:cNvPr id="16" name="矩形 15"/>
            <p:cNvSpPr/>
            <p:nvPr/>
          </p:nvSpPr>
          <p:spPr>
            <a:xfrm>
              <a:off x="4842510" y="4675648"/>
              <a:ext cx="1247775" cy="228600"/>
            </a:xfrm>
            <a:prstGeom prst="rect">
              <a:avLst/>
            </a:prstGeom>
            <a:no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1600" i="0" dirty="0"/>
                <a:t>…</a:t>
              </a:r>
              <a:endParaRPr lang="zh-CN" altLang="en-US" sz="1600" i="0" baseline="-25000" dirty="0"/>
            </a:p>
          </p:txBody>
        </p:sp>
        <p:sp>
          <p:nvSpPr>
            <p:cNvPr id="17" name="矩形 16"/>
            <p:cNvSpPr/>
            <p:nvPr/>
          </p:nvSpPr>
          <p:spPr>
            <a:xfrm>
              <a:off x="4842510" y="4904248"/>
              <a:ext cx="1247775" cy="227013"/>
            </a:xfrm>
            <a:prstGeom prst="rect">
              <a:avLst/>
            </a:prstGeom>
            <a:no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1400" i="0" dirty="0"/>
                <a:t>B</a:t>
              </a:r>
              <a:r>
                <a:rPr lang="en-US" altLang="zh-CN" sz="1400" i="0" baseline="-25000" dirty="0"/>
                <a:t>3n-1</a:t>
              </a:r>
              <a:endParaRPr lang="zh-CN" altLang="en-US" sz="1400" i="0" baseline="-25000" dirty="0"/>
            </a:p>
          </p:txBody>
        </p:sp>
        <p:sp>
          <p:nvSpPr>
            <p:cNvPr id="18" name="矩形 17"/>
            <p:cNvSpPr/>
            <p:nvPr/>
          </p:nvSpPr>
          <p:spPr>
            <a:xfrm>
              <a:off x="4842510" y="2415048"/>
              <a:ext cx="1247775" cy="228600"/>
            </a:xfrm>
            <a:prstGeom prst="rect">
              <a:avLst/>
            </a:prstGeom>
            <a:no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1400" i="0" dirty="0"/>
                <a:t>B</a:t>
              </a:r>
              <a:r>
                <a:rPr lang="en-US" altLang="zh-CN" sz="1400" i="0" baseline="-25000" dirty="0"/>
                <a:t>0</a:t>
              </a:r>
              <a:endParaRPr lang="zh-CN" altLang="en-US" sz="1400" i="0" baseline="-25000" dirty="0"/>
            </a:p>
          </p:txBody>
        </p:sp>
        <p:sp>
          <p:nvSpPr>
            <p:cNvPr id="19" name="矩形 18"/>
            <p:cNvSpPr/>
            <p:nvPr/>
          </p:nvSpPr>
          <p:spPr>
            <a:xfrm>
              <a:off x="4842510" y="2643648"/>
              <a:ext cx="1247775" cy="227013"/>
            </a:xfrm>
            <a:prstGeom prst="rect">
              <a:avLst/>
            </a:prstGeom>
            <a:no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1400" i="0" dirty="0"/>
                <a:t>B</a:t>
              </a:r>
              <a:r>
                <a:rPr lang="en-US" altLang="zh-CN" sz="1400" i="0" baseline="-25000" dirty="0"/>
                <a:t>1</a:t>
              </a:r>
              <a:endParaRPr lang="zh-CN" altLang="en-US" sz="1400" i="0" baseline="-25000" dirty="0"/>
            </a:p>
          </p:txBody>
        </p:sp>
        <p:sp>
          <p:nvSpPr>
            <p:cNvPr id="20" name="矩形 19"/>
            <p:cNvSpPr/>
            <p:nvPr/>
          </p:nvSpPr>
          <p:spPr>
            <a:xfrm>
              <a:off x="4842510" y="2870661"/>
              <a:ext cx="1247775" cy="207962"/>
            </a:xfrm>
            <a:prstGeom prst="rect">
              <a:avLst/>
            </a:prstGeom>
            <a:no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1400" i="0" dirty="0"/>
                <a:t>…</a:t>
              </a:r>
              <a:endParaRPr lang="zh-CN" altLang="en-US" sz="1400" i="0" baseline="-25000" dirty="0"/>
            </a:p>
          </p:txBody>
        </p:sp>
        <p:sp>
          <p:nvSpPr>
            <p:cNvPr id="21" name="矩形 20"/>
            <p:cNvSpPr/>
            <p:nvPr/>
          </p:nvSpPr>
          <p:spPr>
            <a:xfrm>
              <a:off x="4842510" y="3080211"/>
              <a:ext cx="1247775" cy="227012"/>
            </a:xfrm>
            <a:prstGeom prst="rect">
              <a:avLst/>
            </a:prstGeom>
            <a:no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1400" i="0" dirty="0"/>
                <a:t>B</a:t>
              </a:r>
              <a:r>
                <a:rPr lang="en-US" altLang="zh-CN" sz="1400" i="0" baseline="-25000" dirty="0"/>
                <a:t>n-1</a:t>
              </a:r>
              <a:endParaRPr lang="zh-CN" altLang="en-US" sz="1400" i="0" baseline="-25000" dirty="0"/>
            </a:p>
          </p:txBody>
        </p:sp>
        <p:sp>
          <p:nvSpPr>
            <p:cNvPr id="22" name="矩形 21"/>
            <p:cNvSpPr/>
            <p:nvPr/>
          </p:nvSpPr>
          <p:spPr>
            <a:xfrm>
              <a:off x="4842510" y="5131261"/>
              <a:ext cx="1247775" cy="228600"/>
            </a:xfrm>
            <a:prstGeom prst="rect">
              <a:avLst/>
            </a:prstGeom>
            <a:no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tIns="0" anchorCtr="1"/>
            <a:lstStyle/>
            <a:p>
              <a:pPr algn="ctr">
                <a:defRPr/>
              </a:pPr>
              <a:r>
                <a:rPr lang="en-US" altLang="zh-CN" sz="1600" i="0" dirty="0"/>
                <a:t>…</a:t>
              </a:r>
              <a:endParaRPr lang="zh-CN" altLang="en-US" sz="1600" i="0" dirty="0"/>
            </a:p>
          </p:txBody>
        </p:sp>
      </p:grpSp>
      <p:sp>
        <p:nvSpPr>
          <p:cNvPr id="23" name="Text Box 52"/>
          <p:cNvSpPr txBox="1">
            <a:spLocks noChangeArrowheads="1"/>
          </p:cNvSpPr>
          <p:nvPr/>
        </p:nvSpPr>
        <p:spPr bwMode="auto">
          <a:xfrm>
            <a:off x="4040350" y="2255765"/>
            <a:ext cx="914400" cy="3683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algn="ctr"/>
            <a:r>
              <a:rPr lang="zh-CN" altLang="en-US" b="1" i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主存</a:t>
            </a:r>
            <a:endParaRPr lang="zh-CN" altLang="en-US" b="1" i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Text Box 51"/>
          <p:cNvSpPr txBox="1">
            <a:spLocks noChangeArrowheads="1"/>
          </p:cNvSpPr>
          <p:nvPr/>
        </p:nvSpPr>
        <p:spPr bwMode="auto">
          <a:xfrm>
            <a:off x="1354149" y="2911860"/>
            <a:ext cx="2003054" cy="5847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i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sz="1600" dirty="0"/>
              <a:t>Cache</a:t>
            </a:r>
            <a:endParaRPr lang="en-US" altLang="zh-CN" sz="1600" dirty="0"/>
          </a:p>
          <a:p>
            <a:r>
              <a:rPr lang="zh-CN" altLang="en-US" sz="1600" dirty="0"/>
              <a:t>数据存储体</a:t>
            </a:r>
            <a:endParaRPr lang="en-US" altLang="zh-CN" sz="1600" dirty="0"/>
          </a:p>
        </p:txBody>
      </p:sp>
      <p:sp>
        <p:nvSpPr>
          <p:cNvPr id="25" name="Text Box 51"/>
          <p:cNvSpPr txBox="1">
            <a:spLocks noChangeArrowheads="1"/>
          </p:cNvSpPr>
          <p:nvPr/>
        </p:nvSpPr>
        <p:spPr bwMode="auto">
          <a:xfrm>
            <a:off x="921373" y="2970672"/>
            <a:ext cx="600374" cy="33855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i="0">
                <a:latin typeface="Tahoma" panose="020B0604030504040204" pitchFamily="34" charset="0"/>
                <a:ea typeface="宋体" panose="02010600030101010101" pitchFamily="2" charset="-122"/>
              </a:defRPr>
            </a:lvl1pPr>
          </a:lstStyle>
          <a:p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Tag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1633994" y="3929270"/>
            <a:ext cx="1263163" cy="20627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 smtClean="0">
                <a:latin typeface="Adobe 仿宋 Std R" panose="02020400000000000000" pitchFamily="18" charset="-122"/>
                <a:ea typeface="Adobe 仿宋 Std R" panose="02020400000000000000" pitchFamily="18" charset="-122"/>
              </a:rPr>
              <a:t>L</a:t>
            </a:r>
            <a:r>
              <a:rPr lang="en-US" altLang="zh-CN" sz="1400" baseline="-25000" dirty="0" smtClean="0">
                <a:latin typeface="Adobe 仿宋 Std R" panose="02020400000000000000" pitchFamily="18" charset="-122"/>
                <a:ea typeface="Adobe 仿宋 Std R" panose="02020400000000000000" pitchFamily="18" charset="-122"/>
              </a:rPr>
              <a:t>1</a:t>
            </a:r>
            <a:endParaRPr lang="zh-CN" altLang="en-US" sz="1400" baseline="-25000" dirty="0">
              <a:latin typeface="Adobe 仿宋 Std R" panose="02020400000000000000" pitchFamily="18" charset="-122"/>
              <a:ea typeface="Adobe 仿宋 Std R" panose="02020400000000000000" pitchFamily="18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1626374" y="4279790"/>
            <a:ext cx="1263163" cy="23675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600" dirty="0" smtClean="0">
                <a:latin typeface="Adobe 仿宋 Std R" panose="02020400000000000000" pitchFamily="18" charset="-122"/>
                <a:ea typeface="Adobe 仿宋 Std R" panose="02020400000000000000" pitchFamily="18" charset="-122"/>
              </a:rPr>
              <a:t>L</a:t>
            </a:r>
            <a:r>
              <a:rPr lang="en-US" altLang="zh-CN" sz="1600" baseline="-25000" dirty="0" smtClean="0">
                <a:latin typeface="Adobe 仿宋 Std R" panose="02020400000000000000" pitchFamily="18" charset="-122"/>
                <a:ea typeface="Adobe 仿宋 Std R" panose="02020400000000000000" pitchFamily="18" charset="-122"/>
              </a:rPr>
              <a:t>2</a:t>
            </a:r>
            <a:endParaRPr lang="zh-CN" altLang="en-US" sz="1600" baseline="-25000" dirty="0">
              <a:latin typeface="Adobe 仿宋 Std R" panose="02020400000000000000" pitchFamily="18" charset="-122"/>
              <a:ea typeface="Adobe 仿宋 Std R" panose="02020400000000000000" pitchFamily="18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1626374" y="4660790"/>
            <a:ext cx="1263163" cy="229129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600" dirty="0" smtClean="0">
                <a:latin typeface="Adobe 仿宋 Std R" panose="02020400000000000000" pitchFamily="18" charset="-122"/>
                <a:ea typeface="Adobe 仿宋 Std R" panose="02020400000000000000" pitchFamily="18" charset="-122"/>
              </a:rPr>
              <a:t>L</a:t>
            </a:r>
            <a:r>
              <a:rPr lang="en-US" altLang="zh-CN" sz="1600" baseline="-25000" dirty="0" smtClean="0">
                <a:latin typeface="Adobe 仿宋 Std R" panose="02020400000000000000" pitchFamily="18" charset="-122"/>
                <a:ea typeface="Adobe 仿宋 Std R" panose="02020400000000000000" pitchFamily="18" charset="-122"/>
              </a:rPr>
              <a:t>3</a:t>
            </a:r>
            <a:endParaRPr lang="zh-CN" altLang="en-US" sz="1600" baseline="-25000" dirty="0">
              <a:latin typeface="Adobe 仿宋 Std R" panose="02020400000000000000" pitchFamily="18" charset="-122"/>
              <a:ea typeface="Adobe 仿宋 Std R" panose="02020400000000000000" pitchFamily="18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602413" y="4669717"/>
            <a:ext cx="957162" cy="21827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i="0" dirty="0"/>
              <a:t>Tag</a:t>
            </a:r>
            <a:endParaRPr lang="zh-CN" altLang="en-US" sz="1400" i="0" baseline="-25000" dirty="0"/>
          </a:p>
        </p:txBody>
      </p:sp>
      <p:sp>
        <p:nvSpPr>
          <p:cNvPr id="30" name="矩形 29"/>
          <p:cNvSpPr/>
          <p:nvPr/>
        </p:nvSpPr>
        <p:spPr>
          <a:xfrm>
            <a:off x="3906290" y="2642019"/>
            <a:ext cx="1234440" cy="316230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/>
          <p:cNvSpPr/>
          <p:nvPr/>
        </p:nvSpPr>
        <p:spPr>
          <a:xfrm>
            <a:off x="594889" y="4287230"/>
            <a:ext cx="957162" cy="21827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i="0" dirty="0"/>
              <a:t>Tag</a:t>
            </a:r>
            <a:endParaRPr lang="zh-CN" altLang="en-US" sz="1400" i="0" baseline="-25000" dirty="0"/>
          </a:p>
        </p:txBody>
      </p:sp>
      <p:sp>
        <p:nvSpPr>
          <p:cNvPr id="32" name="矩形 31"/>
          <p:cNvSpPr/>
          <p:nvPr/>
        </p:nvSpPr>
        <p:spPr>
          <a:xfrm>
            <a:off x="588267" y="3942904"/>
            <a:ext cx="957162" cy="21827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i="0" dirty="0"/>
              <a:t>Tag</a:t>
            </a:r>
            <a:endParaRPr lang="zh-CN" altLang="en-US" sz="1400" i="0" baseline="-25000" dirty="0"/>
          </a:p>
        </p:txBody>
      </p:sp>
      <p:sp>
        <p:nvSpPr>
          <p:cNvPr id="33" name="矩形 32"/>
          <p:cNvSpPr/>
          <p:nvPr/>
        </p:nvSpPr>
        <p:spPr>
          <a:xfrm>
            <a:off x="602413" y="3560417"/>
            <a:ext cx="957162" cy="21827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i="0" dirty="0"/>
              <a:t>Tag</a:t>
            </a:r>
            <a:endParaRPr lang="zh-CN" altLang="en-US" sz="1400" i="0" baseline="-25000" dirty="0"/>
          </a:p>
        </p:txBody>
      </p:sp>
      <p:sp>
        <p:nvSpPr>
          <p:cNvPr id="42" name="矩形 41"/>
          <p:cNvSpPr/>
          <p:nvPr/>
        </p:nvSpPr>
        <p:spPr>
          <a:xfrm>
            <a:off x="5662379" y="4235538"/>
            <a:ext cx="6322641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200" dirty="0">
                <a:solidFill>
                  <a:srgbClr val="240CD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</a:t>
            </a:r>
            <a:r>
              <a:rPr lang="zh-CN" altLang="en-US" sz="2200" dirty="0" smtClean="0">
                <a:latin typeface="+mn-ea"/>
              </a:rPr>
              <a:t>映射</a:t>
            </a:r>
            <a:r>
              <a:rPr lang="zh-CN" altLang="en-US" sz="2200" dirty="0">
                <a:latin typeface="+mn-ea"/>
              </a:rPr>
              <a:t>算法</a:t>
            </a:r>
            <a:r>
              <a:rPr lang="zh-CN" altLang="en-US" sz="2200" dirty="0" smtClean="0">
                <a:latin typeface="+mn-ea"/>
              </a:rPr>
              <a:t>：</a:t>
            </a:r>
            <a:endParaRPr lang="en-US" altLang="zh-CN" sz="2200" dirty="0" smtClean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2200" dirty="0" smtClean="0">
                <a:latin typeface="+mn-ea"/>
              </a:rPr>
              <a:t>Cache</a:t>
            </a:r>
            <a:r>
              <a:rPr lang="zh-CN" altLang="en-US" sz="2200" dirty="0" smtClean="0">
                <a:latin typeface="+mn-ea"/>
              </a:rPr>
              <a:t>共</a:t>
            </a:r>
            <a:r>
              <a:rPr lang="en-US" altLang="zh-CN" sz="2200" dirty="0" smtClean="0">
                <a:latin typeface="+mn-ea"/>
              </a:rPr>
              <a:t>n</a:t>
            </a:r>
            <a:r>
              <a:rPr lang="zh-CN" altLang="en-US" sz="2200" dirty="0" smtClean="0">
                <a:latin typeface="+mn-ea"/>
              </a:rPr>
              <a:t>行，主存第</a:t>
            </a:r>
            <a:r>
              <a:rPr lang="en-US" altLang="zh-CN" sz="2200" dirty="0">
                <a:latin typeface="+mn-ea"/>
              </a:rPr>
              <a:t>j</a:t>
            </a:r>
            <a:r>
              <a:rPr lang="zh-CN" altLang="en-US" sz="2200" dirty="0" smtClean="0">
                <a:latin typeface="+mn-ea"/>
              </a:rPr>
              <a:t>块号映射到</a:t>
            </a:r>
            <a:r>
              <a:rPr lang="en-US" altLang="zh-CN" sz="2200" dirty="0">
                <a:latin typeface="+mn-ea"/>
              </a:rPr>
              <a:t>Cache </a:t>
            </a:r>
            <a:r>
              <a:rPr lang="zh-CN" altLang="en-US" sz="2200" dirty="0" smtClean="0">
                <a:latin typeface="+mn-ea"/>
              </a:rPr>
              <a:t>的行号为：</a:t>
            </a:r>
            <a:endParaRPr lang="en-US" altLang="zh-CN" sz="2200" dirty="0" smtClean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2200" dirty="0">
                <a:latin typeface="+mn-ea"/>
              </a:rPr>
              <a:t> </a:t>
            </a:r>
            <a:r>
              <a:rPr lang="en-US" altLang="zh-CN" sz="2200" dirty="0" smtClean="0">
                <a:latin typeface="+mn-ea"/>
              </a:rPr>
              <a:t>           </a:t>
            </a:r>
            <a:r>
              <a:rPr lang="en-US" altLang="zh-CN" sz="2200" dirty="0" err="1" smtClean="0">
                <a:latin typeface="+mn-ea"/>
              </a:rPr>
              <a:t>i</a:t>
            </a:r>
            <a:r>
              <a:rPr lang="en-US" altLang="zh-CN" sz="2200" dirty="0" smtClean="0">
                <a:latin typeface="+mn-ea"/>
              </a:rPr>
              <a:t>=j </a:t>
            </a:r>
            <a:r>
              <a:rPr lang="en-US" altLang="zh-CN" sz="2200" dirty="0">
                <a:latin typeface="+mn-ea"/>
              </a:rPr>
              <a:t>mod n</a:t>
            </a:r>
            <a:endParaRPr lang="en-US" altLang="zh-CN" sz="22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200" dirty="0" smtClean="0">
                <a:latin typeface="+mn-ea"/>
              </a:rPr>
              <a:t> 即主存</a:t>
            </a:r>
            <a:r>
              <a:rPr lang="zh-CN" altLang="en-US" sz="2200" dirty="0">
                <a:latin typeface="+mn-ea"/>
              </a:rPr>
              <a:t>的数据块映射到</a:t>
            </a:r>
            <a:r>
              <a:rPr lang="en-US" altLang="zh-CN" sz="2200" dirty="0">
                <a:latin typeface="+mn-ea"/>
              </a:rPr>
              <a:t>Cache</a:t>
            </a:r>
            <a:r>
              <a:rPr lang="zh-CN" altLang="en-US" sz="2200" dirty="0">
                <a:latin typeface="+mn-ea"/>
              </a:rPr>
              <a:t>特定</a:t>
            </a:r>
            <a:r>
              <a:rPr lang="zh-CN" altLang="en-US" sz="22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行</a:t>
            </a:r>
            <a:endParaRPr lang="en-US" altLang="zh-CN" sz="2200" kern="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5525481" y="2294140"/>
            <a:ext cx="6253564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indent="0">
              <a:lnSpc>
                <a:spcPct val="150000"/>
              </a:lnSpc>
              <a:spcBef>
                <a:spcPts val="0"/>
              </a:spcBef>
            </a:pPr>
            <a:r>
              <a:rPr lang="en-US" altLang="zh-CN" sz="2200" dirty="0">
                <a:solidFill>
                  <a:srgbClr val="240CD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</a:t>
            </a:r>
            <a:r>
              <a:rPr lang="zh-CN" altLang="en-US" sz="2200" dirty="0" smtClean="0">
                <a:latin typeface="+mn-ea"/>
              </a:rPr>
              <a:t>设</a:t>
            </a:r>
            <a:r>
              <a:rPr lang="zh-CN" altLang="en-US" sz="2200" dirty="0">
                <a:latin typeface="+mn-ea"/>
              </a:rPr>
              <a:t>每块</a:t>
            </a:r>
            <a:r>
              <a:rPr lang="en-US" altLang="x-none" sz="2200" dirty="0">
                <a:latin typeface="+mn-ea"/>
              </a:rPr>
              <a:t>4</a:t>
            </a:r>
            <a:r>
              <a:rPr lang="zh-CN" altLang="en-US" sz="2200" dirty="0">
                <a:latin typeface="+mn-ea"/>
              </a:rPr>
              <a:t>个字，主存大小为</a:t>
            </a:r>
            <a:r>
              <a:rPr lang="en-US" altLang="x-none" sz="2200" dirty="0">
                <a:latin typeface="+mn-ea"/>
              </a:rPr>
              <a:t>1024</a:t>
            </a:r>
            <a:r>
              <a:rPr lang="zh-CN" altLang="en-US" sz="2200" dirty="0">
                <a:latin typeface="+mn-ea"/>
              </a:rPr>
              <a:t>个字，</a:t>
            </a:r>
            <a:r>
              <a:rPr lang="en-US" altLang="zh-CN" sz="2200" dirty="0">
                <a:latin typeface="+mn-ea"/>
              </a:rPr>
              <a:t> </a:t>
            </a:r>
            <a:endParaRPr lang="en-US" altLang="zh-CN" sz="2200" dirty="0">
              <a:latin typeface="+mn-ea"/>
            </a:endParaRPr>
          </a:p>
          <a:p>
            <a:pPr lvl="0" indent="0">
              <a:lnSpc>
                <a:spcPct val="150000"/>
              </a:lnSpc>
              <a:spcBef>
                <a:spcPts val="0"/>
              </a:spcBef>
            </a:pPr>
            <a:r>
              <a:rPr lang="en-US" altLang="zh-CN" sz="2200" dirty="0">
                <a:latin typeface="+mn-ea"/>
              </a:rPr>
              <a:t>  Cache</a:t>
            </a:r>
            <a:r>
              <a:rPr lang="zh-CN" altLang="en-US" sz="2200" dirty="0" smtClean="0">
                <a:latin typeface="+mn-ea"/>
              </a:rPr>
              <a:t>分</a:t>
            </a:r>
            <a:r>
              <a:rPr lang="en-US" altLang="zh-CN" sz="2200" dirty="0" smtClean="0">
                <a:latin typeface="+mn-ea"/>
              </a:rPr>
              <a:t>4</a:t>
            </a:r>
            <a:r>
              <a:rPr lang="zh-CN" altLang="en-US" sz="2200" dirty="0" smtClean="0">
                <a:latin typeface="+mn-ea"/>
              </a:rPr>
              <a:t>行</a:t>
            </a:r>
            <a:r>
              <a:rPr lang="en-US" altLang="zh-CN" sz="2200" dirty="0" smtClean="0">
                <a:latin typeface="+mn-ea"/>
              </a:rPr>
              <a:t>(</a:t>
            </a:r>
            <a:r>
              <a:rPr lang="zh-CN" altLang="en-US" sz="2200" dirty="0" smtClean="0">
                <a:latin typeface="+mn-ea"/>
              </a:rPr>
              <a:t>每区</a:t>
            </a:r>
            <a:r>
              <a:rPr lang="en-US" altLang="zh-CN" sz="2200" dirty="0" smtClean="0">
                <a:latin typeface="+mn-ea"/>
              </a:rPr>
              <a:t>4</a:t>
            </a:r>
            <a:r>
              <a:rPr lang="zh-CN" altLang="en-US" sz="2200" dirty="0">
                <a:latin typeface="+mn-ea"/>
              </a:rPr>
              <a:t>块</a:t>
            </a:r>
            <a:r>
              <a:rPr lang="en-US" altLang="zh-CN" sz="2200" dirty="0" smtClean="0">
                <a:latin typeface="+mn-ea"/>
              </a:rPr>
              <a:t>)</a:t>
            </a:r>
            <a:r>
              <a:rPr lang="zh-CN" altLang="en-US" sz="2200" dirty="0" smtClean="0">
                <a:latin typeface="+mn-ea"/>
              </a:rPr>
              <a:t>，</a:t>
            </a:r>
            <a:r>
              <a:rPr lang="zh-CN" altLang="en-US" sz="2200" dirty="0">
                <a:latin typeface="+mn-ea"/>
              </a:rPr>
              <a:t>第</a:t>
            </a:r>
            <a:r>
              <a:rPr lang="en-US" altLang="x-none" sz="2200" dirty="0">
                <a:latin typeface="+mn-ea"/>
              </a:rPr>
              <a:t>61</a:t>
            </a:r>
            <a:r>
              <a:rPr lang="zh-CN" altLang="en-US" sz="2200" dirty="0">
                <a:latin typeface="+mn-ea"/>
              </a:rPr>
              <a:t>个字的主存地址为：</a:t>
            </a:r>
            <a:endParaRPr lang="zh-CN" altLang="en-US" sz="2200" dirty="0">
              <a:latin typeface="+mn-ea"/>
            </a:endParaRPr>
          </a:p>
          <a:p>
            <a:pPr lvl="0" indent="0">
              <a:spcBef>
                <a:spcPct val="50000"/>
              </a:spcBef>
            </a:pPr>
            <a:r>
              <a:rPr lang="zh-CN" altLang="en-US" sz="2200" dirty="0">
                <a:latin typeface="+mn-ea"/>
              </a:rPr>
              <a:t>  </a:t>
            </a:r>
            <a:r>
              <a:rPr lang="en-US" altLang="x-none" sz="2200" dirty="0">
                <a:solidFill>
                  <a:srgbClr val="0000FF"/>
                </a:solidFill>
                <a:latin typeface="+mn-ea"/>
              </a:rPr>
              <a:t>000011</a:t>
            </a:r>
            <a:r>
              <a:rPr lang="en-US" altLang="x-none" sz="2200" dirty="0">
                <a:latin typeface="+mn-ea"/>
              </a:rPr>
              <a:t> </a:t>
            </a:r>
            <a:r>
              <a:rPr lang="en-US" altLang="x-none" sz="2200" dirty="0">
                <a:solidFill>
                  <a:srgbClr val="FF0000"/>
                </a:solidFill>
                <a:latin typeface="+mn-ea"/>
              </a:rPr>
              <a:t>11</a:t>
            </a:r>
            <a:r>
              <a:rPr lang="en-US" altLang="x-none" sz="2200" dirty="0">
                <a:latin typeface="+mn-ea"/>
              </a:rPr>
              <a:t>   01 </a:t>
            </a:r>
            <a:r>
              <a:rPr lang="zh-CN" altLang="en-US" sz="2200" dirty="0">
                <a:latin typeface="+mn-ea"/>
              </a:rPr>
              <a:t>（区号，区内块号，块内地址</a:t>
            </a:r>
            <a:r>
              <a:rPr lang="zh-CN" altLang="en-US" sz="2200" dirty="0" smtClean="0">
                <a:latin typeface="+mn-ea"/>
              </a:rPr>
              <a:t>）</a:t>
            </a:r>
            <a:endParaRPr lang="en-US" altLang="zh-CN" sz="2200" dirty="0" smtClean="0">
              <a:latin typeface="+mn-ea"/>
            </a:endParaRPr>
          </a:p>
          <a:p>
            <a:pPr>
              <a:spcBef>
                <a:spcPct val="50000"/>
              </a:spcBef>
            </a:pPr>
            <a:r>
              <a:rPr lang="zh-CN" altLang="en-US" sz="22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Symbol" panose="05050102010706020507" pitchFamily="18" charset="2"/>
              </a:rPr>
              <a:t>       主存地址从</a:t>
            </a:r>
            <a:r>
              <a:rPr lang="zh-CN" altLang="en-US" sz="22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Symbol" panose="05050102010706020507" pitchFamily="18" charset="2"/>
              </a:rPr>
              <a:t>一维变成三维</a:t>
            </a:r>
            <a:r>
              <a:rPr lang="zh-CN" altLang="en-US" sz="22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Symbol" panose="05050102010706020507" pitchFamily="18" charset="2"/>
              </a:rPr>
              <a:t>；</a:t>
            </a:r>
            <a:endParaRPr lang="zh-CN" altLang="en-US" sz="2200" dirty="0">
              <a:latin typeface="+mn-ea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5525481" y="1373957"/>
            <a:ext cx="6491915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200" dirty="0">
                <a:solidFill>
                  <a:srgbClr val="240CD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</a:t>
            </a:r>
            <a:r>
              <a:rPr lang="zh-CN" altLang="en-US" sz="22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主存</a:t>
            </a:r>
            <a:r>
              <a:rPr lang="zh-CN" altLang="en-US" sz="22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分块，</a:t>
            </a:r>
            <a:r>
              <a:rPr lang="en-US" altLang="zh-CN" sz="2200" dirty="0">
                <a:latin typeface="+mn-ea"/>
              </a:rPr>
              <a:t>Cache</a:t>
            </a:r>
            <a:r>
              <a:rPr lang="zh-CN" altLang="en-US" sz="22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行 （</a:t>
            </a:r>
            <a:r>
              <a:rPr lang="en-US" altLang="zh-CN" sz="22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Line</a:t>
            </a:r>
            <a:r>
              <a:rPr lang="zh-CN" altLang="en-US" sz="22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），两者大小相同；</a:t>
            </a:r>
            <a:endParaRPr lang="en-US" altLang="zh-CN" sz="2200" kern="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5525482" y="1815812"/>
            <a:ext cx="6505434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200" dirty="0">
                <a:solidFill>
                  <a:srgbClr val="240CD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</a:t>
            </a:r>
            <a:r>
              <a:rPr lang="zh-CN" altLang="en-US" sz="22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Symbol" panose="05050102010706020507" pitchFamily="18" charset="2"/>
              </a:rPr>
              <a:t>主存</a:t>
            </a:r>
            <a:r>
              <a:rPr lang="zh-CN" altLang="en-US" sz="22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Symbol" panose="05050102010706020507" pitchFamily="18" charset="2"/>
              </a:rPr>
              <a:t>分块后还将以</a:t>
            </a:r>
            <a:r>
              <a:rPr lang="en-US" altLang="zh-CN" sz="2200" dirty="0">
                <a:solidFill>
                  <a:srgbClr val="0000FF"/>
                </a:solidFill>
                <a:latin typeface="+mn-ea"/>
              </a:rPr>
              <a:t>Cache</a:t>
            </a:r>
            <a:r>
              <a:rPr lang="zh-CN" altLang="en-US" sz="2200" kern="0" dirty="0">
                <a:solidFill>
                  <a:srgbClr val="0000FF"/>
                </a:solidFill>
                <a:latin typeface="+mn-ea"/>
              </a:rPr>
              <a:t>行数</a:t>
            </a:r>
            <a:r>
              <a:rPr lang="zh-CN" altLang="en-US" sz="22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为标准进行分区</a:t>
            </a:r>
            <a:r>
              <a:rPr lang="zh-CN" altLang="en-US" sz="22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，</a:t>
            </a:r>
            <a:endParaRPr lang="en-US" altLang="zh-CN" sz="2200" kern="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" name="圆角矩形 1"/>
          <p:cNvSpPr/>
          <p:nvPr/>
        </p:nvSpPr>
        <p:spPr>
          <a:xfrm>
            <a:off x="3968803" y="2672415"/>
            <a:ext cx="1110058" cy="604324"/>
          </a:xfrm>
          <a:prstGeom prst="round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圆角矩形 45"/>
          <p:cNvSpPr/>
          <p:nvPr/>
        </p:nvSpPr>
        <p:spPr>
          <a:xfrm>
            <a:off x="3991356" y="3406125"/>
            <a:ext cx="1110058" cy="702300"/>
          </a:xfrm>
          <a:prstGeom prst="round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圆角矩形 46"/>
          <p:cNvSpPr/>
          <p:nvPr/>
        </p:nvSpPr>
        <p:spPr>
          <a:xfrm>
            <a:off x="3968393" y="4223127"/>
            <a:ext cx="1110058" cy="732925"/>
          </a:xfrm>
          <a:prstGeom prst="round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圆角矩形 47"/>
          <p:cNvSpPr/>
          <p:nvPr/>
        </p:nvSpPr>
        <p:spPr>
          <a:xfrm>
            <a:off x="3982316" y="5068765"/>
            <a:ext cx="1110058" cy="705603"/>
          </a:xfrm>
          <a:prstGeom prst="round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9" name="直接箭头连接符 48"/>
          <p:cNvCxnSpPr>
            <a:endCxn id="7" idx="3"/>
          </p:cNvCxnSpPr>
          <p:nvPr/>
        </p:nvCxnSpPr>
        <p:spPr>
          <a:xfrm flipH="1">
            <a:off x="2897157" y="3185652"/>
            <a:ext cx="1094198" cy="4809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箭头连接符 50"/>
          <p:cNvCxnSpPr>
            <a:endCxn id="26" idx="3"/>
          </p:cNvCxnSpPr>
          <p:nvPr/>
        </p:nvCxnSpPr>
        <p:spPr>
          <a:xfrm flipH="1">
            <a:off x="2897157" y="3496635"/>
            <a:ext cx="1143193" cy="5357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箭头连接符 53"/>
          <p:cNvCxnSpPr>
            <a:stCxn id="48" idx="1"/>
            <a:endCxn id="28" idx="3"/>
          </p:cNvCxnSpPr>
          <p:nvPr/>
        </p:nvCxnSpPr>
        <p:spPr>
          <a:xfrm flipH="1" flipV="1">
            <a:off x="2889537" y="4775355"/>
            <a:ext cx="1092779" cy="6462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箭头连接符 55"/>
          <p:cNvCxnSpPr/>
          <p:nvPr/>
        </p:nvCxnSpPr>
        <p:spPr>
          <a:xfrm flipH="1" flipV="1">
            <a:off x="2896292" y="4161174"/>
            <a:ext cx="1072101" cy="6074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4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6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4" grpId="0"/>
      <p:bldP spid="25" grpId="0"/>
      <p:bldP spid="26" grpId="0" animBg="1"/>
      <p:bldP spid="27" grpId="0" animBg="1"/>
      <p:bldP spid="28" grpId="0" animBg="1"/>
      <p:bldP spid="29" grpId="0" animBg="1"/>
      <p:bldP spid="31" grpId="0" animBg="1"/>
      <p:bldP spid="32" grpId="0" animBg="1"/>
      <p:bldP spid="33" grpId="0" animBg="1"/>
      <p:bldP spid="42" grpId="0"/>
      <p:bldP spid="43" grpId="0"/>
      <p:bldP spid="44" grpId="0"/>
      <p:bldP spid="45" grpId="0"/>
      <p:bldP spid="2" grpId="0" animBg="1"/>
      <p:bldP spid="46" grpId="0" animBg="1"/>
      <p:bldP spid="47" grpId="0" animBg="1"/>
      <p:bldP spid="4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/>
          <p:nvPr/>
        </p:nvSpPr>
        <p:spPr>
          <a:xfrm>
            <a:off x="710789" y="161267"/>
            <a:ext cx="4368072" cy="617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dirty="0" smtClean="0">
                <a:solidFill>
                  <a:schemeClr val="tx1"/>
                </a:solidFill>
                <a:latin typeface="禹卫书法行书简体" panose="02000603000000000000" pitchFamily="2" charset="-122"/>
                <a:ea typeface="禹卫书法行书简体" panose="02000603000000000000" pitchFamily="2" charset="-122"/>
              </a:rPr>
              <a:t>7.6 </a:t>
            </a:r>
            <a:r>
              <a:rPr lang="zh-CN" altLang="en-US" dirty="0" smtClean="0">
                <a:solidFill>
                  <a:schemeClr val="tx1"/>
                </a:solidFill>
                <a:latin typeface="禹卫书法行书简体" panose="02000603000000000000" pitchFamily="2" charset="-122"/>
                <a:ea typeface="禹卫书法行书简体" panose="02000603000000000000" pitchFamily="2" charset="-122"/>
              </a:rPr>
              <a:t>高速</a:t>
            </a:r>
            <a:r>
              <a:rPr lang="zh-CN" altLang="en-US" dirty="0">
                <a:solidFill>
                  <a:schemeClr val="tx1"/>
                </a:solidFill>
                <a:latin typeface="禹卫书法行书简体" panose="02000603000000000000" pitchFamily="2" charset="-122"/>
                <a:ea typeface="禹卫书法行书简体" panose="02000603000000000000" pitchFamily="2" charset="-122"/>
              </a:rPr>
              <a:t>缓冲</a:t>
            </a:r>
            <a:r>
              <a:rPr lang="zh-CN" altLang="en-US" dirty="0" smtClean="0">
                <a:solidFill>
                  <a:schemeClr val="tx1"/>
                </a:solidFill>
                <a:latin typeface="禹卫书法行书简体" panose="02000603000000000000" pitchFamily="2" charset="-122"/>
                <a:ea typeface="禹卫书法行书简体" panose="02000603000000000000" pitchFamily="2" charset="-122"/>
              </a:rPr>
              <a:t>存储器</a:t>
            </a:r>
            <a:endParaRPr lang="zh-CN" altLang="en-US" dirty="0">
              <a:solidFill>
                <a:schemeClr val="tx1"/>
              </a:solidFill>
              <a:latin typeface="禹卫书法行书简体" panose="02000603000000000000" pitchFamily="2" charset="-122"/>
              <a:ea typeface="禹卫书法行书简体" panose="02000603000000000000" pitchFamily="2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716505" y="856962"/>
            <a:ext cx="5412151" cy="4914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4.Cache</a:t>
            </a:r>
            <a:r>
              <a:rPr lang="zh-CN" altLang="en-US" sz="2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的基本结构与工作原理 </a:t>
            </a:r>
            <a:endParaRPr lang="en-US" altLang="zh-CN" sz="2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禹卫书法行书简体" panose="02000603000000000000" pitchFamily="2" charset="-122"/>
              <a:ea typeface="禹卫书法行书简体" panose="02000603000000000000" pitchFamily="2" charset="-122"/>
              <a:cs typeface="+mj-cs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9335392" y="5507239"/>
            <a:ext cx="0" cy="299654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5673500" y="2074726"/>
            <a:ext cx="589443" cy="239414"/>
          </a:xfrm>
          <a:prstGeom prst="rect">
            <a:avLst/>
          </a:prstGeom>
          <a:noFill/>
          <a:ln w="3175"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r">
              <a:defRPr/>
            </a:pPr>
            <a:r>
              <a:rPr lang="en-US" altLang="zh-CN" sz="1475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TAG</a:t>
            </a:r>
            <a:endParaRPr lang="zh-CN" altLang="en-US" sz="1475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7293043" y="2065971"/>
            <a:ext cx="1761354" cy="239414"/>
          </a:xfrm>
          <a:prstGeom prst="rect">
            <a:avLst/>
          </a:prstGeom>
          <a:noFill/>
          <a:ln w="3175"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r">
              <a:defRPr/>
            </a:pPr>
            <a:r>
              <a:rPr lang="zh-CN" altLang="en-US" sz="1475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数据块副本缓冲区</a:t>
            </a:r>
            <a:endParaRPr lang="zh-CN" altLang="en-US" sz="1475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5243088" y="3557925"/>
            <a:ext cx="4556506" cy="356899"/>
            <a:chOff x="2627784" y="1722436"/>
            <a:chExt cx="4320480" cy="338412"/>
          </a:xfrm>
          <a:solidFill>
            <a:schemeClr val="bg1"/>
          </a:solidFill>
        </p:grpSpPr>
        <p:sp>
          <p:nvSpPr>
            <p:cNvPr id="10" name="矩形 9"/>
            <p:cNvSpPr/>
            <p:nvPr/>
          </p:nvSpPr>
          <p:spPr>
            <a:xfrm>
              <a:off x="2627784" y="1722436"/>
              <a:ext cx="4320480" cy="338412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3175">
              <a:prstDash val="sysDot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475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3883765" y="1784697"/>
              <a:ext cx="720725" cy="228600"/>
            </a:xfrm>
            <a:prstGeom prst="rect">
              <a:avLst/>
            </a:prstGeom>
            <a:grpFill/>
            <a:ln w="3175">
              <a:prstDash val="sysDot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475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4638425" y="1784697"/>
              <a:ext cx="720725" cy="228600"/>
            </a:xfrm>
            <a:prstGeom prst="rect">
              <a:avLst/>
            </a:prstGeom>
            <a:grpFill/>
            <a:ln w="3175">
              <a:prstDash val="sysDot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/>
              <a:endParaRPr lang="zh-CN" altLang="en-US" sz="1475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5393085" y="1784697"/>
              <a:ext cx="720725" cy="228600"/>
            </a:xfrm>
            <a:prstGeom prst="rect">
              <a:avLst/>
            </a:prstGeom>
            <a:grpFill/>
            <a:ln w="3175">
              <a:prstDash val="sysDot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/>
              <a:endParaRPr lang="zh-CN" altLang="en-US" sz="1475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6147745" y="1784697"/>
              <a:ext cx="720725" cy="228600"/>
            </a:xfrm>
            <a:prstGeom prst="rect">
              <a:avLst/>
            </a:prstGeom>
            <a:grpFill/>
            <a:ln w="3175">
              <a:prstDash val="sysDot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/>
              <a:endParaRPr lang="zh-CN" altLang="en-US" sz="1475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3039145" y="1784697"/>
              <a:ext cx="555669" cy="228600"/>
            </a:xfrm>
            <a:prstGeom prst="rect">
              <a:avLst/>
            </a:prstGeom>
            <a:solidFill>
              <a:schemeClr val="bg1"/>
            </a:solidFill>
            <a:ln w="3175">
              <a:prstDash val="sysDot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475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2688724" y="1786631"/>
              <a:ext cx="227092" cy="228600"/>
            </a:xfrm>
            <a:prstGeom prst="rect">
              <a:avLst/>
            </a:prstGeom>
            <a:solidFill>
              <a:schemeClr val="bg1"/>
            </a:solidFill>
            <a:ln w="3175">
              <a:prstDash val="sysDot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1265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  <a:endParaRPr lang="zh-CN" altLang="en-US" sz="1265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17" name="直接连接符 16"/>
          <p:cNvCxnSpPr/>
          <p:nvPr/>
        </p:nvCxnSpPr>
        <p:spPr>
          <a:xfrm>
            <a:off x="4806669" y="1960101"/>
            <a:ext cx="0" cy="576000"/>
          </a:xfrm>
          <a:prstGeom prst="line">
            <a:avLst/>
          </a:prstGeom>
          <a:ln w="25400" cmpd="sng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组合 17"/>
          <p:cNvGrpSpPr/>
          <p:nvPr/>
        </p:nvGrpSpPr>
        <p:grpSpPr>
          <a:xfrm>
            <a:off x="4007604" y="2003210"/>
            <a:ext cx="1317523" cy="4028530"/>
            <a:chOff x="2158143" y="1809851"/>
            <a:chExt cx="1249276" cy="3819846"/>
          </a:xfrm>
        </p:grpSpPr>
        <p:cxnSp>
          <p:nvCxnSpPr>
            <p:cNvPr id="19" name="直接连接符 18"/>
            <p:cNvCxnSpPr/>
            <p:nvPr/>
          </p:nvCxnSpPr>
          <p:spPr>
            <a:xfrm>
              <a:off x="2158355" y="1809851"/>
              <a:ext cx="0" cy="3789001"/>
            </a:xfrm>
            <a:prstGeom prst="line">
              <a:avLst/>
            </a:prstGeom>
            <a:ln w="254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>
              <a:off x="2158143" y="5629697"/>
              <a:ext cx="1249276" cy="0"/>
            </a:xfrm>
            <a:prstGeom prst="line">
              <a:avLst/>
            </a:prstGeom>
            <a:ln w="254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1" name="直接连接符 20"/>
          <p:cNvCxnSpPr/>
          <p:nvPr/>
        </p:nvCxnSpPr>
        <p:spPr>
          <a:xfrm>
            <a:off x="5926766" y="5553644"/>
            <a:ext cx="0" cy="268548"/>
          </a:xfrm>
          <a:prstGeom prst="line">
            <a:avLst/>
          </a:prstGeom>
          <a:ln w="254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5434410" y="5553645"/>
            <a:ext cx="0" cy="238054"/>
          </a:xfrm>
          <a:prstGeom prst="line">
            <a:avLst/>
          </a:prstGeom>
          <a:ln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>
            <a:off x="5028882" y="5927218"/>
            <a:ext cx="296245" cy="0"/>
          </a:xfrm>
          <a:prstGeom prst="line">
            <a:avLst/>
          </a:prstGeom>
          <a:ln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5014839" y="5687348"/>
            <a:ext cx="266420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65" dirty="0"/>
              <a:t>1</a:t>
            </a:r>
            <a:endParaRPr lang="zh-CN" altLang="en-US" sz="1265" dirty="0"/>
          </a:p>
        </p:txBody>
      </p:sp>
      <p:sp>
        <p:nvSpPr>
          <p:cNvPr id="25" name="文本框 24"/>
          <p:cNvSpPr txBox="1"/>
          <p:nvPr/>
        </p:nvSpPr>
        <p:spPr>
          <a:xfrm>
            <a:off x="6084043" y="6080187"/>
            <a:ext cx="734496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65" dirty="0"/>
              <a:t>Hit/miss</a:t>
            </a:r>
            <a:endParaRPr lang="zh-CN" altLang="en-US" sz="1265" dirty="0"/>
          </a:p>
        </p:txBody>
      </p:sp>
      <p:grpSp>
        <p:nvGrpSpPr>
          <p:cNvPr id="26" name="组合 25"/>
          <p:cNvGrpSpPr/>
          <p:nvPr/>
        </p:nvGrpSpPr>
        <p:grpSpPr>
          <a:xfrm>
            <a:off x="5243088" y="2327533"/>
            <a:ext cx="4556506" cy="356899"/>
            <a:chOff x="2980164" y="2127159"/>
            <a:chExt cx="4320480" cy="338412"/>
          </a:xfrm>
        </p:grpSpPr>
        <p:grpSp>
          <p:nvGrpSpPr>
            <p:cNvPr id="27" name="组合 26"/>
            <p:cNvGrpSpPr/>
            <p:nvPr/>
          </p:nvGrpSpPr>
          <p:grpSpPr>
            <a:xfrm>
              <a:off x="2980164" y="2127159"/>
              <a:ext cx="4320480" cy="338412"/>
              <a:chOff x="2627784" y="1722436"/>
              <a:chExt cx="4320480" cy="338412"/>
            </a:xfrm>
            <a:solidFill>
              <a:schemeClr val="bg1"/>
            </a:solidFill>
          </p:grpSpPr>
          <p:sp>
            <p:nvSpPr>
              <p:cNvPr id="29" name="矩形 28"/>
              <p:cNvSpPr/>
              <p:nvPr/>
            </p:nvSpPr>
            <p:spPr>
              <a:xfrm>
                <a:off x="2627784" y="1722436"/>
                <a:ext cx="4320480" cy="338412"/>
              </a:xfrm>
              <a:prstGeom prst="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 w="3175">
                <a:prstDash val="sysDot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475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0" name="矩形 29"/>
              <p:cNvSpPr/>
              <p:nvPr/>
            </p:nvSpPr>
            <p:spPr>
              <a:xfrm>
                <a:off x="3883765" y="1784697"/>
                <a:ext cx="720725" cy="228600"/>
              </a:xfrm>
              <a:prstGeom prst="rect">
                <a:avLst/>
              </a:prstGeom>
              <a:grpFill/>
              <a:ln w="3175">
                <a:prstDash val="sysDot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475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1" name="矩形 30"/>
              <p:cNvSpPr/>
              <p:nvPr/>
            </p:nvSpPr>
            <p:spPr>
              <a:xfrm>
                <a:off x="4638425" y="1784697"/>
                <a:ext cx="720725" cy="228600"/>
              </a:xfrm>
              <a:prstGeom prst="rect">
                <a:avLst/>
              </a:prstGeom>
              <a:grpFill/>
              <a:ln w="3175">
                <a:prstDash val="sysDot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/>
                <a:endParaRPr lang="zh-CN" altLang="en-US" sz="1475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2" name="矩形 31"/>
              <p:cNvSpPr/>
              <p:nvPr/>
            </p:nvSpPr>
            <p:spPr>
              <a:xfrm>
                <a:off x="5393085" y="1784697"/>
                <a:ext cx="720725" cy="228600"/>
              </a:xfrm>
              <a:prstGeom prst="rect">
                <a:avLst/>
              </a:prstGeom>
              <a:grpFill/>
              <a:ln w="3175">
                <a:prstDash val="sysDot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/>
                <a:endParaRPr lang="zh-CN" altLang="en-US" sz="1475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3" name="矩形 32"/>
              <p:cNvSpPr/>
              <p:nvPr/>
            </p:nvSpPr>
            <p:spPr>
              <a:xfrm>
                <a:off x="6147745" y="1784697"/>
                <a:ext cx="720725" cy="228600"/>
              </a:xfrm>
              <a:prstGeom prst="rect">
                <a:avLst/>
              </a:prstGeom>
              <a:grpFill/>
              <a:ln w="3175">
                <a:prstDash val="sysDot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/>
                <a:endParaRPr lang="zh-CN" altLang="en-US" sz="1475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4" name="矩形 33"/>
              <p:cNvSpPr/>
              <p:nvPr/>
            </p:nvSpPr>
            <p:spPr>
              <a:xfrm>
                <a:off x="3032279" y="1784697"/>
                <a:ext cx="555669" cy="228600"/>
              </a:xfrm>
              <a:prstGeom prst="rect">
                <a:avLst/>
              </a:prstGeom>
              <a:solidFill>
                <a:schemeClr val="bg1"/>
              </a:solidFill>
              <a:ln w="3175">
                <a:prstDash val="sysDot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475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5" name="矩形 34"/>
              <p:cNvSpPr/>
              <p:nvPr/>
            </p:nvSpPr>
            <p:spPr>
              <a:xfrm>
                <a:off x="2688724" y="1779403"/>
                <a:ext cx="227092" cy="228600"/>
              </a:xfrm>
              <a:prstGeom prst="rect">
                <a:avLst/>
              </a:prstGeom>
              <a:solidFill>
                <a:schemeClr val="bg1"/>
              </a:solidFill>
              <a:ln w="3175">
                <a:prstDash val="sysDot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altLang="zh-CN" sz="1265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0</a:t>
                </a:r>
                <a:endParaRPr lang="zh-CN" altLang="en-US" sz="1265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cxnSp>
          <p:nvCxnSpPr>
            <p:cNvPr id="28" name="直接连接符 27"/>
            <p:cNvCxnSpPr/>
            <p:nvPr/>
          </p:nvCxnSpPr>
          <p:spPr>
            <a:xfrm>
              <a:off x="4090009" y="2136697"/>
              <a:ext cx="0" cy="328874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组合 35"/>
          <p:cNvGrpSpPr/>
          <p:nvPr/>
        </p:nvGrpSpPr>
        <p:grpSpPr>
          <a:xfrm>
            <a:off x="5243088" y="2743428"/>
            <a:ext cx="4556506" cy="356899"/>
            <a:chOff x="2980164" y="2521511"/>
            <a:chExt cx="4320480" cy="338412"/>
          </a:xfrm>
        </p:grpSpPr>
        <p:grpSp>
          <p:nvGrpSpPr>
            <p:cNvPr id="37" name="组合 36"/>
            <p:cNvGrpSpPr/>
            <p:nvPr/>
          </p:nvGrpSpPr>
          <p:grpSpPr>
            <a:xfrm>
              <a:off x="2980164" y="2521511"/>
              <a:ext cx="4320480" cy="338412"/>
              <a:chOff x="2627784" y="1722436"/>
              <a:chExt cx="4320480" cy="338412"/>
            </a:xfrm>
            <a:solidFill>
              <a:schemeClr val="bg1"/>
            </a:solidFill>
          </p:grpSpPr>
          <p:sp>
            <p:nvSpPr>
              <p:cNvPr id="39" name="矩形 38"/>
              <p:cNvSpPr/>
              <p:nvPr/>
            </p:nvSpPr>
            <p:spPr>
              <a:xfrm>
                <a:off x="2627784" y="1722436"/>
                <a:ext cx="4320480" cy="338412"/>
              </a:xfrm>
              <a:prstGeom prst="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 w="3175">
                <a:prstDash val="sysDot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475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0" name="矩形 39"/>
              <p:cNvSpPr/>
              <p:nvPr/>
            </p:nvSpPr>
            <p:spPr>
              <a:xfrm>
                <a:off x="3883765" y="1784697"/>
                <a:ext cx="720725" cy="228600"/>
              </a:xfrm>
              <a:prstGeom prst="rect">
                <a:avLst/>
              </a:prstGeom>
              <a:grpFill/>
              <a:ln w="3175">
                <a:prstDash val="sysDot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475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1" name="矩形 40"/>
              <p:cNvSpPr/>
              <p:nvPr/>
            </p:nvSpPr>
            <p:spPr>
              <a:xfrm>
                <a:off x="4638425" y="1784697"/>
                <a:ext cx="720725" cy="228600"/>
              </a:xfrm>
              <a:prstGeom prst="rect">
                <a:avLst/>
              </a:prstGeom>
              <a:grpFill/>
              <a:ln w="3175">
                <a:prstDash val="sysDot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/>
                <a:endParaRPr lang="zh-CN" altLang="en-US" sz="1475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2" name="矩形 41"/>
              <p:cNvSpPr/>
              <p:nvPr/>
            </p:nvSpPr>
            <p:spPr>
              <a:xfrm>
                <a:off x="5393085" y="1784697"/>
                <a:ext cx="720725" cy="228600"/>
              </a:xfrm>
              <a:prstGeom prst="rect">
                <a:avLst/>
              </a:prstGeom>
              <a:grpFill/>
              <a:ln w="3175">
                <a:prstDash val="sysDot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/>
                <a:endParaRPr lang="zh-CN" altLang="en-US" sz="1475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3" name="矩形 42"/>
              <p:cNvSpPr/>
              <p:nvPr/>
            </p:nvSpPr>
            <p:spPr>
              <a:xfrm>
                <a:off x="6147745" y="1784697"/>
                <a:ext cx="720725" cy="228600"/>
              </a:xfrm>
              <a:prstGeom prst="rect">
                <a:avLst/>
              </a:prstGeom>
              <a:grpFill/>
              <a:ln w="3175">
                <a:prstDash val="sysDot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/>
                <a:endParaRPr lang="zh-CN" altLang="en-US" sz="1475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4" name="矩形 43"/>
              <p:cNvSpPr/>
              <p:nvPr/>
            </p:nvSpPr>
            <p:spPr>
              <a:xfrm>
                <a:off x="3031260" y="1784697"/>
                <a:ext cx="555669" cy="228600"/>
              </a:xfrm>
              <a:prstGeom prst="rect">
                <a:avLst/>
              </a:prstGeom>
              <a:solidFill>
                <a:schemeClr val="bg1"/>
              </a:solidFill>
              <a:ln w="3175">
                <a:prstDash val="sysDot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475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5" name="矩形 44"/>
              <p:cNvSpPr/>
              <p:nvPr/>
            </p:nvSpPr>
            <p:spPr>
              <a:xfrm>
                <a:off x="2688724" y="1786631"/>
                <a:ext cx="227092" cy="228600"/>
              </a:xfrm>
              <a:prstGeom prst="rect">
                <a:avLst/>
              </a:prstGeom>
              <a:solidFill>
                <a:schemeClr val="bg1"/>
              </a:solidFill>
              <a:ln w="3175">
                <a:prstDash val="sysDot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altLang="zh-CN" sz="1475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0</a:t>
                </a:r>
                <a:endParaRPr lang="zh-CN" altLang="en-US" sz="1475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cxnSp>
          <p:nvCxnSpPr>
            <p:cNvPr id="38" name="直接连接符 37"/>
            <p:cNvCxnSpPr/>
            <p:nvPr/>
          </p:nvCxnSpPr>
          <p:spPr>
            <a:xfrm>
              <a:off x="4090009" y="2531049"/>
              <a:ext cx="0" cy="328874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组合 45"/>
          <p:cNvGrpSpPr/>
          <p:nvPr/>
        </p:nvGrpSpPr>
        <p:grpSpPr>
          <a:xfrm>
            <a:off x="5243088" y="3150676"/>
            <a:ext cx="4556506" cy="359627"/>
            <a:chOff x="2980164" y="2907664"/>
            <a:chExt cx="4320480" cy="340998"/>
          </a:xfrm>
        </p:grpSpPr>
        <p:grpSp>
          <p:nvGrpSpPr>
            <p:cNvPr id="47" name="组合 46"/>
            <p:cNvGrpSpPr/>
            <p:nvPr/>
          </p:nvGrpSpPr>
          <p:grpSpPr>
            <a:xfrm>
              <a:off x="2980164" y="2907664"/>
              <a:ext cx="4320480" cy="338412"/>
              <a:chOff x="2627784" y="1722436"/>
              <a:chExt cx="4320480" cy="338412"/>
            </a:xfrm>
            <a:solidFill>
              <a:schemeClr val="bg1"/>
            </a:solidFill>
          </p:grpSpPr>
          <p:sp>
            <p:nvSpPr>
              <p:cNvPr id="49" name="矩形 48"/>
              <p:cNvSpPr/>
              <p:nvPr/>
            </p:nvSpPr>
            <p:spPr>
              <a:xfrm>
                <a:off x="2627784" y="1722436"/>
                <a:ext cx="4320480" cy="338412"/>
              </a:xfrm>
              <a:prstGeom prst="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 w="3175">
                <a:prstDash val="sysDot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475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0" name="矩形 49"/>
              <p:cNvSpPr/>
              <p:nvPr/>
            </p:nvSpPr>
            <p:spPr>
              <a:xfrm>
                <a:off x="3883765" y="1784697"/>
                <a:ext cx="720725" cy="228600"/>
              </a:xfrm>
              <a:prstGeom prst="rect">
                <a:avLst/>
              </a:prstGeom>
              <a:grpFill/>
              <a:ln w="3175">
                <a:prstDash val="sysDot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475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1" name="矩形 50"/>
              <p:cNvSpPr/>
              <p:nvPr/>
            </p:nvSpPr>
            <p:spPr>
              <a:xfrm>
                <a:off x="4638425" y="1784697"/>
                <a:ext cx="720725" cy="228600"/>
              </a:xfrm>
              <a:prstGeom prst="rect">
                <a:avLst/>
              </a:prstGeom>
              <a:grpFill/>
              <a:ln w="3175">
                <a:prstDash val="sysDot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/>
                <a:endParaRPr lang="zh-CN" altLang="en-US" sz="1475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2" name="矩形 51"/>
              <p:cNvSpPr/>
              <p:nvPr/>
            </p:nvSpPr>
            <p:spPr>
              <a:xfrm>
                <a:off x="5393085" y="1784697"/>
                <a:ext cx="720725" cy="228600"/>
              </a:xfrm>
              <a:prstGeom prst="rect">
                <a:avLst/>
              </a:prstGeom>
              <a:grpFill/>
              <a:ln w="3175">
                <a:prstDash val="sysDot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/>
                <a:endParaRPr lang="zh-CN" altLang="en-US" sz="1475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3" name="矩形 52"/>
              <p:cNvSpPr/>
              <p:nvPr/>
            </p:nvSpPr>
            <p:spPr>
              <a:xfrm>
                <a:off x="6147745" y="1784697"/>
                <a:ext cx="720725" cy="228600"/>
              </a:xfrm>
              <a:prstGeom prst="rect">
                <a:avLst/>
              </a:prstGeom>
              <a:grpFill/>
              <a:ln w="3175">
                <a:prstDash val="sysDot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/>
                <a:endParaRPr lang="zh-CN" altLang="en-US" sz="1475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4" name="矩形 53"/>
              <p:cNvSpPr/>
              <p:nvPr/>
            </p:nvSpPr>
            <p:spPr>
              <a:xfrm>
                <a:off x="3040064" y="1777602"/>
                <a:ext cx="555669" cy="228600"/>
              </a:xfrm>
              <a:prstGeom prst="rect">
                <a:avLst/>
              </a:prstGeom>
              <a:solidFill>
                <a:schemeClr val="bg1"/>
              </a:solidFill>
              <a:ln w="3175">
                <a:prstDash val="sysDot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475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5" name="矩形 54"/>
              <p:cNvSpPr/>
              <p:nvPr/>
            </p:nvSpPr>
            <p:spPr>
              <a:xfrm>
                <a:off x="2688724" y="1786631"/>
                <a:ext cx="227092" cy="228600"/>
              </a:xfrm>
              <a:prstGeom prst="rect">
                <a:avLst/>
              </a:prstGeom>
              <a:solidFill>
                <a:schemeClr val="bg1"/>
              </a:solidFill>
              <a:ln w="3175">
                <a:prstDash val="sysDot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altLang="zh-CN" sz="1265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0</a:t>
                </a:r>
                <a:endParaRPr lang="zh-CN" altLang="en-US" sz="1265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cxnSp>
          <p:nvCxnSpPr>
            <p:cNvPr id="48" name="直接连接符 47"/>
            <p:cNvCxnSpPr/>
            <p:nvPr/>
          </p:nvCxnSpPr>
          <p:spPr>
            <a:xfrm>
              <a:off x="4090009" y="2919788"/>
              <a:ext cx="0" cy="328874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6" name="直接连接符 55"/>
          <p:cNvCxnSpPr/>
          <p:nvPr/>
        </p:nvCxnSpPr>
        <p:spPr>
          <a:xfrm>
            <a:off x="6413563" y="3555101"/>
            <a:ext cx="0" cy="34684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组合 56"/>
          <p:cNvGrpSpPr/>
          <p:nvPr/>
        </p:nvGrpSpPr>
        <p:grpSpPr>
          <a:xfrm>
            <a:off x="5243088" y="3965173"/>
            <a:ext cx="4556506" cy="359627"/>
            <a:chOff x="2980164" y="3679970"/>
            <a:chExt cx="4320480" cy="340998"/>
          </a:xfrm>
        </p:grpSpPr>
        <p:grpSp>
          <p:nvGrpSpPr>
            <p:cNvPr id="58" name="组合 57"/>
            <p:cNvGrpSpPr/>
            <p:nvPr/>
          </p:nvGrpSpPr>
          <p:grpSpPr>
            <a:xfrm>
              <a:off x="2980164" y="3679970"/>
              <a:ext cx="4320480" cy="338412"/>
              <a:chOff x="2627784" y="1722436"/>
              <a:chExt cx="4320480" cy="338412"/>
            </a:xfrm>
            <a:solidFill>
              <a:schemeClr val="bg1"/>
            </a:solidFill>
          </p:grpSpPr>
          <p:sp>
            <p:nvSpPr>
              <p:cNvPr id="60" name="矩形 59"/>
              <p:cNvSpPr/>
              <p:nvPr/>
            </p:nvSpPr>
            <p:spPr>
              <a:xfrm>
                <a:off x="2627784" y="1722436"/>
                <a:ext cx="4320480" cy="338412"/>
              </a:xfrm>
              <a:prstGeom prst="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 w="3175">
                <a:prstDash val="sysDot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475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1" name="矩形 60"/>
              <p:cNvSpPr/>
              <p:nvPr/>
            </p:nvSpPr>
            <p:spPr>
              <a:xfrm>
                <a:off x="3883765" y="1784697"/>
                <a:ext cx="720725" cy="228600"/>
              </a:xfrm>
              <a:prstGeom prst="rect">
                <a:avLst/>
              </a:prstGeom>
              <a:grpFill/>
              <a:ln w="3175">
                <a:prstDash val="sysDot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475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2" name="矩形 61"/>
              <p:cNvSpPr/>
              <p:nvPr/>
            </p:nvSpPr>
            <p:spPr>
              <a:xfrm>
                <a:off x="4638425" y="1784697"/>
                <a:ext cx="720725" cy="228600"/>
              </a:xfrm>
              <a:prstGeom prst="rect">
                <a:avLst/>
              </a:prstGeom>
              <a:grpFill/>
              <a:ln w="3175">
                <a:prstDash val="sysDot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/>
                <a:endParaRPr lang="zh-CN" altLang="en-US" sz="1475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3" name="矩形 62"/>
              <p:cNvSpPr/>
              <p:nvPr/>
            </p:nvSpPr>
            <p:spPr>
              <a:xfrm>
                <a:off x="5393085" y="1784697"/>
                <a:ext cx="720725" cy="228600"/>
              </a:xfrm>
              <a:prstGeom prst="rect">
                <a:avLst/>
              </a:prstGeom>
              <a:grpFill/>
              <a:ln w="3175">
                <a:prstDash val="sysDot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/>
                <a:endParaRPr lang="zh-CN" altLang="en-US" sz="1475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4" name="矩形 63"/>
              <p:cNvSpPr/>
              <p:nvPr/>
            </p:nvSpPr>
            <p:spPr>
              <a:xfrm>
                <a:off x="6147745" y="1784697"/>
                <a:ext cx="720725" cy="228600"/>
              </a:xfrm>
              <a:prstGeom prst="rect">
                <a:avLst/>
              </a:prstGeom>
              <a:grpFill/>
              <a:ln w="3175">
                <a:prstDash val="sysDot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/>
                <a:endParaRPr lang="zh-CN" altLang="en-US" sz="1475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5" name="矩形 64"/>
              <p:cNvSpPr/>
              <p:nvPr/>
            </p:nvSpPr>
            <p:spPr>
              <a:xfrm>
                <a:off x="3039144" y="1784697"/>
                <a:ext cx="555669" cy="228600"/>
              </a:xfrm>
              <a:prstGeom prst="rect">
                <a:avLst/>
              </a:prstGeom>
              <a:solidFill>
                <a:schemeClr val="bg1"/>
              </a:solidFill>
              <a:ln w="3175">
                <a:prstDash val="sysDot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265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6" name="矩形 65"/>
              <p:cNvSpPr/>
              <p:nvPr/>
            </p:nvSpPr>
            <p:spPr>
              <a:xfrm>
                <a:off x="2688724" y="1786631"/>
                <a:ext cx="227092" cy="228600"/>
              </a:xfrm>
              <a:prstGeom prst="rect">
                <a:avLst/>
              </a:prstGeom>
              <a:solidFill>
                <a:schemeClr val="bg1"/>
              </a:solidFill>
              <a:ln w="3175">
                <a:prstDash val="sysDot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altLang="zh-CN" sz="1265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0</a:t>
                </a:r>
                <a:endParaRPr lang="zh-CN" altLang="en-US" sz="1265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cxnSp>
          <p:nvCxnSpPr>
            <p:cNvPr id="59" name="直接连接符 58"/>
            <p:cNvCxnSpPr/>
            <p:nvPr/>
          </p:nvCxnSpPr>
          <p:spPr>
            <a:xfrm>
              <a:off x="4090009" y="3692094"/>
              <a:ext cx="0" cy="328874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组合 66"/>
          <p:cNvGrpSpPr/>
          <p:nvPr/>
        </p:nvGrpSpPr>
        <p:grpSpPr>
          <a:xfrm>
            <a:off x="5243088" y="4372422"/>
            <a:ext cx="4556506" cy="359627"/>
            <a:chOff x="2980164" y="4066123"/>
            <a:chExt cx="4320480" cy="340998"/>
          </a:xfrm>
        </p:grpSpPr>
        <p:grpSp>
          <p:nvGrpSpPr>
            <p:cNvPr id="68" name="组合 67"/>
            <p:cNvGrpSpPr/>
            <p:nvPr/>
          </p:nvGrpSpPr>
          <p:grpSpPr>
            <a:xfrm>
              <a:off x="2980164" y="4066123"/>
              <a:ext cx="4320480" cy="338412"/>
              <a:chOff x="2627784" y="1722436"/>
              <a:chExt cx="4320480" cy="338412"/>
            </a:xfrm>
            <a:solidFill>
              <a:schemeClr val="bg1"/>
            </a:solidFill>
          </p:grpSpPr>
          <p:sp>
            <p:nvSpPr>
              <p:cNvPr id="70" name="矩形 69"/>
              <p:cNvSpPr/>
              <p:nvPr/>
            </p:nvSpPr>
            <p:spPr>
              <a:xfrm>
                <a:off x="2627784" y="1722436"/>
                <a:ext cx="4320480" cy="338412"/>
              </a:xfrm>
              <a:prstGeom prst="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 w="3175">
                <a:prstDash val="sysDot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475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1" name="矩形 70"/>
              <p:cNvSpPr/>
              <p:nvPr/>
            </p:nvSpPr>
            <p:spPr>
              <a:xfrm>
                <a:off x="3883765" y="1784697"/>
                <a:ext cx="720725" cy="228600"/>
              </a:xfrm>
              <a:prstGeom prst="rect">
                <a:avLst/>
              </a:prstGeom>
              <a:grpFill/>
              <a:ln w="3175">
                <a:prstDash val="sysDot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475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2" name="矩形 71"/>
              <p:cNvSpPr/>
              <p:nvPr/>
            </p:nvSpPr>
            <p:spPr>
              <a:xfrm>
                <a:off x="4638425" y="1784697"/>
                <a:ext cx="720725" cy="228600"/>
              </a:xfrm>
              <a:prstGeom prst="rect">
                <a:avLst/>
              </a:prstGeom>
              <a:grpFill/>
              <a:ln w="3175">
                <a:prstDash val="sysDot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/>
                <a:endParaRPr lang="zh-CN" altLang="en-US" sz="1475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3" name="矩形 72"/>
              <p:cNvSpPr/>
              <p:nvPr/>
            </p:nvSpPr>
            <p:spPr>
              <a:xfrm>
                <a:off x="5393085" y="1784697"/>
                <a:ext cx="720725" cy="228600"/>
              </a:xfrm>
              <a:prstGeom prst="rect">
                <a:avLst/>
              </a:prstGeom>
              <a:grpFill/>
              <a:ln w="3175">
                <a:prstDash val="sysDot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/>
                <a:endParaRPr lang="zh-CN" altLang="en-US" sz="1475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4" name="矩形 73"/>
              <p:cNvSpPr/>
              <p:nvPr/>
            </p:nvSpPr>
            <p:spPr>
              <a:xfrm>
                <a:off x="6147745" y="1784697"/>
                <a:ext cx="720725" cy="228600"/>
              </a:xfrm>
              <a:prstGeom prst="rect">
                <a:avLst/>
              </a:prstGeom>
              <a:grpFill/>
              <a:ln w="3175">
                <a:prstDash val="sysDot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/>
                <a:endParaRPr lang="zh-CN" altLang="en-US" sz="1475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5" name="矩形 74"/>
              <p:cNvSpPr/>
              <p:nvPr/>
            </p:nvSpPr>
            <p:spPr>
              <a:xfrm>
                <a:off x="3031174" y="1784697"/>
                <a:ext cx="555669" cy="228600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accent1"/>
                </a:solidFill>
                <a:prstDash val="sysDot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475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6" name="矩形 75"/>
              <p:cNvSpPr/>
              <p:nvPr/>
            </p:nvSpPr>
            <p:spPr>
              <a:xfrm>
                <a:off x="2688724" y="1786631"/>
                <a:ext cx="227092" cy="228600"/>
              </a:xfrm>
              <a:prstGeom prst="rect">
                <a:avLst/>
              </a:prstGeom>
              <a:solidFill>
                <a:schemeClr val="bg1"/>
              </a:solidFill>
              <a:ln w="3175">
                <a:prstDash val="sysDot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altLang="zh-CN" sz="1265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0</a:t>
                </a:r>
                <a:endParaRPr lang="zh-CN" altLang="en-US" sz="1265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cxnSp>
          <p:nvCxnSpPr>
            <p:cNvPr id="69" name="直接连接符 68"/>
            <p:cNvCxnSpPr/>
            <p:nvPr/>
          </p:nvCxnSpPr>
          <p:spPr>
            <a:xfrm>
              <a:off x="4090009" y="4078247"/>
              <a:ext cx="0" cy="328874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组合 76"/>
          <p:cNvGrpSpPr/>
          <p:nvPr/>
        </p:nvGrpSpPr>
        <p:grpSpPr>
          <a:xfrm>
            <a:off x="5243088" y="4772610"/>
            <a:ext cx="4556506" cy="363960"/>
            <a:chOff x="2980164" y="4445581"/>
            <a:chExt cx="4320480" cy="345107"/>
          </a:xfrm>
        </p:grpSpPr>
        <p:grpSp>
          <p:nvGrpSpPr>
            <p:cNvPr id="78" name="组合 77"/>
            <p:cNvGrpSpPr/>
            <p:nvPr/>
          </p:nvGrpSpPr>
          <p:grpSpPr>
            <a:xfrm>
              <a:off x="2980164" y="4452276"/>
              <a:ext cx="4320480" cy="338412"/>
              <a:chOff x="2627784" y="1722436"/>
              <a:chExt cx="4320480" cy="338412"/>
            </a:xfrm>
            <a:solidFill>
              <a:schemeClr val="bg1"/>
            </a:solidFill>
          </p:grpSpPr>
          <p:sp>
            <p:nvSpPr>
              <p:cNvPr id="80" name="矩形 79"/>
              <p:cNvSpPr/>
              <p:nvPr/>
            </p:nvSpPr>
            <p:spPr>
              <a:xfrm>
                <a:off x="2627784" y="1722436"/>
                <a:ext cx="4320480" cy="338412"/>
              </a:xfrm>
              <a:prstGeom prst="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 w="3175">
                <a:prstDash val="sysDot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475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1" name="矩形 80"/>
              <p:cNvSpPr/>
              <p:nvPr/>
            </p:nvSpPr>
            <p:spPr>
              <a:xfrm>
                <a:off x="3883765" y="1784697"/>
                <a:ext cx="720725" cy="228600"/>
              </a:xfrm>
              <a:prstGeom prst="rect">
                <a:avLst/>
              </a:prstGeom>
              <a:grpFill/>
              <a:ln w="3175">
                <a:prstDash val="sysDot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475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2" name="矩形 81"/>
              <p:cNvSpPr/>
              <p:nvPr/>
            </p:nvSpPr>
            <p:spPr>
              <a:xfrm>
                <a:off x="4638425" y="1784697"/>
                <a:ext cx="720725" cy="228600"/>
              </a:xfrm>
              <a:prstGeom prst="rect">
                <a:avLst/>
              </a:prstGeom>
              <a:grpFill/>
              <a:ln w="3175">
                <a:prstDash val="sysDot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/>
                <a:endParaRPr lang="zh-CN" altLang="en-US" sz="1475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3" name="矩形 82"/>
              <p:cNvSpPr/>
              <p:nvPr/>
            </p:nvSpPr>
            <p:spPr>
              <a:xfrm>
                <a:off x="5393085" y="1784697"/>
                <a:ext cx="720725" cy="228600"/>
              </a:xfrm>
              <a:prstGeom prst="rect">
                <a:avLst/>
              </a:prstGeom>
              <a:grpFill/>
              <a:ln w="3175">
                <a:prstDash val="sysDot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/>
                <a:endParaRPr lang="zh-CN" altLang="en-US" sz="1475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4" name="矩形 83"/>
              <p:cNvSpPr/>
              <p:nvPr/>
            </p:nvSpPr>
            <p:spPr>
              <a:xfrm>
                <a:off x="6147745" y="1784697"/>
                <a:ext cx="720725" cy="228600"/>
              </a:xfrm>
              <a:prstGeom prst="rect">
                <a:avLst/>
              </a:prstGeom>
              <a:grpFill/>
              <a:ln w="3175">
                <a:prstDash val="sysDot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/>
                <a:endParaRPr lang="zh-CN" altLang="en-US" sz="1475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5" name="矩形 84"/>
              <p:cNvSpPr/>
              <p:nvPr/>
            </p:nvSpPr>
            <p:spPr>
              <a:xfrm>
                <a:off x="3039143" y="1784697"/>
                <a:ext cx="555669" cy="228600"/>
              </a:xfrm>
              <a:prstGeom prst="rect">
                <a:avLst/>
              </a:prstGeom>
              <a:solidFill>
                <a:schemeClr val="bg1"/>
              </a:solidFill>
              <a:ln w="3175">
                <a:prstDash val="sysDot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475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6" name="矩形 85"/>
              <p:cNvSpPr/>
              <p:nvPr/>
            </p:nvSpPr>
            <p:spPr>
              <a:xfrm>
                <a:off x="2688724" y="1786631"/>
                <a:ext cx="227092" cy="228600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altLang="zh-CN" sz="1265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0</a:t>
                </a:r>
                <a:endParaRPr lang="zh-CN" altLang="en-US" sz="1265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cxnSp>
          <p:nvCxnSpPr>
            <p:cNvPr id="79" name="直接连接符 78"/>
            <p:cNvCxnSpPr/>
            <p:nvPr/>
          </p:nvCxnSpPr>
          <p:spPr>
            <a:xfrm>
              <a:off x="4090009" y="4445581"/>
              <a:ext cx="0" cy="328874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7" name="组合 86"/>
          <p:cNvGrpSpPr/>
          <p:nvPr/>
        </p:nvGrpSpPr>
        <p:grpSpPr>
          <a:xfrm>
            <a:off x="5243088" y="5186919"/>
            <a:ext cx="4556506" cy="356899"/>
            <a:chOff x="2980164" y="4838429"/>
            <a:chExt cx="4320480" cy="338412"/>
          </a:xfrm>
        </p:grpSpPr>
        <p:grpSp>
          <p:nvGrpSpPr>
            <p:cNvPr id="88" name="组合 87"/>
            <p:cNvGrpSpPr/>
            <p:nvPr/>
          </p:nvGrpSpPr>
          <p:grpSpPr>
            <a:xfrm>
              <a:off x="2980164" y="4838429"/>
              <a:ext cx="4320480" cy="338412"/>
              <a:chOff x="2627784" y="1722436"/>
              <a:chExt cx="4320480" cy="338412"/>
            </a:xfrm>
            <a:solidFill>
              <a:schemeClr val="bg1"/>
            </a:solidFill>
          </p:grpSpPr>
          <p:sp>
            <p:nvSpPr>
              <p:cNvPr id="90" name="矩形 89"/>
              <p:cNvSpPr/>
              <p:nvPr/>
            </p:nvSpPr>
            <p:spPr>
              <a:xfrm>
                <a:off x="2627784" y="1722436"/>
                <a:ext cx="4320480" cy="338412"/>
              </a:xfrm>
              <a:prstGeom prst="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 w="3175">
                <a:prstDash val="sysDot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475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1" name="矩形 90"/>
              <p:cNvSpPr/>
              <p:nvPr/>
            </p:nvSpPr>
            <p:spPr>
              <a:xfrm>
                <a:off x="3883765" y="1784697"/>
                <a:ext cx="720725" cy="228600"/>
              </a:xfrm>
              <a:prstGeom prst="rect">
                <a:avLst/>
              </a:prstGeom>
              <a:grpFill/>
              <a:ln w="3175">
                <a:prstDash val="sysDot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475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2" name="矩形 91"/>
              <p:cNvSpPr/>
              <p:nvPr/>
            </p:nvSpPr>
            <p:spPr>
              <a:xfrm>
                <a:off x="4638425" y="1784697"/>
                <a:ext cx="720725" cy="228600"/>
              </a:xfrm>
              <a:prstGeom prst="rect">
                <a:avLst/>
              </a:prstGeom>
              <a:grpFill/>
              <a:ln w="3175">
                <a:prstDash val="sysDot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/>
                <a:endParaRPr lang="zh-CN" altLang="en-US" sz="1475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3" name="矩形 92"/>
              <p:cNvSpPr/>
              <p:nvPr/>
            </p:nvSpPr>
            <p:spPr>
              <a:xfrm>
                <a:off x="5393085" y="1784697"/>
                <a:ext cx="720725" cy="228600"/>
              </a:xfrm>
              <a:prstGeom prst="rect">
                <a:avLst/>
              </a:prstGeom>
              <a:grpFill/>
              <a:ln w="3175">
                <a:prstDash val="sysDot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/>
                <a:endParaRPr lang="zh-CN" altLang="en-US" sz="1475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4" name="矩形 93"/>
              <p:cNvSpPr/>
              <p:nvPr/>
            </p:nvSpPr>
            <p:spPr>
              <a:xfrm>
                <a:off x="6147745" y="1784697"/>
                <a:ext cx="720725" cy="228600"/>
              </a:xfrm>
              <a:prstGeom prst="rect">
                <a:avLst/>
              </a:prstGeom>
              <a:grpFill/>
              <a:ln w="3175">
                <a:prstDash val="sysDot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/>
                <a:endParaRPr lang="zh-CN" altLang="en-US" sz="1475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5" name="矩形 94"/>
              <p:cNvSpPr/>
              <p:nvPr/>
            </p:nvSpPr>
            <p:spPr>
              <a:xfrm>
                <a:off x="3039142" y="1784697"/>
                <a:ext cx="555669" cy="228600"/>
              </a:xfrm>
              <a:prstGeom prst="rect">
                <a:avLst/>
              </a:prstGeom>
              <a:solidFill>
                <a:schemeClr val="bg1"/>
              </a:solidFill>
              <a:ln w="3175">
                <a:prstDash val="sysDot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475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6" name="矩形 95"/>
              <p:cNvSpPr/>
              <p:nvPr/>
            </p:nvSpPr>
            <p:spPr>
              <a:xfrm>
                <a:off x="2688724" y="1786631"/>
                <a:ext cx="227092" cy="228600"/>
              </a:xfrm>
              <a:prstGeom prst="rect">
                <a:avLst/>
              </a:prstGeom>
              <a:solidFill>
                <a:schemeClr val="bg1"/>
              </a:solidFill>
              <a:ln w="3175">
                <a:prstDash val="sysDot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altLang="zh-CN" sz="1475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0</a:t>
                </a:r>
                <a:endParaRPr lang="zh-CN" altLang="en-US" sz="1475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cxnSp>
          <p:nvCxnSpPr>
            <p:cNvPr id="89" name="直接连接符 88"/>
            <p:cNvCxnSpPr/>
            <p:nvPr/>
          </p:nvCxnSpPr>
          <p:spPr>
            <a:xfrm>
              <a:off x="4090009" y="4838429"/>
              <a:ext cx="0" cy="328874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7" name="矩形 96"/>
          <p:cNvSpPr/>
          <p:nvPr/>
        </p:nvSpPr>
        <p:spPr>
          <a:xfrm>
            <a:off x="2627310" y="1849944"/>
            <a:ext cx="1128839" cy="229369"/>
          </a:xfrm>
          <a:prstGeom prst="rect">
            <a:avLst/>
          </a:prstGeom>
          <a:noFill/>
          <a:ln w="3175"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主存地址</a:t>
            </a:r>
            <a:endParaRPr lang="zh-CN" altLang="en-US" sz="16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98" name="矩形 97"/>
          <p:cNvSpPr/>
          <p:nvPr/>
        </p:nvSpPr>
        <p:spPr>
          <a:xfrm>
            <a:off x="4938849" y="2078997"/>
            <a:ext cx="834601" cy="229369"/>
          </a:xfrm>
          <a:prstGeom prst="rect">
            <a:avLst/>
          </a:prstGeom>
          <a:noFill/>
          <a:ln w="3175"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1475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有效位</a:t>
            </a:r>
            <a:endParaRPr lang="zh-CN" altLang="en-US" sz="1475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9" name="直接连接符 98"/>
          <p:cNvCxnSpPr/>
          <p:nvPr/>
        </p:nvCxnSpPr>
        <p:spPr>
          <a:xfrm>
            <a:off x="6983094" y="5553645"/>
            <a:ext cx="0" cy="268547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接连接符 99"/>
          <p:cNvCxnSpPr/>
          <p:nvPr/>
        </p:nvCxnSpPr>
        <p:spPr>
          <a:xfrm>
            <a:off x="7742512" y="5553645"/>
            <a:ext cx="0" cy="279768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接连接符 100"/>
          <p:cNvCxnSpPr/>
          <p:nvPr/>
        </p:nvCxnSpPr>
        <p:spPr>
          <a:xfrm>
            <a:off x="8539505" y="5546134"/>
            <a:ext cx="0" cy="277361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2" name="组合 101"/>
          <p:cNvGrpSpPr/>
          <p:nvPr/>
        </p:nvGrpSpPr>
        <p:grpSpPr>
          <a:xfrm>
            <a:off x="7139034" y="4756829"/>
            <a:ext cx="2384457" cy="2153169"/>
            <a:chOff x="4008609" y="4420826"/>
            <a:chExt cx="2260945" cy="2041635"/>
          </a:xfrm>
        </p:grpSpPr>
        <p:sp>
          <p:nvSpPr>
            <p:cNvPr id="103" name="斜纹 102"/>
            <p:cNvSpPr/>
            <p:nvPr/>
          </p:nvSpPr>
          <p:spPr>
            <a:xfrm rot="13664350">
              <a:off x="4118264" y="4311171"/>
              <a:ext cx="2041635" cy="2260945"/>
            </a:xfrm>
            <a:prstGeom prst="diagStripe">
              <a:avLst>
                <a:gd name="adj" fmla="val 78754"/>
              </a:avLst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zh-CN" altLang="en-US" sz="1055" dirty="0">
                <a:solidFill>
                  <a:schemeClr val="tx1"/>
                </a:solidFill>
              </a:endParaRPr>
            </a:p>
          </p:txBody>
        </p:sp>
        <p:sp>
          <p:nvSpPr>
            <p:cNvPr id="104" name="文本框 103"/>
            <p:cNvSpPr txBox="1"/>
            <p:nvPr/>
          </p:nvSpPr>
          <p:spPr>
            <a:xfrm>
              <a:off x="4498094" y="5458032"/>
              <a:ext cx="1488606" cy="3028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75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字选择 </a:t>
              </a:r>
              <a:r>
                <a:rPr lang="en-US" altLang="zh-CN" sz="1475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MUX</a:t>
              </a:r>
              <a:endParaRPr lang="zh-CN" altLang="en-US" sz="1475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105" name="直接连接符 104"/>
          <p:cNvCxnSpPr>
            <a:stCxn id="114" idx="3"/>
          </p:cNvCxnSpPr>
          <p:nvPr/>
        </p:nvCxnSpPr>
        <p:spPr>
          <a:xfrm>
            <a:off x="6026291" y="5971928"/>
            <a:ext cx="811102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6" name="组合 105"/>
          <p:cNvGrpSpPr/>
          <p:nvPr/>
        </p:nvGrpSpPr>
        <p:grpSpPr>
          <a:xfrm>
            <a:off x="8118758" y="6176709"/>
            <a:ext cx="929089" cy="279770"/>
            <a:chOff x="6056345" y="5767116"/>
            <a:chExt cx="880963" cy="265276"/>
          </a:xfrm>
        </p:grpSpPr>
        <p:cxnSp>
          <p:nvCxnSpPr>
            <p:cNvPr id="107" name="直接连接符 106"/>
            <p:cNvCxnSpPr/>
            <p:nvPr/>
          </p:nvCxnSpPr>
          <p:spPr>
            <a:xfrm>
              <a:off x="6056345" y="5767116"/>
              <a:ext cx="0" cy="265276"/>
            </a:xfrm>
            <a:prstGeom prst="line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矩形 107"/>
            <p:cNvSpPr/>
            <p:nvPr/>
          </p:nvSpPr>
          <p:spPr>
            <a:xfrm>
              <a:off x="6134437" y="5792357"/>
              <a:ext cx="802871" cy="217488"/>
            </a:xfrm>
            <a:prstGeom prst="rect">
              <a:avLst/>
            </a:prstGeom>
            <a:noFill/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zh-CN" altLang="en-US" sz="1475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字输出</a:t>
              </a:r>
              <a:endParaRPr lang="zh-CN" altLang="en-US" sz="1475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10" name="组合 109"/>
          <p:cNvGrpSpPr/>
          <p:nvPr/>
        </p:nvGrpSpPr>
        <p:grpSpPr>
          <a:xfrm>
            <a:off x="3725021" y="1581158"/>
            <a:ext cx="2301270" cy="241088"/>
            <a:chOff x="2861077" y="969828"/>
            <a:chExt cx="2182065" cy="228600"/>
          </a:xfrm>
          <a:noFill/>
        </p:grpSpPr>
        <p:sp>
          <p:nvSpPr>
            <p:cNvPr id="111" name="矩形 110"/>
            <p:cNvSpPr/>
            <p:nvPr/>
          </p:nvSpPr>
          <p:spPr>
            <a:xfrm>
              <a:off x="2861077" y="969828"/>
              <a:ext cx="720725" cy="228600"/>
            </a:xfrm>
            <a:prstGeom prst="rect">
              <a:avLst/>
            </a:prstGeom>
            <a:grpFill/>
            <a:ln w="15875" cmpd="sng">
              <a:noFill/>
              <a:prstDash val="soli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1475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tag</a:t>
              </a:r>
              <a:endParaRPr lang="zh-CN" altLang="en-US" sz="1475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2" name="矩形 111"/>
            <p:cNvSpPr/>
            <p:nvPr/>
          </p:nvSpPr>
          <p:spPr>
            <a:xfrm>
              <a:off x="3581802" y="969828"/>
              <a:ext cx="730670" cy="228600"/>
            </a:xfrm>
            <a:prstGeom prst="rect">
              <a:avLst/>
            </a:prstGeom>
            <a:grpFill/>
            <a:ln w="15875" cmpd="sng">
              <a:noFill/>
              <a:prstDash val="soli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1475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index</a:t>
              </a:r>
              <a:endParaRPr lang="zh-CN" altLang="en-US" sz="1475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3" name="矩形 112"/>
            <p:cNvSpPr/>
            <p:nvPr/>
          </p:nvSpPr>
          <p:spPr>
            <a:xfrm>
              <a:off x="4312472" y="969828"/>
              <a:ext cx="730670" cy="228600"/>
            </a:xfrm>
            <a:prstGeom prst="rect">
              <a:avLst/>
            </a:prstGeom>
            <a:grpFill/>
            <a:ln w="15875" cmpd="sng">
              <a:noFill/>
              <a:prstDash val="soli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1475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offset</a:t>
              </a:r>
              <a:endParaRPr lang="zh-CN" altLang="en-US" sz="1475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14" name="矩形 113"/>
          <p:cNvSpPr/>
          <p:nvPr/>
        </p:nvSpPr>
        <p:spPr>
          <a:xfrm>
            <a:off x="5322156" y="5812339"/>
            <a:ext cx="696103" cy="29947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75" dirty="0">
                <a:solidFill>
                  <a:schemeClr val="bg1"/>
                </a:solidFill>
              </a:rPr>
              <a:t>=</a:t>
            </a:r>
            <a:r>
              <a:rPr lang="zh-CN" altLang="en-US" sz="1475" dirty="0">
                <a:solidFill>
                  <a:schemeClr val="bg1"/>
                </a:solidFill>
              </a:rPr>
              <a:t>？</a:t>
            </a:r>
            <a:endParaRPr lang="zh-CN" altLang="en-US" sz="1475" dirty="0">
              <a:solidFill>
                <a:schemeClr val="bg1"/>
              </a:solidFill>
            </a:endParaRPr>
          </a:p>
        </p:txBody>
      </p:sp>
      <p:sp>
        <p:nvSpPr>
          <p:cNvPr id="115" name="斜纹 114"/>
          <p:cNvSpPr/>
          <p:nvPr/>
        </p:nvSpPr>
        <p:spPr>
          <a:xfrm rot="19064014">
            <a:off x="3875674" y="2849270"/>
            <a:ext cx="2173498" cy="2388874"/>
          </a:xfrm>
          <a:prstGeom prst="diagStripe">
            <a:avLst>
              <a:gd name="adj" fmla="val 78754"/>
            </a:avLst>
          </a:prstGeom>
          <a:solidFill>
            <a:srgbClr val="CCFFCC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50" dirty="0">
              <a:solidFill>
                <a:schemeClr val="tx1"/>
              </a:solidFill>
            </a:endParaRPr>
          </a:p>
        </p:txBody>
      </p:sp>
      <p:grpSp>
        <p:nvGrpSpPr>
          <p:cNvPr id="116" name="组合 115"/>
          <p:cNvGrpSpPr/>
          <p:nvPr/>
        </p:nvGrpSpPr>
        <p:grpSpPr>
          <a:xfrm>
            <a:off x="4588011" y="2543142"/>
            <a:ext cx="655078" cy="2809846"/>
            <a:chOff x="2295119" y="2334793"/>
            <a:chExt cx="621145" cy="2664296"/>
          </a:xfrm>
        </p:grpSpPr>
        <p:cxnSp>
          <p:nvCxnSpPr>
            <p:cNvPr id="117" name="直接连接符 116"/>
            <p:cNvCxnSpPr/>
            <p:nvPr/>
          </p:nvCxnSpPr>
          <p:spPr>
            <a:xfrm>
              <a:off x="2641953" y="3846961"/>
              <a:ext cx="26014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直接连接符 117"/>
            <p:cNvCxnSpPr/>
            <p:nvPr/>
          </p:nvCxnSpPr>
          <p:spPr>
            <a:xfrm>
              <a:off x="2641953" y="4207001"/>
              <a:ext cx="26772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直接连接符 118"/>
            <p:cNvCxnSpPr/>
            <p:nvPr/>
          </p:nvCxnSpPr>
          <p:spPr>
            <a:xfrm>
              <a:off x="2641953" y="4999089"/>
              <a:ext cx="27431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直接连接符 119"/>
            <p:cNvCxnSpPr/>
            <p:nvPr/>
          </p:nvCxnSpPr>
          <p:spPr>
            <a:xfrm>
              <a:off x="2641953" y="4639049"/>
              <a:ext cx="27431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直接连接符 120"/>
            <p:cNvCxnSpPr/>
            <p:nvPr/>
          </p:nvCxnSpPr>
          <p:spPr>
            <a:xfrm>
              <a:off x="2641953" y="2334793"/>
              <a:ext cx="27431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直接连接符 121"/>
            <p:cNvCxnSpPr/>
            <p:nvPr/>
          </p:nvCxnSpPr>
          <p:spPr>
            <a:xfrm>
              <a:off x="2641953" y="2694833"/>
              <a:ext cx="26772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直接连接符 122"/>
            <p:cNvCxnSpPr/>
            <p:nvPr/>
          </p:nvCxnSpPr>
          <p:spPr>
            <a:xfrm>
              <a:off x="2641953" y="3126881"/>
              <a:ext cx="27431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直接连接符 123"/>
            <p:cNvCxnSpPr/>
            <p:nvPr/>
          </p:nvCxnSpPr>
          <p:spPr>
            <a:xfrm>
              <a:off x="2641953" y="3486921"/>
              <a:ext cx="27431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5" name="文本框 124"/>
            <p:cNvSpPr txBox="1"/>
            <p:nvPr/>
          </p:nvSpPr>
          <p:spPr>
            <a:xfrm>
              <a:off x="2295119" y="2980840"/>
              <a:ext cx="295324" cy="13796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75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行地址译码器</a:t>
              </a:r>
              <a:endParaRPr lang="zh-CN" altLang="en-US" sz="1475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26" name="矩形 125"/>
          <p:cNvSpPr/>
          <p:nvPr/>
        </p:nvSpPr>
        <p:spPr>
          <a:xfrm>
            <a:off x="2087093" y="2990169"/>
            <a:ext cx="864570" cy="280322"/>
          </a:xfrm>
          <a:prstGeom prst="rect">
            <a:avLst/>
          </a:prstGeom>
          <a:noFill/>
          <a:ln w="6350" cmpd="sng"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75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1F</a:t>
            </a:r>
            <a:endParaRPr lang="zh-CN" altLang="en-US" sz="1475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7" name="矩形 126"/>
          <p:cNvSpPr/>
          <p:nvPr/>
        </p:nvSpPr>
        <p:spPr>
          <a:xfrm>
            <a:off x="2087093" y="3270491"/>
            <a:ext cx="864570" cy="280322"/>
          </a:xfrm>
          <a:prstGeom prst="rect">
            <a:avLst/>
          </a:prstGeom>
          <a:noFill/>
          <a:ln w="6350" cmpd="sng"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75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</a:t>
            </a:r>
            <a:endParaRPr lang="zh-CN" altLang="en-US" sz="1475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8" name="矩形 127"/>
          <p:cNvSpPr/>
          <p:nvPr/>
        </p:nvSpPr>
        <p:spPr>
          <a:xfrm>
            <a:off x="2087093" y="3550812"/>
            <a:ext cx="864570" cy="280322"/>
          </a:xfrm>
          <a:prstGeom prst="rect">
            <a:avLst/>
          </a:prstGeom>
          <a:noFill/>
          <a:ln w="6350" cmpd="sng"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75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24</a:t>
            </a:r>
            <a:endParaRPr lang="zh-CN" altLang="en-US" sz="1475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9" name="矩形 128"/>
          <p:cNvSpPr/>
          <p:nvPr/>
        </p:nvSpPr>
        <p:spPr>
          <a:xfrm>
            <a:off x="2086628" y="3846224"/>
            <a:ext cx="864570" cy="237898"/>
          </a:xfrm>
          <a:prstGeom prst="rect">
            <a:avLst/>
          </a:prstGeom>
          <a:noFill/>
          <a:ln w="6350" cmpd="sng"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75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1E</a:t>
            </a:r>
            <a:endParaRPr lang="zh-CN" altLang="en-US" sz="1475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0" name="矩形 129"/>
          <p:cNvSpPr/>
          <p:nvPr/>
        </p:nvSpPr>
        <p:spPr>
          <a:xfrm>
            <a:off x="2086628" y="4091313"/>
            <a:ext cx="864570" cy="280322"/>
          </a:xfrm>
          <a:prstGeom prst="rect">
            <a:avLst/>
          </a:prstGeom>
          <a:noFill/>
          <a:ln w="6350" cmpd="sng"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75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44</a:t>
            </a:r>
            <a:endParaRPr lang="zh-CN" altLang="en-US" sz="1475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1" name="矩形 130"/>
          <p:cNvSpPr/>
          <p:nvPr/>
        </p:nvSpPr>
        <p:spPr>
          <a:xfrm>
            <a:off x="1937524" y="2686496"/>
            <a:ext cx="1128839" cy="229369"/>
          </a:xfrm>
          <a:prstGeom prst="rect">
            <a:avLst/>
          </a:prstGeom>
          <a:noFill/>
          <a:ln w="3175"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1475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访问序列</a:t>
            </a:r>
            <a:endParaRPr lang="zh-CN" altLang="en-US" sz="1475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32" name="组合 131"/>
          <p:cNvGrpSpPr/>
          <p:nvPr/>
        </p:nvGrpSpPr>
        <p:grpSpPr>
          <a:xfrm>
            <a:off x="3723781" y="1827164"/>
            <a:ext cx="2301270" cy="241088"/>
            <a:chOff x="2861077" y="969828"/>
            <a:chExt cx="2182065" cy="228600"/>
          </a:xfrm>
        </p:grpSpPr>
        <p:sp>
          <p:nvSpPr>
            <p:cNvPr id="133" name="矩形 132"/>
            <p:cNvSpPr/>
            <p:nvPr/>
          </p:nvSpPr>
          <p:spPr>
            <a:xfrm>
              <a:off x="2861077" y="969828"/>
              <a:ext cx="720725" cy="228600"/>
            </a:xfrm>
            <a:prstGeom prst="rect">
              <a:avLst/>
            </a:prstGeom>
            <a:solidFill>
              <a:srgbClr val="00B0F0"/>
            </a:solidFill>
            <a:ln w="15875" cmpd="sng">
              <a:prstDash val="soli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1475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Tag</a:t>
              </a:r>
              <a:endParaRPr lang="zh-CN" altLang="en-US" sz="1475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4" name="矩形 133"/>
            <p:cNvSpPr/>
            <p:nvPr/>
          </p:nvSpPr>
          <p:spPr>
            <a:xfrm>
              <a:off x="3581802" y="969828"/>
              <a:ext cx="730670" cy="228600"/>
            </a:xfrm>
            <a:prstGeom prst="rect">
              <a:avLst/>
            </a:prstGeom>
            <a:solidFill>
              <a:srgbClr val="CCFFCC"/>
            </a:solidFill>
            <a:ln w="15875" cmpd="sng">
              <a:prstDash val="soli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1475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index</a:t>
              </a:r>
              <a:endParaRPr lang="zh-CN" altLang="en-US" sz="1475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5" name="矩形 134"/>
            <p:cNvSpPr/>
            <p:nvPr/>
          </p:nvSpPr>
          <p:spPr>
            <a:xfrm>
              <a:off x="4312472" y="969828"/>
              <a:ext cx="730670" cy="228600"/>
            </a:xfrm>
            <a:prstGeom prst="rect">
              <a:avLst/>
            </a:prstGeom>
            <a:solidFill>
              <a:srgbClr val="FFC000"/>
            </a:solidFill>
            <a:ln w="15875" cmpd="sng">
              <a:prstDash val="soli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1475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offset</a:t>
              </a:r>
              <a:endParaRPr lang="zh-CN" altLang="en-US" sz="1475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136" name="直接连接符 135"/>
          <p:cNvCxnSpPr/>
          <p:nvPr/>
        </p:nvCxnSpPr>
        <p:spPr>
          <a:xfrm>
            <a:off x="1937523" y="3014219"/>
            <a:ext cx="0" cy="1368000"/>
          </a:xfrm>
          <a:prstGeom prst="line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7" name="组合 136"/>
          <p:cNvGrpSpPr/>
          <p:nvPr/>
        </p:nvGrpSpPr>
        <p:grpSpPr>
          <a:xfrm>
            <a:off x="5308214" y="5256456"/>
            <a:ext cx="957343" cy="243128"/>
            <a:chOff x="3909010" y="1043086"/>
            <a:chExt cx="907753" cy="230534"/>
          </a:xfrm>
        </p:grpSpPr>
        <p:sp>
          <p:nvSpPr>
            <p:cNvPr id="138" name="矩形 137"/>
            <p:cNvSpPr/>
            <p:nvPr/>
          </p:nvSpPr>
          <p:spPr>
            <a:xfrm>
              <a:off x="4261094" y="1043086"/>
              <a:ext cx="555669" cy="228600"/>
            </a:xfrm>
            <a:prstGeom prst="rect">
              <a:avLst/>
            </a:prstGeom>
            <a:solidFill>
              <a:srgbClr val="00B0F0"/>
            </a:solidFill>
            <a:ln w="3175">
              <a:prstDash val="sysDot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1265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0000</a:t>
              </a:r>
              <a:endParaRPr lang="zh-CN" altLang="en-US" sz="1265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9" name="矩形 138"/>
            <p:cNvSpPr/>
            <p:nvPr/>
          </p:nvSpPr>
          <p:spPr>
            <a:xfrm>
              <a:off x="3909010" y="1045020"/>
              <a:ext cx="227092" cy="228600"/>
            </a:xfrm>
            <a:prstGeom prst="rect">
              <a:avLst/>
            </a:prstGeom>
            <a:solidFill>
              <a:srgbClr val="FF6600"/>
            </a:solidFill>
            <a:ln w="3175">
              <a:prstDash val="sysDot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1265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endParaRPr lang="zh-CN" altLang="en-US" sz="1265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40" name="组合 139"/>
          <p:cNvGrpSpPr/>
          <p:nvPr/>
        </p:nvGrpSpPr>
        <p:grpSpPr>
          <a:xfrm>
            <a:off x="5307550" y="2809065"/>
            <a:ext cx="948348" cy="243128"/>
            <a:chOff x="3917539" y="1043086"/>
            <a:chExt cx="899224" cy="230534"/>
          </a:xfrm>
        </p:grpSpPr>
        <p:sp>
          <p:nvSpPr>
            <p:cNvPr id="141" name="矩形 140"/>
            <p:cNvSpPr/>
            <p:nvPr/>
          </p:nvSpPr>
          <p:spPr>
            <a:xfrm>
              <a:off x="4261094" y="1043086"/>
              <a:ext cx="555669" cy="228600"/>
            </a:xfrm>
            <a:prstGeom prst="rect">
              <a:avLst/>
            </a:prstGeom>
            <a:solidFill>
              <a:srgbClr val="00B0F0"/>
            </a:solidFill>
            <a:ln w="3175">
              <a:prstDash val="sysDot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1265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0001</a:t>
              </a:r>
              <a:endParaRPr lang="zh-CN" altLang="en-US" sz="1265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2" name="矩形 141"/>
            <p:cNvSpPr/>
            <p:nvPr/>
          </p:nvSpPr>
          <p:spPr>
            <a:xfrm>
              <a:off x="3917539" y="1045020"/>
              <a:ext cx="227092" cy="228600"/>
            </a:xfrm>
            <a:prstGeom prst="rect">
              <a:avLst/>
            </a:prstGeom>
            <a:solidFill>
              <a:srgbClr val="FF6600"/>
            </a:solidFill>
            <a:ln w="3175">
              <a:prstDash val="sysDot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1265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endParaRPr lang="zh-CN" altLang="en-US" sz="1265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43" name="组合 142"/>
          <p:cNvGrpSpPr/>
          <p:nvPr/>
        </p:nvGrpSpPr>
        <p:grpSpPr>
          <a:xfrm>
            <a:off x="5299276" y="2389082"/>
            <a:ext cx="951318" cy="243267"/>
            <a:chOff x="3917539" y="1042954"/>
            <a:chExt cx="902040" cy="230666"/>
          </a:xfrm>
        </p:grpSpPr>
        <p:sp>
          <p:nvSpPr>
            <p:cNvPr id="144" name="矩形 143"/>
            <p:cNvSpPr/>
            <p:nvPr/>
          </p:nvSpPr>
          <p:spPr>
            <a:xfrm>
              <a:off x="4263910" y="1042954"/>
              <a:ext cx="555669" cy="228600"/>
            </a:xfrm>
            <a:prstGeom prst="rect">
              <a:avLst/>
            </a:prstGeom>
            <a:solidFill>
              <a:srgbClr val="00B0F0"/>
            </a:solidFill>
            <a:ln w="3175">
              <a:prstDash val="sysDot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1265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0001</a:t>
              </a:r>
              <a:endParaRPr lang="zh-CN" altLang="en-US" sz="1265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5" name="矩形 144"/>
            <p:cNvSpPr/>
            <p:nvPr/>
          </p:nvSpPr>
          <p:spPr>
            <a:xfrm>
              <a:off x="3917539" y="1045020"/>
              <a:ext cx="227092" cy="228600"/>
            </a:xfrm>
            <a:prstGeom prst="rect">
              <a:avLst/>
            </a:prstGeom>
            <a:solidFill>
              <a:srgbClr val="FF6600"/>
            </a:solidFill>
            <a:ln w="3175">
              <a:prstDash val="sysDot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1265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endParaRPr lang="zh-CN" altLang="en-US" sz="1265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46" name="组合 145"/>
          <p:cNvGrpSpPr/>
          <p:nvPr/>
        </p:nvGrpSpPr>
        <p:grpSpPr>
          <a:xfrm>
            <a:off x="6572795" y="2391261"/>
            <a:ext cx="3147758" cy="241088"/>
            <a:chOff x="5112580" y="1043086"/>
            <a:chExt cx="2984705" cy="228600"/>
          </a:xfrm>
          <a:solidFill>
            <a:srgbClr val="99FF66"/>
          </a:solidFill>
        </p:grpSpPr>
        <p:sp>
          <p:nvSpPr>
            <p:cNvPr id="147" name="矩形 146"/>
            <p:cNvSpPr/>
            <p:nvPr/>
          </p:nvSpPr>
          <p:spPr>
            <a:xfrm>
              <a:off x="5112580" y="1043086"/>
              <a:ext cx="720725" cy="228600"/>
            </a:xfrm>
            <a:prstGeom prst="rect">
              <a:avLst/>
            </a:prstGeom>
            <a:grpFill/>
            <a:ln w="3175">
              <a:prstDash val="sysDot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1475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20</a:t>
              </a:r>
              <a:endParaRPr lang="zh-CN" altLang="en-US" sz="1475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8" name="矩形 147"/>
            <p:cNvSpPr/>
            <p:nvPr/>
          </p:nvSpPr>
          <p:spPr>
            <a:xfrm>
              <a:off x="5867240" y="1043086"/>
              <a:ext cx="720725" cy="228600"/>
            </a:xfrm>
            <a:prstGeom prst="rect">
              <a:avLst/>
            </a:prstGeom>
            <a:grpFill/>
            <a:ln w="3175">
              <a:prstDash val="sysDot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/>
              <a:r>
                <a:rPr lang="en-US" altLang="zh-CN" sz="1475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21</a:t>
              </a:r>
              <a:endParaRPr lang="zh-CN" altLang="en-US" sz="1475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9" name="矩形 148"/>
            <p:cNvSpPr/>
            <p:nvPr/>
          </p:nvSpPr>
          <p:spPr>
            <a:xfrm>
              <a:off x="6621900" y="1043086"/>
              <a:ext cx="720725" cy="228600"/>
            </a:xfrm>
            <a:prstGeom prst="rect">
              <a:avLst/>
            </a:prstGeom>
            <a:grpFill/>
            <a:ln w="3175">
              <a:prstDash val="sysDot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/>
              <a:r>
                <a:rPr lang="en-US" altLang="zh-CN" sz="1475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22</a:t>
              </a:r>
              <a:endParaRPr lang="zh-CN" altLang="en-US" sz="1475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0" name="矩形 149"/>
            <p:cNvSpPr/>
            <p:nvPr/>
          </p:nvSpPr>
          <p:spPr>
            <a:xfrm>
              <a:off x="7376560" y="1043086"/>
              <a:ext cx="720725" cy="228600"/>
            </a:xfrm>
            <a:prstGeom prst="rect">
              <a:avLst/>
            </a:prstGeom>
            <a:grpFill/>
            <a:ln w="3175">
              <a:prstDash val="sysDot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/>
              <a:r>
                <a:rPr lang="en-US" altLang="zh-CN" sz="1475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23</a:t>
              </a:r>
              <a:endParaRPr lang="zh-CN" altLang="en-US" sz="1475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51" name="组合 150"/>
          <p:cNvGrpSpPr/>
          <p:nvPr/>
        </p:nvGrpSpPr>
        <p:grpSpPr>
          <a:xfrm>
            <a:off x="6567683" y="2806363"/>
            <a:ext cx="3147758" cy="241088"/>
            <a:chOff x="5112580" y="1043086"/>
            <a:chExt cx="2984705" cy="228600"/>
          </a:xfrm>
          <a:solidFill>
            <a:srgbClr val="99FF66"/>
          </a:solidFill>
        </p:grpSpPr>
        <p:sp>
          <p:nvSpPr>
            <p:cNvPr id="152" name="矩形 151"/>
            <p:cNvSpPr/>
            <p:nvPr/>
          </p:nvSpPr>
          <p:spPr>
            <a:xfrm>
              <a:off x="5112580" y="1043086"/>
              <a:ext cx="720725" cy="228600"/>
            </a:xfrm>
            <a:prstGeom prst="rect">
              <a:avLst/>
            </a:prstGeom>
            <a:grpFill/>
            <a:ln w="3175">
              <a:prstDash val="sysDot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1475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24</a:t>
              </a:r>
              <a:endParaRPr lang="zh-CN" altLang="en-US" sz="1475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3" name="矩形 152"/>
            <p:cNvSpPr/>
            <p:nvPr/>
          </p:nvSpPr>
          <p:spPr>
            <a:xfrm>
              <a:off x="5867240" y="1043086"/>
              <a:ext cx="720725" cy="228600"/>
            </a:xfrm>
            <a:prstGeom prst="rect">
              <a:avLst/>
            </a:prstGeom>
            <a:grpFill/>
            <a:ln w="3175">
              <a:prstDash val="sysDot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/>
              <a:r>
                <a:rPr lang="en-US" altLang="zh-CN" sz="1475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25</a:t>
              </a:r>
              <a:endParaRPr lang="zh-CN" altLang="en-US" sz="1475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4" name="矩形 153"/>
            <p:cNvSpPr/>
            <p:nvPr/>
          </p:nvSpPr>
          <p:spPr>
            <a:xfrm>
              <a:off x="6621900" y="1043086"/>
              <a:ext cx="720725" cy="228600"/>
            </a:xfrm>
            <a:prstGeom prst="rect">
              <a:avLst/>
            </a:prstGeom>
            <a:grpFill/>
            <a:ln w="3175">
              <a:prstDash val="sysDot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/>
              <a:r>
                <a:rPr lang="en-US" altLang="zh-CN" sz="1475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26</a:t>
              </a:r>
              <a:endParaRPr lang="zh-CN" altLang="en-US" sz="1475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5" name="矩形 154"/>
            <p:cNvSpPr/>
            <p:nvPr/>
          </p:nvSpPr>
          <p:spPr>
            <a:xfrm>
              <a:off x="7376560" y="1043086"/>
              <a:ext cx="720725" cy="228600"/>
            </a:xfrm>
            <a:prstGeom prst="rect">
              <a:avLst/>
            </a:prstGeom>
            <a:grpFill/>
            <a:ln w="3175">
              <a:prstDash val="sysDot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/>
              <a:r>
                <a:rPr lang="en-US" altLang="zh-CN" sz="1475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27</a:t>
              </a:r>
              <a:endParaRPr lang="zh-CN" altLang="en-US" sz="1475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56" name="组合 155"/>
          <p:cNvGrpSpPr/>
          <p:nvPr/>
        </p:nvGrpSpPr>
        <p:grpSpPr>
          <a:xfrm>
            <a:off x="6567683" y="2810407"/>
            <a:ext cx="3147758" cy="241330"/>
            <a:chOff x="5112580" y="1042857"/>
            <a:chExt cx="2984705" cy="228829"/>
          </a:xfrm>
          <a:solidFill>
            <a:srgbClr val="FF0000"/>
          </a:solidFill>
        </p:grpSpPr>
        <p:sp>
          <p:nvSpPr>
            <p:cNvPr id="157" name="矩形 156"/>
            <p:cNvSpPr/>
            <p:nvPr/>
          </p:nvSpPr>
          <p:spPr>
            <a:xfrm>
              <a:off x="5112580" y="1043086"/>
              <a:ext cx="720725" cy="228600"/>
            </a:xfrm>
            <a:prstGeom prst="rect">
              <a:avLst/>
            </a:prstGeom>
            <a:grpFill/>
            <a:ln w="3175">
              <a:prstDash val="sysDot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1475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44</a:t>
              </a:r>
              <a:endParaRPr lang="zh-CN" altLang="en-US" sz="1475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8" name="矩形 157"/>
            <p:cNvSpPr/>
            <p:nvPr/>
          </p:nvSpPr>
          <p:spPr>
            <a:xfrm>
              <a:off x="5867240" y="1043086"/>
              <a:ext cx="720725" cy="228600"/>
            </a:xfrm>
            <a:prstGeom prst="rect">
              <a:avLst/>
            </a:prstGeom>
            <a:grpFill/>
            <a:ln w="3175">
              <a:prstDash val="sysDot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/>
              <a:r>
                <a:rPr lang="en-US" altLang="zh-CN" sz="1475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45</a:t>
              </a:r>
              <a:endParaRPr lang="zh-CN" altLang="en-US" sz="1475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9" name="矩形 158"/>
            <p:cNvSpPr/>
            <p:nvPr/>
          </p:nvSpPr>
          <p:spPr>
            <a:xfrm>
              <a:off x="6621900" y="1043086"/>
              <a:ext cx="720725" cy="228600"/>
            </a:xfrm>
            <a:prstGeom prst="rect">
              <a:avLst/>
            </a:prstGeom>
            <a:grpFill/>
            <a:ln w="3175">
              <a:prstDash val="sysDot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/>
              <a:r>
                <a:rPr lang="en-US" altLang="zh-CN" sz="1475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46</a:t>
              </a:r>
              <a:endParaRPr lang="zh-CN" altLang="en-US" sz="1475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0" name="矩形 159"/>
            <p:cNvSpPr/>
            <p:nvPr/>
          </p:nvSpPr>
          <p:spPr>
            <a:xfrm>
              <a:off x="7376560" y="1042857"/>
              <a:ext cx="720725" cy="228600"/>
            </a:xfrm>
            <a:prstGeom prst="rect">
              <a:avLst/>
            </a:prstGeom>
            <a:grpFill/>
            <a:ln w="3175">
              <a:prstDash val="sysDot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/>
              <a:r>
                <a:rPr lang="en-US" altLang="zh-CN" sz="1475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47</a:t>
              </a:r>
              <a:endParaRPr lang="zh-CN" altLang="en-US" sz="1475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61" name="组合 160"/>
          <p:cNvGrpSpPr/>
          <p:nvPr/>
        </p:nvGrpSpPr>
        <p:grpSpPr>
          <a:xfrm>
            <a:off x="6567683" y="4847372"/>
            <a:ext cx="3147758" cy="241088"/>
            <a:chOff x="5112580" y="1043086"/>
            <a:chExt cx="2984705" cy="228600"/>
          </a:xfrm>
        </p:grpSpPr>
        <p:sp>
          <p:nvSpPr>
            <p:cNvPr id="162" name="矩形 161"/>
            <p:cNvSpPr/>
            <p:nvPr/>
          </p:nvSpPr>
          <p:spPr>
            <a:xfrm>
              <a:off x="5112580" y="1043086"/>
              <a:ext cx="720725" cy="228600"/>
            </a:xfrm>
            <a:prstGeom prst="rect">
              <a:avLst/>
            </a:prstGeom>
            <a:solidFill>
              <a:schemeClr val="bg1"/>
            </a:solidFill>
            <a:ln w="3175">
              <a:prstDash val="sysDot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475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3" name="矩形 162"/>
            <p:cNvSpPr/>
            <p:nvPr/>
          </p:nvSpPr>
          <p:spPr>
            <a:xfrm>
              <a:off x="5867240" y="1043086"/>
              <a:ext cx="720725" cy="228600"/>
            </a:xfrm>
            <a:prstGeom prst="rect">
              <a:avLst/>
            </a:prstGeom>
            <a:solidFill>
              <a:schemeClr val="bg1"/>
            </a:solidFill>
            <a:ln w="3175">
              <a:prstDash val="sysDot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/>
              <a:endParaRPr lang="zh-CN" altLang="en-US" sz="1475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4" name="矩形 163"/>
            <p:cNvSpPr/>
            <p:nvPr/>
          </p:nvSpPr>
          <p:spPr>
            <a:xfrm>
              <a:off x="6621900" y="1043086"/>
              <a:ext cx="720725" cy="228600"/>
            </a:xfrm>
            <a:prstGeom prst="rect">
              <a:avLst/>
            </a:prstGeom>
            <a:solidFill>
              <a:schemeClr val="bg1"/>
            </a:solidFill>
            <a:ln w="3175">
              <a:prstDash val="sysDot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/>
              <a:endParaRPr lang="zh-CN" altLang="en-US" sz="1475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5" name="矩形 164"/>
            <p:cNvSpPr/>
            <p:nvPr/>
          </p:nvSpPr>
          <p:spPr>
            <a:xfrm>
              <a:off x="7376560" y="1043086"/>
              <a:ext cx="720725" cy="228600"/>
            </a:xfrm>
            <a:prstGeom prst="rect">
              <a:avLst/>
            </a:prstGeom>
            <a:solidFill>
              <a:schemeClr val="bg1"/>
            </a:solidFill>
            <a:ln w="3175">
              <a:prstDash val="sysDot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/>
              <a:endParaRPr lang="zh-CN" altLang="en-US" sz="1475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66" name="组合 165"/>
          <p:cNvGrpSpPr/>
          <p:nvPr/>
        </p:nvGrpSpPr>
        <p:grpSpPr>
          <a:xfrm>
            <a:off x="6570222" y="5253685"/>
            <a:ext cx="3147758" cy="241088"/>
            <a:chOff x="5112580" y="1043086"/>
            <a:chExt cx="2984705" cy="228600"/>
          </a:xfrm>
          <a:solidFill>
            <a:srgbClr val="99FF66"/>
          </a:solidFill>
        </p:grpSpPr>
        <p:sp>
          <p:nvSpPr>
            <p:cNvPr id="167" name="矩形 166"/>
            <p:cNvSpPr/>
            <p:nvPr/>
          </p:nvSpPr>
          <p:spPr>
            <a:xfrm>
              <a:off x="5112580" y="1043086"/>
              <a:ext cx="720725" cy="228600"/>
            </a:xfrm>
            <a:prstGeom prst="rect">
              <a:avLst/>
            </a:prstGeom>
            <a:grpFill/>
            <a:ln w="3175">
              <a:prstDash val="sysDot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1475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1C</a:t>
              </a:r>
              <a:endParaRPr lang="zh-CN" altLang="en-US" sz="1475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8" name="矩形 167"/>
            <p:cNvSpPr/>
            <p:nvPr/>
          </p:nvSpPr>
          <p:spPr>
            <a:xfrm>
              <a:off x="5867240" y="1043086"/>
              <a:ext cx="720725" cy="228600"/>
            </a:xfrm>
            <a:prstGeom prst="rect">
              <a:avLst/>
            </a:prstGeom>
            <a:grpFill/>
            <a:ln w="3175">
              <a:prstDash val="sysDot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/>
              <a:r>
                <a:rPr lang="en-US" altLang="zh-CN" sz="1475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1D</a:t>
              </a:r>
              <a:endParaRPr lang="zh-CN" altLang="en-US" sz="1475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9" name="矩形 168"/>
            <p:cNvSpPr/>
            <p:nvPr/>
          </p:nvSpPr>
          <p:spPr>
            <a:xfrm>
              <a:off x="6621900" y="1043086"/>
              <a:ext cx="720725" cy="228600"/>
            </a:xfrm>
            <a:prstGeom prst="rect">
              <a:avLst/>
            </a:prstGeom>
            <a:grpFill/>
            <a:ln w="3175">
              <a:prstDash val="sysDot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/>
              <a:r>
                <a:rPr lang="en-US" altLang="zh-CN" sz="1475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1E</a:t>
              </a:r>
              <a:endParaRPr lang="zh-CN" altLang="en-US" sz="1475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0" name="矩形 169"/>
            <p:cNvSpPr/>
            <p:nvPr/>
          </p:nvSpPr>
          <p:spPr>
            <a:xfrm>
              <a:off x="7376560" y="1043086"/>
              <a:ext cx="720725" cy="228600"/>
            </a:xfrm>
            <a:prstGeom prst="rect">
              <a:avLst/>
            </a:prstGeom>
            <a:grpFill/>
            <a:ln w="3175">
              <a:prstDash val="sysDot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/>
              <a:r>
                <a:rPr lang="en-US" altLang="zh-CN" sz="1475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1F</a:t>
              </a:r>
              <a:endParaRPr lang="zh-CN" altLang="en-US" sz="1475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71" name="组合 170"/>
          <p:cNvGrpSpPr/>
          <p:nvPr/>
        </p:nvGrpSpPr>
        <p:grpSpPr>
          <a:xfrm>
            <a:off x="3723781" y="1827164"/>
            <a:ext cx="2301270" cy="241088"/>
            <a:chOff x="2861077" y="969828"/>
            <a:chExt cx="2182065" cy="228600"/>
          </a:xfrm>
        </p:grpSpPr>
        <p:sp>
          <p:nvSpPr>
            <p:cNvPr id="172" name="矩形 171"/>
            <p:cNvSpPr/>
            <p:nvPr/>
          </p:nvSpPr>
          <p:spPr>
            <a:xfrm>
              <a:off x="2861077" y="969828"/>
              <a:ext cx="720725" cy="228600"/>
            </a:xfrm>
            <a:prstGeom prst="rect">
              <a:avLst/>
            </a:prstGeom>
            <a:solidFill>
              <a:srgbClr val="00B0F0"/>
            </a:solidFill>
            <a:ln w="15875" cmpd="sng">
              <a:prstDash val="soli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1475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0000</a:t>
              </a:r>
              <a:endParaRPr lang="zh-CN" altLang="en-US" sz="1475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3" name="矩形 172"/>
            <p:cNvSpPr/>
            <p:nvPr/>
          </p:nvSpPr>
          <p:spPr>
            <a:xfrm>
              <a:off x="3581802" y="969828"/>
              <a:ext cx="730670" cy="228600"/>
            </a:xfrm>
            <a:prstGeom prst="rect">
              <a:avLst/>
            </a:prstGeom>
            <a:solidFill>
              <a:srgbClr val="CCFFCC"/>
            </a:solidFill>
            <a:ln w="15875" cmpd="sng">
              <a:prstDash val="soli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1475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111</a:t>
              </a:r>
              <a:endParaRPr lang="zh-CN" altLang="en-US" sz="1475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4" name="矩形 173"/>
            <p:cNvSpPr/>
            <p:nvPr/>
          </p:nvSpPr>
          <p:spPr>
            <a:xfrm>
              <a:off x="4312472" y="969828"/>
              <a:ext cx="730670" cy="228600"/>
            </a:xfrm>
            <a:prstGeom prst="rect">
              <a:avLst/>
            </a:prstGeom>
            <a:solidFill>
              <a:srgbClr val="FFC000"/>
            </a:solidFill>
            <a:ln w="15875" cmpd="sng">
              <a:prstDash val="soli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1475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11</a:t>
              </a:r>
              <a:endParaRPr lang="zh-CN" altLang="en-US" sz="1475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75" name="组合 174"/>
          <p:cNvGrpSpPr/>
          <p:nvPr/>
        </p:nvGrpSpPr>
        <p:grpSpPr>
          <a:xfrm>
            <a:off x="3725021" y="1837854"/>
            <a:ext cx="2301270" cy="241088"/>
            <a:chOff x="2861077" y="969828"/>
            <a:chExt cx="2182065" cy="228600"/>
          </a:xfrm>
        </p:grpSpPr>
        <p:sp>
          <p:nvSpPr>
            <p:cNvPr id="176" name="矩形 175"/>
            <p:cNvSpPr/>
            <p:nvPr/>
          </p:nvSpPr>
          <p:spPr>
            <a:xfrm>
              <a:off x="2861077" y="969828"/>
              <a:ext cx="720725" cy="228600"/>
            </a:xfrm>
            <a:prstGeom prst="rect">
              <a:avLst/>
            </a:prstGeom>
            <a:solidFill>
              <a:srgbClr val="00B0F0"/>
            </a:solidFill>
            <a:ln w="15875" cmpd="sng">
              <a:prstDash val="soli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1475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0001</a:t>
              </a:r>
              <a:endParaRPr lang="zh-CN" altLang="en-US" sz="1475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7" name="矩形 176"/>
            <p:cNvSpPr/>
            <p:nvPr/>
          </p:nvSpPr>
          <p:spPr>
            <a:xfrm>
              <a:off x="3581802" y="969828"/>
              <a:ext cx="730670" cy="228600"/>
            </a:xfrm>
            <a:prstGeom prst="rect">
              <a:avLst/>
            </a:prstGeom>
            <a:solidFill>
              <a:srgbClr val="CCFFCC"/>
            </a:solidFill>
            <a:ln w="15875" cmpd="sng">
              <a:prstDash val="soli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1475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000</a:t>
              </a:r>
              <a:endParaRPr lang="zh-CN" altLang="en-US" sz="1475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8" name="矩形 177"/>
            <p:cNvSpPr/>
            <p:nvPr/>
          </p:nvSpPr>
          <p:spPr>
            <a:xfrm>
              <a:off x="4312472" y="969828"/>
              <a:ext cx="730670" cy="228600"/>
            </a:xfrm>
            <a:prstGeom prst="rect">
              <a:avLst/>
            </a:prstGeom>
            <a:solidFill>
              <a:srgbClr val="FFC000"/>
            </a:solidFill>
            <a:ln w="15875" cmpd="sng">
              <a:prstDash val="soli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1475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00</a:t>
              </a:r>
              <a:endParaRPr lang="zh-CN" altLang="en-US" sz="1475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79" name="组合 178"/>
          <p:cNvGrpSpPr/>
          <p:nvPr/>
        </p:nvGrpSpPr>
        <p:grpSpPr>
          <a:xfrm>
            <a:off x="3723780" y="1835500"/>
            <a:ext cx="2301270" cy="241088"/>
            <a:chOff x="2861077" y="969828"/>
            <a:chExt cx="2182065" cy="228600"/>
          </a:xfrm>
        </p:grpSpPr>
        <p:sp>
          <p:nvSpPr>
            <p:cNvPr id="180" name="矩形 179"/>
            <p:cNvSpPr/>
            <p:nvPr/>
          </p:nvSpPr>
          <p:spPr>
            <a:xfrm>
              <a:off x="2861077" y="969828"/>
              <a:ext cx="720725" cy="228600"/>
            </a:xfrm>
            <a:prstGeom prst="rect">
              <a:avLst/>
            </a:prstGeom>
            <a:solidFill>
              <a:srgbClr val="00B0F0"/>
            </a:solidFill>
            <a:ln w="15875" cmpd="sng">
              <a:prstDash val="soli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1475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0001</a:t>
              </a:r>
              <a:endParaRPr lang="zh-CN" altLang="en-US" sz="1475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1" name="矩形 180"/>
            <p:cNvSpPr/>
            <p:nvPr/>
          </p:nvSpPr>
          <p:spPr>
            <a:xfrm>
              <a:off x="3581802" y="969828"/>
              <a:ext cx="730670" cy="228600"/>
            </a:xfrm>
            <a:prstGeom prst="rect">
              <a:avLst/>
            </a:prstGeom>
            <a:solidFill>
              <a:srgbClr val="CCFFCC"/>
            </a:solidFill>
            <a:ln w="15875" cmpd="sng">
              <a:prstDash val="soli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1475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001</a:t>
              </a:r>
              <a:endParaRPr lang="zh-CN" altLang="en-US" sz="1475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2" name="矩形 181"/>
            <p:cNvSpPr/>
            <p:nvPr/>
          </p:nvSpPr>
          <p:spPr>
            <a:xfrm>
              <a:off x="4312472" y="969828"/>
              <a:ext cx="730670" cy="228600"/>
            </a:xfrm>
            <a:prstGeom prst="rect">
              <a:avLst/>
            </a:prstGeom>
            <a:solidFill>
              <a:srgbClr val="FFC000"/>
            </a:solidFill>
            <a:ln w="15875" cmpd="sng">
              <a:prstDash val="soli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1475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00</a:t>
              </a:r>
              <a:endParaRPr lang="zh-CN" altLang="en-US" sz="1475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83" name="组合 182"/>
          <p:cNvGrpSpPr/>
          <p:nvPr/>
        </p:nvGrpSpPr>
        <p:grpSpPr>
          <a:xfrm>
            <a:off x="3726821" y="1836809"/>
            <a:ext cx="2301270" cy="241088"/>
            <a:chOff x="2861077" y="969828"/>
            <a:chExt cx="2182065" cy="228600"/>
          </a:xfrm>
        </p:grpSpPr>
        <p:sp>
          <p:nvSpPr>
            <p:cNvPr id="184" name="矩形 183"/>
            <p:cNvSpPr/>
            <p:nvPr/>
          </p:nvSpPr>
          <p:spPr>
            <a:xfrm>
              <a:off x="2861077" y="969828"/>
              <a:ext cx="720725" cy="228600"/>
            </a:xfrm>
            <a:prstGeom prst="rect">
              <a:avLst/>
            </a:prstGeom>
            <a:solidFill>
              <a:srgbClr val="00B0F0"/>
            </a:solidFill>
            <a:ln w="15875" cmpd="sng">
              <a:prstDash val="soli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1475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0000</a:t>
              </a:r>
              <a:endParaRPr lang="zh-CN" altLang="en-US" sz="1475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5" name="矩形 184"/>
            <p:cNvSpPr/>
            <p:nvPr/>
          </p:nvSpPr>
          <p:spPr>
            <a:xfrm>
              <a:off x="3581802" y="969828"/>
              <a:ext cx="730670" cy="228600"/>
            </a:xfrm>
            <a:prstGeom prst="rect">
              <a:avLst/>
            </a:prstGeom>
            <a:solidFill>
              <a:srgbClr val="CCFFCC"/>
            </a:solidFill>
            <a:ln w="15875" cmpd="sng">
              <a:prstDash val="soli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1475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111</a:t>
              </a:r>
              <a:endParaRPr lang="zh-CN" altLang="en-US" sz="1475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6" name="矩形 185"/>
            <p:cNvSpPr/>
            <p:nvPr/>
          </p:nvSpPr>
          <p:spPr>
            <a:xfrm>
              <a:off x="4312472" y="969828"/>
              <a:ext cx="730670" cy="228600"/>
            </a:xfrm>
            <a:prstGeom prst="rect">
              <a:avLst/>
            </a:prstGeom>
            <a:solidFill>
              <a:srgbClr val="FFC000"/>
            </a:solidFill>
            <a:ln w="15875" cmpd="sng">
              <a:prstDash val="soli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1475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10</a:t>
              </a:r>
              <a:endParaRPr lang="zh-CN" altLang="en-US" sz="1475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87" name="组合 186"/>
          <p:cNvGrpSpPr/>
          <p:nvPr/>
        </p:nvGrpSpPr>
        <p:grpSpPr>
          <a:xfrm>
            <a:off x="5324419" y="2818456"/>
            <a:ext cx="941729" cy="243412"/>
            <a:chOff x="3924415" y="1034510"/>
            <a:chExt cx="892948" cy="230803"/>
          </a:xfrm>
        </p:grpSpPr>
        <p:sp>
          <p:nvSpPr>
            <p:cNvPr id="188" name="矩形 187"/>
            <p:cNvSpPr/>
            <p:nvPr/>
          </p:nvSpPr>
          <p:spPr>
            <a:xfrm>
              <a:off x="4261694" y="1034510"/>
              <a:ext cx="555669" cy="228600"/>
            </a:xfrm>
            <a:prstGeom prst="rect">
              <a:avLst/>
            </a:prstGeom>
            <a:solidFill>
              <a:srgbClr val="00B0F0"/>
            </a:solidFill>
            <a:ln w="3175">
              <a:prstDash val="sysDot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1265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0010</a:t>
              </a:r>
              <a:endParaRPr lang="zh-CN" altLang="en-US" sz="1265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9" name="矩形 188"/>
            <p:cNvSpPr/>
            <p:nvPr/>
          </p:nvSpPr>
          <p:spPr>
            <a:xfrm>
              <a:off x="3924415" y="1036713"/>
              <a:ext cx="215157" cy="228600"/>
            </a:xfrm>
            <a:prstGeom prst="rect">
              <a:avLst/>
            </a:prstGeom>
            <a:solidFill>
              <a:srgbClr val="FF6600"/>
            </a:solidFill>
            <a:ln w="3175">
              <a:prstDash val="sysDot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1265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endParaRPr lang="zh-CN" altLang="en-US" sz="1265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90" name="文本框 189"/>
          <p:cNvSpPr txBox="1"/>
          <p:nvPr/>
        </p:nvSpPr>
        <p:spPr>
          <a:xfrm>
            <a:off x="4942266" y="2305117"/>
            <a:ext cx="266420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65" dirty="0"/>
              <a:t>0</a:t>
            </a:r>
            <a:endParaRPr lang="zh-CN" altLang="en-US" sz="1265" dirty="0"/>
          </a:p>
        </p:txBody>
      </p:sp>
      <p:sp>
        <p:nvSpPr>
          <p:cNvPr id="191" name="文本框 190"/>
          <p:cNvSpPr txBox="1"/>
          <p:nvPr/>
        </p:nvSpPr>
        <p:spPr>
          <a:xfrm>
            <a:off x="4946843" y="2689755"/>
            <a:ext cx="266420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65" dirty="0"/>
              <a:t>1</a:t>
            </a:r>
            <a:endParaRPr lang="zh-CN" altLang="en-US" sz="1265" dirty="0"/>
          </a:p>
        </p:txBody>
      </p:sp>
      <p:sp>
        <p:nvSpPr>
          <p:cNvPr id="192" name="文本框 191"/>
          <p:cNvSpPr txBox="1"/>
          <p:nvPr/>
        </p:nvSpPr>
        <p:spPr>
          <a:xfrm>
            <a:off x="4951420" y="3074393"/>
            <a:ext cx="266420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65" dirty="0"/>
              <a:t>2</a:t>
            </a:r>
            <a:endParaRPr lang="zh-CN" altLang="en-US" sz="1265" dirty="0"/>
          </a:p>
        </p:txBody>
      </p:sp>
      <p:sp>
        <p:nvSpPr>
          <p:cNvPr id="193" name="文本框 192"/>
          <p:cNvSpPr txBox="1"/>
          <p:nvPr/>
        </p:nvSpPr>
        <p:spPr>
          <a:xfrm>
            <a:off x="4955936" y="3507601"/>
            <a:ext cx="266420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65" dirty="0"/>
              <a:t>3</a:t>
            </a:r>
            <a:endParaRPr lang="zh-CN" altLang="en-US" sz="1265" dirty="0"/>
          </a:p>
        </p:txBody>
      </p:sp>
      <p:sp>
        <p:nvSpPr>
          <p:cNvPr id="194" name="文本框 193"/>
          <p:cNvSpPr txBox="1"/>
          <p:nvPr/>
        </p:nvSpPr>
        <p:spPr>
          <a:xfrm>
            <a:off x="4960357" y="3912982"/>
            <a:ext cx="266420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65" dirty="0"/>
              <a:t>4</a:t>
            </a:r>
            <a:endParaRPr lang="zh-CN" altLang="en-US" sz="1265" dirty="0"/>
          </a:p>
        </p:txBody>
      </p:sp>
      <p:sp>
        <p:nvSpPr>
          <p:cNvPr id="195" name="文本框 194"/>
          <p:cNvSpPr txBox="1"/>
          <p:nvPr/>
        </p:nvSpPr>
        <p:spPr>
          <a:xfrm>
            <a:off x="4965497" y="4269457"/>
            <a:ext cx="266420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65" dirty="0"/>
              <a:t>5</a:t>
            </a:r>
            <a:endParaRPr lang="zh-CN" altLang="en-US" sz="1265" dirty="0"/>
          </a:p>
        </p:txBody>
      </p:sp>
      <p:sp>
        <p:nvSpPr>
          <p:cNvPr id="196" name="文本框 195"/>
          <p:cNvSpPr txBox="1"/>
          <p:nvPr/>
        </p:nvSpPr>
        <p:spPr>
          <a:xfrm>
            <a:off x="4960357" y="4712153"/>
            <a:ext cx="266420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65" dirty="0"/>
              <a:t>6</a:t>
            </a:r>
            <a:endParaRPr lang="zh-CN" altLang="en-US" sz="1265" dirty="0"/>
          </a:p>
        </p:txBody>
      </p:sp>
      <p:sp>
        <p:nvSpPr>
          <p:cNvPr id="197" name="文本框 196"/>
          <p:cNvSpPr txBox="1"/>
          <p:nvPr/>
        </p:nvSpPr>
        <p:spPr>
          <a:xfrm>
            <a:off x="4954394" y="5106515"/>
            <a:ext cx="266420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65" dirty="0"/>
              <a:t>7</a:t>
            </a:r>
            <a:endParaRPr lang="zh-CN" altLang="en-US" sz="1265" dirty="0"/>
          </a:p>
        </p:txBody>
      </p:sp>
      <p:grpSp>
        <p:nvGrpSpPr>
          <p:cNvPr id="198" name="组合 197"/>
          <p:cNvGrpSpPr/>
          <p:nvPr/>
        </p:nvGrpSpPr>
        <p:grpSpPr>
          <a:xfrm>
            <a:off x="5992634" y="1952464"/>
            <a:ext cx="4212000" cy="4068000"/>
            <a:chOff x="4053535" y="1471799"/>
            <a:chExt cx="3986339" cy="4157898"/>
          </a:xfrm>
        </p:grpSpPr>
        <p:cxnSp>
          <p:nvCxnSpPr>
            <p:cNvPr id="199" name="直接连接符 198"/>
            <p:cNvCxnSpPr/>
            <p:nvPr/>
          </p:nvCxnSpPr>
          <p:spPr>
            <a:xfrm flipV="1">
              <a:off x="4053535" y="1471799"/>
              <a:ext cx="3986339" cy="4862"/>
            </a:xfrm>
            <a:prstGeom prst="line">
              <a:avLst/>
            </a:prstGeom>
            <a:ln w="254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直接连接符 199"/>
            <p:cNvCxnSpPr/>
            <p:nvPr/>
          </p:nvCxnSpPr>
          <p:spPr>
            <a:xfrm>
              <a:off x="8039874" y="1471799"/>
              <a:ext cx="0" cy="4157898"/>
            </a:xfrm>
            <a:prstGeom prst="line">
              <a:avLst/>
            </a:prstGeom>
            <a:ln w="254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直接连接符 200"/>
            <p:cNvCxnSpPr/>
            <p:nvPr/>
          </p:nvCxnSpPr>
          <p:spPr>
            <a:xfrm>
              <a:off x="7552764" y="5629697"/>
              <a:ext cx="487110" cy="0"/>
            </a:xfrm>
            <a:prstGeom prst="line">
              <a:avLst/>
            </a:prstGeom>
            <a:ln w="254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2" name="文本框 201"/>
          <p:cNvSpPr txBox="1"/>
          <p:nvPr/>
        </p:nvSpPr>
        <p:spPr>
          <a:xfrm>
            <a:off x="6067982" y="6105585"/>
            <a:ext cx="771240" cy="28713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65" dirty="0"/>
              <a:t>miss</a:t>
            </a:r>
            <a:endParaRPr lang="zh-CN" altLang="en-US" sz="1265" dirty="0"/>
          </a:p>
        </p:txBody>
      </p:sp>
      <p:sp>
        <p:nvSpPr>
          <p:cNvPr id="203" name="文本框 202"/>
          <p:cNvSpPr txBox="1"/>
          <p:nvPr/>
        </p:nvSpPr>
        <p:spPr>
          <a:xfrm>
            <a:off x="6898036" y="5876764"/>
            <a:ext cx="370614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65" dirty="0"/>
              <a:t>OE</a:t>
            </a:r>
            <a:endParaRPr lang="zh-CN" altLang="en-US" sz="1265" dirty="0"/>
          </a:p>
        </p:txBody>
      </p:sp>
      <p:grpSp>
        <p:nvGrpSpPr>
          <p:cNvPr id="205" name="组合 204"/>
          <p:cNvGrpSpPr/>
          <p:nvPr/>
        </p:nvGrpSpPr>
        <p:grpSpPr>
          <a:xfrm>
            <a:off x="3748833" y="1831920"/>
            <a:ext cx="2301270" cy="241088"/>
            <a:chOff x="2861077" y="969828"/>
            <a:chExt cx="2182065" cy="228600"/>
          </a:xfrm>
        </p:grpSpPr>
        <p:sp>
          <p:nvSpPr>
            <p:cNvPr id="206" name="矩形 205"/>
            <p:cNvSpPr/>
            <p:nvPr/>
          </p:nvSpPr>
          <p:spPr>
            <a:xfrm>
              <a:off x="2861077" y="969828"/>
              <a:ext cx="720725" cy="228600"/>
            </a:xfrm>
            <a:prstGeom prst="rect">
              <a:avLst/>
            </a:prstGeom>
            <a:solidFill>
              <a:srgbClr val="00B0F0"/>
            </a:solidFill>
            <a:ln w="15875" cmpd="sng">
              <a:prstDash val="soli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1475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0010</a:t>
              </a:r>
              <a:endParaRPr lang="zh-CN" altLang="en-US" sz="1475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7" name="矩形 206"/>
            <p:cNvSpPr/>
            <p:nvPr/>
          </p:nvSpPr>
          <p:spPr>
            <a:xfrm>
              <a:off x="3581802" y="969828"/>
              <a:ext cx="730670" cy="228600"/>
            </a:xfrm>
            <a:prstGeom prst="rect">
              <a:avLst/>
            </a:prstGeom>
            <a:solidFill>
              <a:srgbClr val="CCFFCC"/>
            </a:solidFill>
            <a:ln w="15875" cmpd="sng">
              <a:prstDash val="soli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1475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001</a:t>
              </a:r>
              <a:endParaRPr lang="zh-CN" altLang="en-US" sz="1475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8" name="矩形 207"/>
            <p:cNvSpPr/>
            <p:nvPr/>
          </p:nvSpPr>
          <p:spPr>
            <a:xfrm>
              <a:off x="4312472" y="969828"/>
              <a:ext cx="730670" cy="228600"/>
            </a:xfrm>
            <a:prstGeom prst="rect">
              <a:avLst/>
            </a:prstGeom>
            <a:solidFill>
              <a:srgbClr val="FFC000"/>
            </a:solidFill>
            <a:ln w="15875" cmpd="sng">
              <a:prstDash val="soli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1475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00</a:t>
              </a:r>
              <a:endParaRPr lang="zh-CN" altLang="en-US" sz="1475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09" name="文本框 208"/>
          <p:cNvSpPr txBox="1"/>
          <p:nvPr/>
        </p:nvSpPr>
        <p:spPr>
          <a:xfrm>
            <a:off x="6066342" y="6105538"/>
            <a:ext cx="771240" cy="28713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65" dirty="0"/>
              <a:t>Hit</a:t>
            </a:r>
            <a:endParaRPr lang="zh-CN" altLang="en-US" sz="1265" dirty="0"/>
          </a:p>
        </p:txBody>
      </p:sp>
      <p:sp>
        <p:nvSpPr>
          <p:cNvPr id="210" name="文本框 209"/>
          <p:cNvSpPr txBox="1"/>
          <p:nvPr/>
        </p:nvSpPr>
        <p:spPr>
          <a:xfrm>
            <a:off x="6072325" y="6116251"/>
            <a:ext cx="771240" cy="28713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65" dirty="0"/>
              <a:t>miss</a:t>
            </a:r>
            <a:endParaRPr lang="zh-CN" altLang="en-US" sz="1265" dirty="0"/>
          </a:p>
        </p:txBody>
      </p:sp>
      <p:sp>
        <p:nvSpPr>
          <p:cNvPr id="212" name="矩形 211"/>
          <p:cNvSpPr/>
          <p:nvPr/>
        </p:nvSpPr>
        <p:spPr>
          <a:xfrm>
            <a:off x="7280396" y="6235934"/>
            <a:ext cx="760098" cy="241088"/>
          </a:xfrm>
          <a:prstGeom prst="rect">
            <a:avLst/>
          </a:prstGeom>
          <a:solidFill>
            <a:srgbClr val="039DDB"/>
          </a:solidFill>
          <a:ln w="3175">
            <a:prstDash val="sys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/>
            <a:r>
              <a:rPr lang="en-US" altLang="zh-CN" sz="1475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1E</a:t>
            </a:r>
            <a:endParaRPr lang="zh-CN" altLang="en-US" sz="1475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8158148" y="5247905"/>
            <a:ext cx="760098" cy="508617"/>
            <a:chOff x="10665669" y="4825486"/>
            <a:chExt cx="760098" cy="508617"/>
          </a:xfrm>
        </p:grpSpPr>
        <p:sp>
          <p:nvSpPr>
            <p:cNvPr id="211" name="矩形 210"/>
            <p:cNvSpPr/>
            <p:nvPr/>
          </p:nvSpPr>
          <p:spPr>
            <a:xfrm>
              <a:off x="10665669" y="4825486"/>
              <a:ext cx="760098" cy="241088"/>
            </a:xfrm>
            <a:prstGeom prst="rect">
              <a:avLst/>
            </a:prstGeom>
            <a:solidFill>
              <a:srgbClr val="039DDB"/>
            </a:solidFill>
            <a:ln w="3175">
              <a:prstDash val="sysDot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/>
              <a:r>
                <a:rPr lang="en-US" altLang="zh-CN" sz="1475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1E</a:t>
              </a:r>
              <a:endParaRPr lang="zh-CN" altLang="en-US" sz="1475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213" name="直接连接符 212"/>
            <p:cNvCxnSpPr/>
            <p:nvPr/>
          </p:nvCxnSpPr>
          <p:spPr>
            <a:xfrm>
              <a:off x="11045718" y="5056742"/>
              <a:ext cx="0" cy="277361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6" name="矩形 215"/>
          <p:cNvSpPr/>
          <p:nvPr/>
        </p:nvSpPr>
        <p:spPr>
          <a:xfrm>
            <a:off x="959270" y="1449544"/>
            <a:ext cx="230672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+mj-cs"/>
              </a:rPr>
              <a:t>(3)</a:t>
            </a:r>
            <a:r>
              <a:rPr lang="zh-CN" alt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+mj-cs"/>
              </a:rPr>
              <a:t>直接映射</a:t>
            </a:r>
            <a:endParaRPr lang="en-US" altLang="zh-CN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cs typeface="+mj-cs"/>
            </a:endParaRPr>
          </a:p>
        </p:txBody>
      </p:sp>
      <p:grpSp>
        <p:nvGrpSpPr>
          <p:cNvPr id="218" name="组合 217"/>
          <p:cNvGrpSpPr/>
          <p:nvPr/>
        </p:nvGrpSpPr>
        <p:grpSpPr>
          <a:xfrm>
            <a:off x="2085289" y="3845011"/>
            <a:ext cx="865665" cy="513646"/>
            <a:chOff x="1738562" y="5238488"/>
            <a:chExt cx="865665" cy="513646"/>
          </a:xfrm>
        </p:grpSpPr>
        <p:sp>
          <p:nvSpPr>
            <p:cNvPr id="204" name="矩形 203"/>
            <p:cNvSpPr/>
            <p:nvPr/>
          </p:nvSpPr>
          <p:spPr>
            <a:xfrm>
              <a:off x="1739657" y="5471812"/>
              <a:ext cx="864570" cy="280322"/>
            </a:xfrm>
            <a:prstGeom prst="rect">
              <a:avLst/>
            </a:prstGeom>
            <a:solidFill>
              <a:srgbClr val="00B050"/>
            </a:solidFill>
            <a:ln w="6350" cmpd="sng">
              <a:prstDash val="soli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1475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44</a:t>
              </a:r>
              <a:endParaRPr lang="zh-CN" altLang="en-US" sz="1475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7" name="矩形 216"/>
            <p:cNvSpPr/>
            <p:nvPr/>
          </p:nvSpPr>
          <p:spPr>
            <a:xfrm>
              <a:off x="1738562" y="5238488"/>
              <a:ext cx="864570" cy="237898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6350" cmpd="sng">
              <a:prstDash val="soli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1475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1E</a:t>
              </a:r>
              <a:endParaRPr lang="zh-CN" altLang="en-US" sz="1475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CC00"/>
                                      </p:to>
                                    </p:animClr>
                                    <p:set>
                                      <p:cBhvr>
                                        <p:cTn id="7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3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5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5" presetClass="emph" presetSubtype="0" repeatCount="3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5" presetClass="emph" presetSubtype="0" repeatCount="3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5" dur="1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5" presetClass="emph" presetSubtype="0" repeatCount="3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9" dur="10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5" presetClass="emph" presetSubtype="0" repeatCount="3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35" presetClass="emph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5" presetClass="emph" presetSubtype="0" repeatCount="3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9" dur="1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44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49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54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8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CC00"/>
                                      </p:to>
                                    </p:animClr>
                                    <p:set>
                                      <p:cBhvr>
                                        <p:cTn id="59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0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2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63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4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69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4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9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3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CC00"/>
                                      </p:to>
                                    </p:animClr>
                                    <p:set>
                                      <p:cBhvr>
                                        <p:cTn id="84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5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7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88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9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94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99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04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8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109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0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2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CC00"/>
                                      </p:to>
                                    </p:animClr>
                                    <p:set>
                                      <p:cBhvr>
                                        <p:cTn id="113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4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19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24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3" presetClass="entr" presetSubtype="5" repeatCount="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27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9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66"/>
                                      </p:to>
                                    </p:animClr>
                                    <p:set>
                                      <p:cBhvr>
                                        <p:cTn id="130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1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6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4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9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54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3" presetClass="entr" presetSubtype="5" repeatCount="3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59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64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69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74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" grpId="0" animBg="1"/>
      <p:bldP spid="115" grpId="0" animBg="1"/>
      <p:bldP spid="197" grpId="0"/>
      <p:bldP spid="202" grpId="0" animBg="1"/>
      <p:bldP spid="209" grpId="0" animBg="1"/>
      <p:bldP spid="210" grpId="0" animBg="1"/>
      <p:bldP spid="21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/>
          <p:nvPr/>
        </p:nvSpPr>
        <p:spPr>
          <a:xfrm>
            <a:off x="710789" y="161267"/>
            <a:ext cx="4368072" cy="617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dirty="0" smtClean="0">
                <a:solidFill>
                  <a:schemeClr val="tx1"/>
                </a:solidFill>
                <a:latin typeface="禹卫书法行书简体" panose="02000603000000000000" pitchFamily="2" charset="-122"/>
                <a:ea typeface="禹卫书法行书简体" panose="02000603000000000000" pitchFamily="2" charset="-122"/>
              </a:rPr>
              <a:t>7.6 </a:t>
            </a:r>
            <a:r>
              <a:rPr lang="zh-CN" altLang="en-US" dirty="0" smtClean="0">
                <a:solidFill>
                  <a:schemeClr val="tx1"/>
                </a:solidFill>
                <a:latin typeface="禹卫书法行书简体" panose="02000603000000000000" pitchFamily="2" charset="-122"/>
                <a:ea typeface="禹卫书法行书简体" panose="02000603000000000000" pitchFamily="2" charset="-122"/>
              </a:rPr>
              <a:t>高速</a:t>
            </a:r>
            <a:r>
              <a:rPr lang="zh-CN" altLang="en-US" dirty="0">
                <a:solidFill>
                  <a:schemeClr val="tx1"/>
                </a:solidFill>
                <a:latin typeface="禹卫书法行书简体" panose="02000603000000000000" pitchFamily="2" charset="-122"/>
                <a:ea typeface="禹卫书法行书简体" panose="02000603000000000000" pitchFamily="2" charset="-122"/>
              </a:rPr>
              <a:t>缓冲</a:t>
            </a:r>
            <a:r>
              <a:rPr lang="zh-CN" altLang="en-US" dirty="0" smtClean="0">
                <a:solidFill>
                  <a:schemeClr val="tx1"/>
                </a:solidFill>
                <a:latin typeface="禹卫书法行书简体" panose="02000603000000000000" pitchFamily="2" charset="-122"/>
                <a:ea typeface="禹卫书法行书简体" panose="02000603000000000000" pitchFamily="2" charset="-122"/>
              </a:rPr>
              <a:t>存储器</a:t>
            </a:r>
            <a:endParaRPr lang="zh-CN" altLang="en-US" dirty="0">
              <a:solidFill>
                <a:schemeClr val="tx1"/>
              </a:solidFill>
              <a:latin typeface="禹卫书法行书简体" panose="02000603000000000000" pitchFamily="2" charset="-122"/>
              <a:ea typeface="禹卫书法行书简体" panose="02000603000000000000" pitchFamily="2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716505" y="856962"/>
            <a:ext cx="5412151" cy="4914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4.Cache</a:t>
            </a:r>
            <a:r>
              <a:rPr lang="zh-CN" altLang="en-US" sz="2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的基本结构与工作原理 </a:t>
            </a:r>
            <a:endParaRPr lang="en-US" altLang="zh-CN" sz="2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禹卫书法行书简体" panose="02000603000000000000" pitchFamily="2" charset="-122"/>
              <a:ea typeface="禹卫书法行书简体" panose="02000603000000000000" pitchFamily="2" charset="-122"/>
              <a:cs typeface="+mj-cs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959270" y="1449544"/>
            <a:ext cx="230672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+mj-cs"/>
              </a:rPr>
              <a:t>(3)</a:t>
            </a:r>
            <a:r>
              <a:rPr lang="zh-CN" alt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+mj-cs"/>
              </a:rPr>
              <a:t>直接映射</a:t>
            </a:r>
            <a:endParaRPr lang="en-US" altLang="zh-CN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cs typeface="+mj-cs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7128387" y="1370888"/>
            <a:ext cx="3262392" cy="2394869"/>
            <a:chOff x="7128387" y="1449544"/>
            <a:chExt cx="3262392" cy="2394869"/>
          </a:xfrm>
        </p:grpSpPr>
        <p:grpSp>
          <p:nvGrpSpPr>
            <p:cNvPr id="2" name="组合 1"/>
            <p:cNvGrpSpPr/>
            <p:nvPr/>
          </p:nvGrpSpPr>
          <p:grpSpPr>
            <a:xfrm>
              <a:off x="7240854" y="1449544"/>
              <a:ext cx="2992451" cy="2284205"/>
              <a:chOff x="5736557" y="2249348"/>
              <a:chExt cx="3191133" cy="2284205"/>
            </a:xfrm>
          </p:grpSpPr>
          <p:sp>
            <p:nvSpPr>
              <p:cNvPr id="11" name="Rectangle 3"/>
              <p:cNvSpPr txBox="1">
                <a:spLocks noChangeArrowheads="1"/>
              </p:cNvSpPr>
              <p:nvPr/>
            </p:nvSpPr>
            <p:spPr>
              <a:xfrm>
                <a:off x="6090685" y="2725680"/>
                <a:ext cx="2837005" cy="929944"/>
              </a:xfrm>
            </p:spPr>
            <p:txBody>
              <a:bodyPr/>
              <a:lstStyle>
                <a:lvl1pPr marL="361315" indent="-361315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Clr>
                    <a:srgbClr val="FFC000"/>
                  </a:buClr>
                  <a:buFont typeface="Wingdings" panose="05000000000000000000" pitchFamily="2" charset="2"/>
                  <a:buChar char="n"/>
                  <a:defRPr sz="2530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1pPr>
                <a:lvl2pPr marL="857250" indent="-375285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rgbClr val="FFC000"/>
                  </a:buClr>
                  <a:buFont typeface="Wingdings" panose="05000000000000000000" pitchFamily="2" charset="2"/>
                  <a:buChar char="p"/>
                  <a:defRPr sz="2110" kern="1200">
                    <a:solidFill>
                      <a:srgbClr val="C00000"/>
                    </a:solidFill>
                    <a:latin typeface="+mn-ea"/>
                    <a:ea typeface="+mn-ea"/>
                    <a:cs typeface="+mn-cs"/>
                  </a:defRPr>
                </a:lvl2pPr>
                <a:lvl3pPr marL="1205230" indent="-2413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rgbClr val="FFC000"/>
                  </a:buClr>
                  <a:buFont typeface="Wingdings" panose="05000000000000000000" pitchFamily="2" charset="2"/>
                  <a:buChar char="u"/>
                  <a:defRPr sz="2110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85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85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zh-CN" sz="2400" dirty="0"/>
                  <a:t>Cache</a:t>
                </a:r>
                <a:r>
                  <a:rPr lang="zh-CN" altLang="en-US" sz="2400" dirty="0" smtClean="0"/>
                  <a:t>利用率低</a:t>
                </a:r>
                <a:endParaRPr lang="zh-CN" altLang="en-US" sz="2400" dirty="0"/>
              </a:p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zh-CN" altLang="en-US" sz="2400" dirty="0"/>
                  <a:t>块冲突</a:t>
                </a:r>
                <a:r>
                  <a:rPr lang="zh-CN" altLang="en-US" sz="2400" dirty="0" smtClean="0"/>
                  <a:t>率高</a:t>
                </a:r>
                <a:endParaRPr lang="zh-CN" altLang="en-US" sz="2400" dirty="0"/>
              </a:p>
            </p:txBody>
          </p:sp>
          <p:sp>
            <p:nvSpPr>
              <p:cNvPr id="12" name="Rectangle 3"/>
              <p:cNvSpPr txBox="1">
                <a:spLocks noChangeArrowheads="1"/>
              </p:cNvSpPr>
              <p:nvPr/>
            </p:nvSpPr>
            <p:spPr>
              <a:xfrm>
                <a:off x="6090686" y="4024971"/>
                <a:ext cx="2660974" cy="508582"/>
              </a:xfrm>
            </p:spPr>
            <p:txBody>
              <a:bodyPr/>
              <a:lstStyle>
                <a:lvl1pPr marL="361315" indent="-361315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Clr>
                    <a:srgbClr val="FFC000"/>
                  </a:buClr>
                  <a:buFont typeface="Wingdings" panose="05000000000000000000" pitchFamily="2" charset="2"/>
                  <a:buChar char="n"/>
                  <a:defRPr sz="2530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1pPr>
                <a:lvl2pPr marL="857250" indent="-375285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rgbClr val="FFC000"/>
                  </a:buClr>
                  <a:buFont typeface="Wingdings" panose="05000000000000000000" pitchFamily="2" charset="2"/>
                  <a:buChar char="p"/>
                  <a:defRPr sz="2110" kern="1200">
                    <a:solidFill>
                      <a:srgbClr val="C00000"/>
                    </a:solidFill>
                    <a:latin typeface="+mn-ea"/>
                    <a:ea typeface="+mn-ea"/>
                    <a:cs typeface="+mn-cs"/>
                  </a:defRPr>
                </a:lvl2pPr>
                <a:lvl3pPr marL="1205230" indent="-2413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rgbClr val="FFC000"/>
                  </a:buClr>
                  <a:buFont typeface="Wingdings" panose="05000000000000000000" pitchFamily="2" charset="2"/>
                  <a:buChar char="u"/>
                  <a:defRPr sz="2110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85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85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fontAlgn="auto">
                  <a:spcAft>
                    <a:spcPts val="0"/>
                  </a:spcAft>
                </a:pPr>
                <a:r>
                  <a:rPr lang="zh-CN" altLang="en-US" sz="2400" dirty="0" smtClean="0"/>
                  <a:t>大容量</a:t>
                </a:r>
                <a:r>
                  <a:rPr lang="en-US" altLang="zh-CN" sz="2400" dirty="0"/>
                  <a:t>Cache</a:t>
                </a:r>
                <a:endParaRPr lang="zh-CN" altLang="en-US" sz="2400" dirty="0"/>
              </a:p>
            </p:txBody>
          </p:sp>
          <p:sp>
            <p:nvSpPr>
              <p:cNvPr id="14" name="矩形 13"/>
              <p:cNvSpPr/>
              <p:nvPr/>
            </p:nvSpPr>
            <p:spPr>
              <a:xfrm>
                <a:off x="5736557" y="2249348"/>
                <a:ext cx="3191133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2400" dirty="0">
                    <a:latin typeface="+mn-ea"/>
                  </a:rPr>
                  <a:t>直接</a:t>
                </a:r>
                <a:r>
                  <a:rPr lang="zh-CN" altLang="en-US" sz="2400" dirty="0" smtClean="0">
                    <a:latin typeface="+mn-ea"/>
                  </a:rPr>
                  <a:t>映射</a:t>
                </a:r>
                <a:r>
                  <a:rPr lang="zh-CN" altLang="en-US" sz="2400" dirty="0">
                    <a:latin typeface="+mn-ea"/>
                  </a:rPr>
                  <a:t>的特点</a:t>
                </a:r>
                <a:endParaRPr lang="en-US" altLang="zh-CN" sz="24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15" name="矩形 14"/>
              <p:cNvSpPr/>
              <p:nvPr/>
            </p:nvSpPr>
            <p:spPr>
              <a:xfrm>
                <a:off x="5736557" y="3655624"/>
                <a:ext cx="2122310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2400" dirty="0">
                    <a:latin typeface="+mn-ea"/>
                  </a:rPr>
                  <a:t>应用场合</a:t>
                </a:r>
                <a:endParaRPr lang="en-US" altLang="zh-CN" sz="24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endParaRPr>
              </a:p>
            </p:txBody>
          </p:sp>
        </p:grpSp>
        <p:sp>
          <p:nvSpPr>
            <p:cNvPr id="16" name="矩形 15"/>
            <p:cNvSpPr/>
            <p:nvPr/>
          </p:nvSpPr>
          <p:spPr>
            <a:xfrm>
              <a:off x="7128387" y="1449544"/>
              <a:ext cx="3262392" cy="239486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7158094" y="3992448"/>
            <a:ext cx="3262392" cy="2404217"/>
            <a:chOff x="7158094" y="3992448"/>
            <a:chExt cx="3262392" cy="2404217"/>
          </a:xfrm>
        </p:grpSpPr>
        <p:grpSp>
          <p:nvGrpSpPr>
            <p:cNvPr id="3" name="组合 2"/>
            <p:cNvGrpSpPr/>
            <p:nvPr/>
          </p:nvGrpSpPr>
          <p:grpSpPr>
            <a:xfrm>
              <a:off x="7385752" y="3992448"/>
              <a:ext cx="3034734" cy="2303224"/>
              <a:chOff x="1888458" y="2183313"/>
              <a:chExt cx="3086666" cy="2303224"/>
            </a:xfrm>
          </p:grpSpPr>
          <p:sp>
            <p:nvSpPr>
              <p:cNvPr id="7" name="Rectangle 3"/>
              <p:cNvSpPr txBox="1">
                <a:spLocks noChangeArrowheads="1"/>
              </p:cNvSpPr>
              <p:nvPr/>
            </p:nvSpPr>
            <p:spPr>
              <a:xfrm>
                <a:off x="2242586" y="2661539"/>
                <a:ext cx="2732538" cy="951587"/>
              </a:xfrm>
            </p:spPr>
            <p:txBody>
              <a:bodyPr/>
              <a:lstStyle>
                <a:lvl1pPr marL="361315" indent="-361315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Clr>
                    <a:srgbClr val="FFC000"/>
                  </a:buClr>
                  <a:buFont typeface="Wingdings" panose="05000000000000000000" pitchFamily="2" charset="2"/>
                  <a:buChar char="n"/>
                  <a:defRPr sz="2530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1pPr>
                <a:lvl2pPr marL="857250" indent="-375285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rgbClr val="FFC000"/>
                  </a:buClr>
                  <a:buFont typeface="Wingdings" panose="05000000000000000000" pitchFamily="2" charset="2"/>
                  <a:buChar char="p"/>
                  <a:defRPr sz="2110" kern="1200">
                    <a:solidFill>
                      <a:srgbClr val="C00000"/>
                    </a:solidFill>
                    <a:latin typeface="+mn-ea"/>
                    <a:ea typeface="+mn-ea"/>
                    <a:cs typeface="+mn-cs"/>
                  </a:defRPr>
                </a:lvl2pPr>
                <a:lvl3pPr marL="1205230" indent="-2413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rgbClr val="FFC000"/>
                  </a:buClr>
                  <a:buFont typeface="Wingdings" panose="05000000000000000000" pitchFamily="2" charset="2"/>
                  <a:buChar char="u"/>
                  <a:defRPr sz="2110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85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85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zh-CN" sz="2400" dirty="0"/>
                  <a:t>Cache</a:t>
                </a:r>
                <a:r>
                  <a:rPr lang="zh-CN" altLang="en-US" sz="2400" dirty="0"/>
                  <a:t>利用率高</a:t>
                </a:r>
                <a:endParaRPr lang="zh-CN" altLang="en-US" sz="2400" dirty="0"/>
              </a:p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zh-CN" altLang="en-US" sz="2400" dirty="0"/>
                  <a:t>块冲突率</a:t>
                </a:r>
                <a:r>
                  <a:rPr lang="zh-CN" altLang="en-US" sz="2400" dirty="0" smtClean="0"/>
                  <a:t>低</a:t>
                </a:r>
                <a:endParaRPr lang="zh-CN" altLang="en-US" sz="2400" dirty="0"/>
              </a:p>
            </p:txBody>
          </p:sp>
          <p:sp>
            <p:nvSpPr>
              <p:cNvPr id="8" name="矩形 7"/>
              <p:cNvSpPr/>
              <p:nvPr/>
            </p:nvSpPr>
            <p:spPr>
              <a:xfrm>
                <a:off x="1888458" y="2183313"/>
                <a:ext cx="3056451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2400" dirty="0" smtClean="0">
                    <a:latin typeface="+mn-ea"/>
                  </a:rPr>
                  <a:t>全相联映射</a:t>
                </a:r>
                <a:r>
                  <a:rPr lang="zh-CN" altLang="en-US" sz="2400" dirty="0">
                    <a:latin typeface="+mn-ea"/>
                  </a:rPr>
                  <a:t>的特点</a:t>
                </a:r>
                <a:endParaRPr lang="en-US" altLang="zh-CN" sz="24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9" name="Rectangle 3"/>
              <p:cNvSpPr txBox="1">
                <a:spLocks noChangeArrowheads="1"/>
              </p:cNvSpPr>
              <p:nvPr/>
            </p:nvSpPr>
            <p:spPr>
              <a:xfrm>
                <a:off x="2242587" y="3977955"/>
                <a:ext cx="2474307" cy="508582"/>
              </a:xfrm>
            </p:spPr>
            <p:txBody>
              <a:bodyPr/>
              <a:lstStyle>
                <a:lvl1pPr marL="361315" indent="-361315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Clr>
                    <a:srgbClr val="FFC000"/>
                  </a:buClr>
                  <a:buFont typeface="Wingdings" panose="05000000000000000000" pitchFamily="2" charset="2"/>
                  <a:buChar char="n"/>
                  <a:defRPr sz="2530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1pPr>
                <a:lvl2pPr marL="857250" indent="-375285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rgbClr val="FFC000"/>
                  </a:buClr>
                  <a:buFont typeface="Wingdings" panose="05000000000000000000" pitchFamily="2" charset="2"/>
                  <a:buChar char="p"/>
                  <a:defRPr sz="2110" kern="1200">
                    <a:solidFill>
                      <a:srgbClr val="C00000"/>
                    </a:solidFill>
                    <a:latin typeface="+mn-ea"/>
                    <a:ea typeface="+mn-ea"/>
                    <a:cs typeface="+mn-cs"/>
                  </a:defRPr>
                </a:lvl2pPr>
                <a:lvl3pPr marL="1205230" indent="-2413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rgbClr val="FFC000"/>
                  </a:buClr>
                  <a:buFont typeface="Wingdings" panose="05000000000000000000" pitchFamily="2" charset="2"/>
                  <a:buChar char="u"/>
                  <a:defRPr sz="2110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85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85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fontAlgn="auto">
                  <a:spcAft>
                    <a:spcPts val="0"/>
                  </a:spcAft>
                </a:pPr>
                <a:r>
                  <a:rPr lang="zh-CN" altLang="en-US" sz="2400" dirty="0"/>
                  <a:t>小容量</a:t>
                </a:r>
                <a:r>
                  <a:rPr lang="en-US" altLang="zh-CN" sz="2400" dirty="0"/>
                  <a:t>Cache</a:t>
                </a:r>
                <a:endParaRPr lang="zh-CN" altLang="en-US" sz="2400" dirty="0"/>
              </a:p>
            </p:txBody>
          </p:sp>
          <p:sp>
            <p:nvSpPr>
              <p:cNvPr id="10" name="矩形 9"/>
              <p:cNvSpPr/>
              <p:nvPr/>
            </p:nvSpPr>
            <p:spPr>
              <a:xfrm>
                <a:off x="1888458" y="3613126"/>
                <a:ext cx="2122310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2400" dirty="0">
                    <a:latin typeface="+mn-ea"/>
                  </a:rPr>
                  <a:t>应用场合</a:t>
                </a:r>
                <a:endParaRPr lang="en-US" altLang="zh-CN" sz="24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endParaRPr>
              </a:p>
            </p:txBody>
          </p:sp>
        </p:grpSp>
        <p:sp>
          <p:nvSpPr>
            <p:cNvPr id="17" name="矩形 16"/>
            <p:cNvSpPr/>
            <p:nvPr/>
          </p:nvSpPr>
          <p:spPr>
            <a:xfrm>
              <a:off x="7158094" y="4001796"/>
              <a:ext cx="3262392" cy="239486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0" name="图片 1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87639" y="2196924"/>
            <a:ext cx="4566300" cy="3688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/>
          <p:nvPr/>
        </p:nvSpPr>
        <p:spPr>
          <a:xfrm>
            <a:off x="710789" y="161267"/>
            <a:ext cx="4368072" cy="617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dirty="0" smtClean="0">
                <a:solidFill>
                  <a:schemeClr val="tx1"/>
                </a:solidFill>
                <a:latin typeface="禹卫书法行书简体" panose="02000603000000000000" pitchFamily="2" charset="-122"/>
                <a:ea typeface="禹卫书法行书简体" panose="02000603000000000000" pitchFamily="2" charset="-122"/>
              </a:rPr>
              <a:t>7.6 </a:t>
            </a:r>
            <a:r>
              <a:rPr lang="zh-CN" altLang="en-US" dirty="0" smtClean="0">
                <a:solidFill>
                  <a:schemeClr val="tx1"/>
                </a:solidFill>
                <a:latin typeface="禹卫书法行书简体" panose="02000603000000000000" pitchFamily="2" charset="-122"/>
                <a:ea typeface="禹卫书法行书简体" panose="02000603000000000000" pitchFamily="2" charset="-122"/>
              </a:rPr>
              <a:t>高速</a:t>
            </a:r>
            <a:r>
              <a:rPr lang="zh-CN" altLang="en-US" dirty="0">
                <a:solidFill>
                  <a:schemeClr val="tx1"/>
                </a:solidFill>
                <a:latin typeface="禹卫书法行书简体" panose="02000603000000000000" pitchFamily="2" charset="-122"/>
                <a:ea typeface="禹卫书法行书简体" panose="02000603000000000000" pitchFamily="2" charset="-122"/>
              </a:rPr>
              <a:t>缓冲</a:t>
            </a:r>
            <a:r>
              <a:rPr lang="zh-CN" altLang="en-US" dirty="0" smtClean="0">
                <a:solidFill>
                  <a:schemeClr val="tx1"/>
                </a:solidFill>
                <a:latin typeface="禹卫书法行书简体" panose="02000603000000000000" pitchFamily="2" charset="-122"/>
                <a:ea typeface="禹卫书法行书简体" panose="02000603000000000000" pitchFamily="2" charset="-122"/>
              </a:rPr>
              <a:t>存储器</a:t>
            </a:r>
            <a:endParaRPr lang="zh-CN" altLang="en-US" dirty="0">
              <a:solidFill>
                <a:schemeClr val="tx1"/>
              </a:solidFill>
              <a:latin typeface="禹卫书法行书简体" panose="02000603000000000000" pitchFamily="2" charset="-122"/>
              <a:ea typeface="禹卫书法行书简体" panose="02000603000000000000" pitchFamily="2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716505" y="790056"/>
            <a:ext cx="5412151" cy="4914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4.Cache</a:t>
            </a:r>
            <a:r>
              <a:rPr lang="zh-CN" altLang="en-US" sz="2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的基本结构与工作原理 </a:t>
            </a:r>
            <a:endParaRPr lang="en-US" altLang="zh-CN" sz="2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禹卫书法行书简体" panose="02000603000000000000" pitchFamily="2" charset="-122"/>
              <a:ea typeface="禹卫书法行书简体" panose="02000603000000000000" pitchFamily="2" charset="-122"/>
              <a:cs typeface="+mj-cs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4223324" y="2145722"/>
            <a:ext cx="1247775" cy="3171825"/>
            <a:chOff x="4842510" y="2415048"/>
            <a:chExt cx="1247775" cy="3171825"/>
          </a:xfrm>
        </p:grpSpPr>
        <p:sp>
          <p:nvSpPr>
            <p:cNvPr id="7" name="矩形 6"/>
            <p:cNvSpPr/>
            <p:nvPr/>
          </p:nvSpPr>
          <p:spPr>
            <a:xfrm>
              <a:off x="4842510" y="3334527"/>
              <a:ext cx="1247775" cy="201295"/>
            </a:xfrm>
            <a:prstGeom prst="rect">
              <a:avLst/>
            </a:prstGeom>
            <a:no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1400" i="0" dirty="0" err="1">
                  <a:latin typeface="+mn-ea"/>
                </a:rPr>
                <a:t>B</a:t>
              </a:r>
              <a:r>
                <a:rPr lang="en-US" altLang="zh-CN" sz="1400" i="0" baseline="-25000" dirty="0" err="1">
                  <a:latin typeface="+mn-ea"/>
                </a:rPr>
                <a:t>n</a:t>
              </a:r>
              <a:endParaRPr lang="zh-CN" altLang="en-US" sz="1400" i="0" baseline="-25000" dirty="0">
                <a:latin typeface="+mn-ea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4842510" y="3535823"/>
              <a:ext cx="1247775" cy="227013"/>
            </a:xfrm>
            <a:prstGeom prst="rect">
              <a:avLst/>
            </a:prstGeom>
            <a:no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1400" i="0" dirty="0">
                  <a:latin typeface="+mn-ea"/>
                </a:rPr>
                <a:t>B</a:t>
              </a:r>
              <a:r>
                <a:rPr lang="en-US" altLang="zh-CN" sz="1400" i="0" baseline="-25000" dirty="0">
                  <a:latin typeface="+mn-ea"/>
                </a:rPr>
                <a:t>n+1</a:t>
              </a:r>
              <a:endParaRPr lang="zh-CN" altLang="en-US" sz="1400" i="0" baseline="-25000" dirty="0">
                <a:latin typeface="+mn-ea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4842510" y="3764423"/>
              <a:ext cx="1247775" cy="227013"/>
            </a:xfrm>
            <a:prstGeom prst="rect">
              <a:avLst/>
            </a:prstGeom>
            <a:no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1400" i="0" dirty="0">
                  <a:latin typeface="+mn-ea"/>
                </a:rPr>
                <a:t>…</a:t>
              </a:r>
              <a:endParaRPr lang="zh-CN" altLang="en-US" sz="1400" i="0" dirty="0">
                <a:latin typeface="+mn-ea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4842510" y="3991436"/>
              <a:ext cx="1247775" cy="228600"/>
            </a:xfrm>
            <a:prstGeom prst="rect">
              <a:avLst/>
            </a:prstGeom>
            <a:no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1400" i="0" dirty="0">
                  <a:latin typeface="+mn-ea"/>
                </a:rPr>
                <a:t>B</a:t>
              </a:r>
              <a:r>
                <a:rPr lang="en-US" altLang="zh-CN" sz="1400" i="0" baseline="-25000" dirty="0">
                  <a:latin typeface="+mn-ea"/>
                </a:rPr>
                <a:t>2n-1</a:t>
              </a:r>
              <a:endParaRPr lang="zh-CN" altLang="en-US" sz="1400" i="0" baseline="-25000" dirty="0">
                <a:latin typeface="+mn-ea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4842510" y="5358273"/>
              <a:ext cx="1247775" cy="228600"/>
            </a:xfrm>
            <a:prstGeom prst="rect">
              <a:avLst/>
            </a:prstGeom>
            <a:no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1400" i="0" dirty="0" err="1">
                  <a:latin typeface="+mn-ea"/>
                </a:rPr>
                <a:t>B</a:t>
              </a:r>
              <a:r>
                <a:rPr lang="en-US" altLang="zh-CN" sz="1400" baseline="-25000" dirty="0" err="1">
                  <a:latin typeface="+mn-ea"/>
                </a:rPr>
                <a:t>mn</a:t>
              </a:r>
              <a:endParaRPr lang="zh-CN" altLang="en-US" sz="1400" baseline="-25000" dirty="0">
                <a:latin typeface="+mn-ea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4842510" y="4220036"/>
              <a:ext cx="1247775" cy="227012"/>
            </a:xfrm>
            <a:prstGeom prst="rect">
              <a:avLst/>
            </a:prstGeom>
            <a:no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1400" i="0" dirty="0">
                  <a:latin typeface="+mn-ea"/>
                </a:rPr>
                <a:t>B</a:t>
              </a:r>
              <a:r>
                <a:rPr lang="en-US" altLang="zh-CN" sz="1400" i="0" baseline="-25000" dirty="0">
                  <a:latin typeface="+mn-ea"/>
                </a:rPr>
                <a:t>2n</a:t>
              </a:r>
              <a:endParaRPr lang="zh-CN" altLang="en-US" sz="1400" i="0" baseline="-25000" dirty="0">
                <a:latin typeface="+mn-ea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4842510" y="4448636"/>
              <a:ext cx="1247775" cy="227012"/>
            </a:xfrm>
            <a:prstGeom prst="rect">
              <a:avLst/>
            </a:prstGeom>
            <a:no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1400" i="0" dirty="0">
                  <a:latin typeface="+mn-ea"/>
                </a:rPr>
                <a:t>B</a:t>
              </a:r>
              <a:r>
                <a:rPr lang="en-US" altLang="zh-CN" sz="1400" i="0" baseline="-25000" dirty="0">
                  <a:latin typeface="+mn-ea"/>
                </a:rPr>
                <a:t>2n+1</a:t>
              </a:r>
              <a:endParaRPr lang="zh-CN" altLang="en-US" sz="1400" i="0" baseline="-25000" dirty="0">
                <a:latin typeface="+mn-ea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4842510" y="4675648"/>
              <a:ext cx="1247775" cy="228600"/>
            </a:xfrm>
            <a:prstGeom prst="rect">
              <a:avLst/>
            </a:prstGeom>
            <a:no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1600" i="0" dirty="0">
                  <a:latin typeface="+mn-ea"/>
                </a:rPr>
                <a:t>…</a:t>
              </a:r>
              <a:endParaRPr lang="zh-CN" altLang="en-US" sz="1600" i="0" baseline="-25000" dirty="0">
                <a:latin typeface="+mn-ea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4842510" y="4904248"/>
              <a:ext cx="1247775" cy="227013"/>
            </a:xfrm>
            <a:prstGeom prst="rect">
              <a:avLst/>
            </a:prstGeom>
            <a:no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1400" i="0" dirty="0">
                  <a:latin typeface="+mn-ea"/>
                </a:rPr>
                <a:t>B</a:t>
              </a:r>
              <a:r>
                <a:rPr lang="en-US" altLang="zh-CN" sz="1400" i="0" baseline="-25000" dirty="0">
                  <a:latin typeface="+mn-ea"/>
                </a:rPr>
                <a:t>3n-1</a:t>
              </a:r>
              <a:endParaRPr lang="zh-CN" altLang="en-US" sz="1400" i="0" baseline="-25000" dirty="0">
                <a:latin typeface="+mn-ea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4842510" y="2415048"/>
              <a:ext cx="1247775" cy="228600"/>
            </a:xfrm>
            <a:prstGeom prst="rect">
              <a:avLst/>
            </a:prstGeom>
            <a:no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1400" i="0" dirty="0">
                  <a:latin typeface="+mn-ea"/>
                </a:rPr>
                <a:t>B</a:t>
              </a:r>
              <a:r>
                <a:rPr lang="en-US" altLang="zh-CN" sz="1400" i="0" baseline="-25000" dirty="0">
                  <a:latin typeface="+mn-ea"/>
                </a:rPr>
                <a:t>0</a:t>
              </a:r>
              <a:endParaRPr lang="zh-CN" altLang="en-US" sz="1400" i="0" baseline="-25000" dirty="0">
                <a:latin typeface="+mn-ea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4842510" y="2643648"/>
              <a:ext cx="1247775" cy="227013"/>
            </a:xfrm>
            <a:prstGeom prst="rect">
              <a:avLst/>
            </a:prstGeom>
            <a:no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1400" i="0" dirty="0">
                  <a:latin typeface="+mn-ea"/>
                </a:rPr>
                <a:t>B</a:t>
              </a:r>
              <a:r>
                <a:rPr lang="en-US" altLang="zh-CN" sz="1400" i="0" baseline="-25000" dirty="0">
                  <a:latin typeface="+mn-ea"/>
                </a:rPr>
                <a:t>1</a:t>
              </a:r>
              <a:endParaRPr lang="zh-CN" altLang="en-US" sz="1400" i="0" baseline="-25000" dirty="0">
                <a:latin typeface="+mn-ea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4842510" y="2870661"/>
              <a:ext cx="1247775" cy="228600"/>
            </a:xfrm>
            <a:prstGeom prst="rect">
              <a:avLst/>
            </a:prstGeom>
            <a:no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1400" i="0" dirty="0">
                  <a:latin typeface="+mn-ea"/>
                </a:rPr>
                <a:t>…</a:t>
              </a:r>
              <a:endParaRPr lang="zh-CN" altLang="en-US" sz="1400" i="0" baseline="-25000" dirty="0">
                <a:latin typeface="+mn-ea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4842510" y="3097673"/>
              <a:ext cx="1247775" cy="233420"/>
            </a:xfrm>
            <a:prstGeom prst="rect">
              <a:avLst/>
            </a:prstGeom>
            <a:no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1400" i="0" dirty="0">
                  <a:latin typeface="+mn-ea"/>
                </a:rPr>
                <a:t>B</a:t>
              </a:r>
              <a:r>
                <a:rPr lang="en-US" altLang="zh-CN" sz="1400" i="0" baseline="-25000" dirty="0">
                  <a:latin typeface="+mn-ea"/>
                </a:rPr>
                <a:t>n-1</a:t>
              </a:r>
              <a:endParaRPr lang="zh-CN" altLang="en-US" sz="1400" i="0" baseline="-25000" dirty="0">
                <a:latin typeface="+mn-ea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4842510" y="5131261"/>
              <a:ext cx="1247775" cy="228600"/>
            </a:xfrm>
            <a:prstGeom prst="rect">
              <a:avLst/>
            </a:prstGeom>
            <a:no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tIns="0" anchorCtr="1"/>
            <a:lstStyle/>
            <a:p>
              <a:pPr algn="ctr">
                <a:defRPr/>
              </a:pPr>
              <a:r>
                <a:rPr lang="en-US" altLang="zh-CN" sz="1600" i="0" dirty="0">
                  <a:latin typeface="+mn-ea"/>
                </a:rPr>
                <a:t>…</a:t>
              </a:r>
              <a:endParaRPr lang="zh-CN" altLang="en-US" sz="1600" i="0" dirty="0">
                <a:latin typeface="+mn-ea"/>
              </a:endParaRPr>
            </a:p>
          </p:txBody>
        </p:sp>
      </p:grpSp>
      <p:sp>
        <p:nvSpPr>
          <p:cNvPr id="21" name="Text Box 52"/>
          <p:cNvSpPr txBox="1">
            <a:spLocks noChangeArrowheads="1"/>
          </p:cNvSpPr>
          <p:nvPr/>
        </p:nvSpPr>
        <p:spPr bwMode="auto">
          <a:xfrm>
            <a:off x="4413876" y="1791822"/>
            <a:ext cx="914400" cy="3683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algn="ctr"/>
            <a:r>
              <a:rPr lang="zh-CN" altLang="en-US" b="1" i="0" dirty="0">
                <a:latin typeface="+mn-ea"/>
              </a:rPr>
              <a:t>主存</a:t>
            </a:r>
            <a:endParaRPr lang="zh-CN" altLang="en-US" b="1" i="0" dirty="0">
              <a:latin typeface="+mn-ea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4221396" y="2144497"/>
            <a:ext cx="1249763" cy="316230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6034955" y="4586725"/>
            <a:ext cx="6045243" cy="16612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000" kern="0" dirty="0">
                <a:solidFill>
                  <a:schemeClr val="accent5"/>
                </a:solidFill>
                <a:latin typeface="+mn-ea"/>
                <a:sym typeface="Wingdings" panose="05000000000000000000" pitchFamily="2" charset="2"/>
              </a:rPr>
              <a:t></a:t>
            </a:r>
            <a:r>
              <a:rPr lang="zh-CN" altLang="en-US" sz="2000" dirty="0" smtClean="0">
                <a:latin typeface="+mn-ea"/>
              </a:rPr>
              <a:t>映射</a:t>
            </a:r>
            <a:r>
              <a:rPr lang="zh-CN" altLang="en-US" sz="2000" dirty="0">
                <a:latin typeface="+mn-ea"/>
              </a:rPr>
              <a:t>算法</a:t>
            </a:r>
            <a:r>
              <a:rPr lang="zh-CN" altLang="en-US" sz="2000" dirty="0" smtClean="0">
                <a:latin typeface="+mn-ea"/>
              </a:rPr>
              <a:t>：</a:t>
            </a:r>
            <a:endParaRPr lang="en-US" altLang="zh-CN" sz="2000" dirty="0" smtClean="0"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en-US" altLang="zh-CN" sz="2000" dirty="0" smtClean="0">
                <a:latin typeface="+mn-ea"/>
              </a:rPr>
              <a:t>Cache</a:t>
            </a:r>
            <a:r>
              <a:rPr lang="zh-CN" altLang="en-US" sz="2000" dirty="0" smtClean="0">
                <a:latin typeface="+mn-ea"/>
              </a:rPr>
              <a:t>共</a:t>
            </a:r>
            <a:r>
              <a:rPr lang="en-US" altLang="zh-CN" sz="2000" dirty="0" smtClean="0">
                <a:latin typeface="+mn-ea"/>
              </a:rPr>
              <a:t>n</a:t>
            </a:r>
            <a:r>
              <a:rPr lang="zh-CN" altLang="en-US" sz="2000" dirty="0" smtClean="0">
                <a:latin typeface="+mn-ea"/>
              </a:rPr>
              <a:t>组，主存第</a:t>
            </a:r>
            <a:r>
              <a:rPr lang="en-US" altLang="zh-CN" sz="2000" dirty="0">
                <a:latin typeface="+mn-ea"/>
              </a:rPr>
              <a:t>j</a:t>
            </a:r>
            <a:r>
              <a:rPr lang="zh-CN" altLang="en-US" sz="2000" dirty="0" smtClean="0">
                <a:latin typeface="+mn-ea"/>
              </a:rPr>
              <a:t>块号映射到</a:t>
            </a:r>
            <a:r>
              <a:rPr lang="en-US" altLang="zh-CN" sz="2000" dirty="0">
                <a:latin typeface="+mn-ea"/>
              </a:rPr>
              <a:t>Cache </a:t>
            </a:r>
            <a:r>
              <a:rPr lang="zh-CN" altLang="en-US" sz="2000" dirty="0" smtClean="0">
                <a:latin typeface="+mn-ea"/>
              </a:rPr>
              <a:t>的组号为：</a:t>
            </a:r>
            <a:endParaRPr lang="en-US" altLang="zh-CN" sz="2000" dirty="0" smtClean="0"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en-US" altLang="zh-CN" sz="2000" dirty="0">
                <a:latin typeface="+mn-ea"/>
              </a:rPr>
              <a:t> </a:t>
            </a:r>
            <a:r>
              <a:rPr lang="en-US" altLang="zh-CN" sz="2000" dirty="0" smtClean="0">
                <a:latin typeface="+mn-ea"/>
              </a:rPr>
              <a:t>           </a:t>
            </a:r>
            <a:r>
              <a:rPr lang="en-US" altLang="zh-CN" sz="2000" dirty="0" err="1" smtClean="0">
                <a:latin typeface="+mn-ea"/>
              </a:rPr>
              <a:t>i</a:t>
            </a:r>
            <a:r>
              <a:rPr lang="en-US" altLang="zh-CN" sz="2000" dirty="0" smtClean="0">
                <a:latin typeface="+mn-ea"/>
              </a:rPr>
              <a:t>=j </a:t>
            </a:r>
            <a:r>
              <a:rPr lang="en-US" altLang="zh-CN" sz="2000" dirty="0">
                <a:latin typeface="+mn-ea"/>
              </a:rPr>
              <a:t>mod n</a:t>
            </a:r>
            <a:endParaRPr lang="en-US" altLang="zh-CN" sz="2000" dirty="0"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2000" dirty="0" smtClean="0">
                <a:latin typeface="+mn-ea"/>
              </a:rPr>
              <a:t> 即主存</a:t>
            </a:r>
            <a:r>
              <a:rPr lang="zh-CN" altLang="en-US" sz="2000" dirty="0">
                <a:latin typeface="+mn-ea"/>
              </a:rPr>
              <a:t>的数据块映射到</a:t>
            </a:r>
            <a:r>
              <a:rPr lang="en-US" altLang="zh-CN" sz="2000" dirty="0">
                <a:latin typeface="+mn-ea"/>
              </a:rPr>
              <a:t>Cache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</a:rPr>
              <a:t>特定组</a:t>
            </a:r>
            <a:r>
              <a:rPr lang="zh-CN" altLang="en-US" sz="2000" dirty="0" smtClean="0">
                <a:latin typeface="+mn-ea"/>
              </a:rPr>
              <a:t>的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</a:rPr>
              <a:t>任意</a:t>
            </a:r>
            <a:r>
              <a:rPr lang="zh-CN" altLang="en-US" sz="2000" kern="0" dirty="0" smtClean="0">
                <a:solidFill>
                  <a:srgbClr val="FF0000"/>
                </a:solidFill>
                <a:latin typeface="+mn-ea"/>
              </a:rPr>
              <a:t>行</a:t>
            </a:r>
            <a:endParaRPr lang="en-US" altLang="zh-CN" sz="2000" kern="0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5981862" y="2946764"/>
            <a:ext cx="584818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indent="0">
              <a:lnSpc>
                <a:spcPct val="135000"/>
              </a:lnSpc>
            </a:pPr>
            <a:r>
              <a:rPr lang="zh-CN" altLang="en-US" sz="2000" kern="0" dirty="0">
                <a:solidFill>
                  <a:schemeClr val="accent5"/>
                </a:solidFill>
                <a:latin typeface="+mn-ea"/>
                <a:sym typeface="Wingdings" panose="05000000000000000000" pitchFamily="2" charset="2"/>
              </a:rPr>
              <a:t></a:t>
            </a:r>
            <a:r>
              <a:rPr lang="zh-CN" altLang="en-US" sz="2000" dirty="0" smtClean="0">
                <a:latin typeface="+mn-ea"/>
              </a:rPr>
              <a:t>设</a:t>
            </a:r>
            <a:r>
              <a:rPr lang="zh-CN" altLang="en-US" sz="2000" dirty="0">
                <a:latin typeface="+mn-ea"/>
              </a:rPr>
              <a:t>每块</a:t>
            </a:r>
            <a:r>
              <a:rPr lang="en-US" altLang="x-none" sz="2000" dirty="0">
                <a:latin typeface="+mn-ea"/>
              </a:rPr>
              <a:t>4</a:t>
            </a:r>
            <a:r>
              <a:rPr lang="zh-CN" altLang="en-US" sz="2000" dirty="0">
                <a:latin typeface="+mn-ea"/>
              </a:rPr>
              <a:t>个字，主存大小为</a:t>
            </a:r>
            <a:r>
              <a:rPr lang="en-US" altLang="x-none" sz="2000" dirty="0">
                <a:latin typeface="+mn-ea"/>
              </a:rPr>
              <a:t>1024</a:t>
            </a:r>
            <a:r>
              <a:rPr lang="zh-CN" altLang="en-US" sz="2000" dirty="0">
                <a:latin typeface="+mn-ea"/>
              </a:rPr>
              <a:t>个字，</a:t>
            </a:r>
            <a:r>
              <a:rPr lang="en-US" altLang="zh-CN" sz="2000" dirty="0">
                <a:latin typeface="+mn-ea"/>
              </a:rPr>
              <a:t> </a:t>
            </a:r>
            <a:endParaRPr lang="en-US" altLang="zh-CN" sz="2000" dirty="0">
              <a:latin typeface="+mn-ea"/>
            </a:endParaRPr>
          </a:p>
          <a:p>
            <a:pPr lvl="0" indent="0">
              <a:lnSpc>
                <a:spcPct val="135000"/>
              </a:lnSpc>
            </a:pPr>
            <a:r>
              <a:rPr lang="en-US" altLang="zh-CN" sz="2000" dirty="0">
                <a:latin typeface="+mn-ea"/>
              </a:rPr>
              <a:t>  Cache</a:t>
            </a:r>
            <a:r>
              <a:rPr lang="zh-CN" altLang="en-US" sz="2000" dirty="0">
                <a:latin typeface="+mn-ea"/>
              </a:rPr>
              <a:t>分为</a:t>
            </a:r>
            <a:r>
              <a:rPr lang="en-US" altLang="zh-CN" sz="2000" dirty="0">
                <a:latin typeface="+mn-ea"/>
              </a:rPr>
              <a:t>4</a:t>
            </a:r>
            <a:r>
              <a:rPr lang="zh-CN" altLang="en-US" sz="2000" dirty="0" smtClean="0">
                <a:latin typeface="+mn-ea"/>
              </a:rPr>
              <a:t>行，</a:t>
            </a:r>
            <a:r>
              <a:rPr lang="en-US" altLang="zh-CN" sz="2000" dirty="0" smtClean="0">
                <a:latin typeface="+mn-ea"/>
              </a:rPr>
              <a:t>2</a:t>
            </a:r>
            <a:r>
              <a:rPr lang="zh-CN" altLang="en-US" sz="2000" dirty="0" smtClean="0">
                <a:latin typeface="+mn-ea"/>
              </a:rPr>
              <a:t>组，</a:t>
            </a:r>
            <a:r>
              <a:rPr lang="zh-CN" altLang="en-US" sz="2000" dirty="0">
                <a:latin typeface="+mn-ea"/>
              </a:rPr>
              <a:t>第</a:t>
            </a:r>
            <a:r>
              <a:rPr lang="en-US" altLang="x-none" sz="2000" dirty="0">
                <a:latin typeface="+mn-ea"/>
              </a:rPr>
              <a:t>61</a:t>
            </a:r>
            <a:r>
              <a:rPr lang="zh-CN" altLang="en-US" sz="2000" dirty="0">
                <a:latin typeface="+mn-ea"/>
              </a:rPr>
              <a:t>个字的主存地址为：</a:t>
            </a:r>
            <a:endParaRPr lang="zh-CN" altLang="en-US" sz="2000" dirty="0">
              <a:latin typeface="+mn-ea"/>
            </a:endParaRPr>
          </a:p>
          <a:p>
            <a:pPr lvl="0" indent="0">
              <a:lnSpc>
                <a:spcPct val="135000"/>
              </a:lnSpc>
            </a:pPr>
            <a:r>
              <a:rPr lang="zh-CN" altLang="en-US" sz="2000" dirty="0">
                <a:latin typeface="+mn-ea"/>
              </a:rPr>
              <a:t>  </a:t>
            </a:r>
            <a:r>
              <a:rPr lang="en-US" altLang="x-none" sz="2000" dirty="0" smtClean="0">
                <a:solidFill>
                  <a:srgbClr val="0000FF"/>
                </a:solidFill>
                <a:latin typeface="+mn-ea"/>
              </a:rPr>
              <a:t>000011</a:t>
            </a:r>
            <a:r>
              <a:rPr lang="en-US" altLang="x-none" sz="2000" dirty="0">
                <a:solidFill>
                  <a:srgbClr val="0000FF"/>
                </a:solidFill>
                <a:latin typeface="+mn-ea"/>
              </a:rPr>
              <a:t>1</a:t>
            </a:r>
            <a:r>
              <a:rPr lang="en-US" altLang="x-none" sz="2000" dirty="0" smtClean="0">
                <a:solidFill>
                  <a:srgbClr val="3333CC"/>
                </a:solidFill>
                <a:latin typeface="+mn-ea"/>
              </a:rPr>
              <a:t> </a:t>
            </a:r>
            <a:r>
              <a:rPr lang="en-US" altLang="x-none" sz="2000" dirty="0" smtClean="0">
                <a:solidFill>
                  <a:srgbClr val="FF0000"/>
                </a:solidFill>
                <a:latin typeface="+mn-ea"/>
              </a:rPr>
              <a:t>1</a:t>
            </a:r>
            <a:r>
              <a:rPr lang="en-US" altLang="x-none" sz="2000" dirty="0" smtClean="0">
                <a:latin typeface="+mn-ea"/>
              </a:rPr>
              <a:t>   01</a:t>
            </a:r>
            <a:r>
              <a:rPr lang="zh-CN" altLang="en-US" sz="2000" dirty="0" smtClean="0">
                <a:latin typeface="+mn-ea"/>
              </a:rPr>
              <a:t>（</a:t>
            </a:r>
            <a:r>
              <a:rPr lang="zh-CN" altLang="en-US" dirty="0" smtClean="0">
                <a:latin typeface="+mn-ea"/>
              </a:rPr>
              <a:t>主存组号，</a:t>
            </a:r>
            <a:r>
              <a:rPr lang="en-US" altLang="zh-CN" dirty="0" smtClean="0">
                <a:latin typeface="+mn-ea"/>
              </a:rPr>
              <a:t>Cache</a:t>
            </a:r>
            <a:r>
              <a:rPr lang="zh-CN" altLang="en-US" dirty="0">
                <a:latin typeface="+mn-ea"/>
              </a:rPr>
              <a:t>组</a:t>
            </a:r>
            <a:r>
              <a:rPr lang="zh-CN" altLang="en-US" dirty="0" smtClean="0">
                <a:latin typeface="+mn-ea"/>
              </a:rPr>
              <a:t>号</a:t>
            </a:r>
            <a:r>
              <a:rPr lang="zh-CN" altLang="en-US" dirty="0">
                <a:latin typeface="+mn-ea"/>
              </a:rPr>
              <a:t>，块内地址</a:t>
            </a:r>
            <a:r>
              <a:rPr lang="zh-CN" altLang="en-US" sz="2000" dirty="0" smtClean="0">
                <a:latin typeface="+mn-ea"/>
              </a:rPr>
              <a:t>）</a:t>
            </a:r>
            <a:endParaRPr lang="en-US" altLang="zh-CN" sz="2000" dirty="0" smtClean="0">
              <a:latin typeface="+mn-ea"/>
            </a:endParaRPr>
          </a:p>
          <a:p>
            <a:pPr>
              <a:lnSpc>
                <a:spcPct val="135000"/>
              </a:lnSpc>
            </a:pPr>
            <a:r>
              <a:rPr lang="zh-CN" altLang="en-US" sz="20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Symbol" panose="05050102010706020507" pitchFamily="18" charset="2"/>
              </a:rPr>
              <a:t>       主存地址从</a:t>
            </a:r>
            <a:r>
              <a:rPr lang="zh-CN" altLang="en-US" sz="20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Symbol" panose="05050102010706020507" pitchFamily="18" charset="2"/>
              </a:rPr>
              <a:t>一维变成三维</a:t>
            </a:r>
            <a:r>
              <a:rPr lang="zh-CN" altLang="en-US" sz="20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Symbol" panose="05050102010706020507" pitchFamily="18" charset="2"/>
              </a:rPr>
              <a:t>；</a:t>
            </a:r>
            <a:endParaRPr lang="zh-CN" altLang="en-US" sz="2000" dirty="0">
              <a:latin typeface="+mn-ea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5972153" y="1554412"/>
            <a:ext cx="604524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kern="0" dirty="0" smtClean="0">
                <a:solidFill>
                  <a:schemeClr val="accent5"/>
                </a:solidFill>
                <a:latin typeface="+mn-ea"/>
                <a:sym typeface="Wingdings" panose="05000000000000000000" pitchFamily="2" charset="2"/>
              </a:rPr>
              <a:t></a:t>
            </a:r>
            <a:r>
              <a:rPr lang="zh-CN" altLang="en-US" sz="20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主存</a:t>
            </a:r>
            <a:r>
              <a:rPr lang="zh-CN" altLang="en-US" sz="20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分块，</a:t>
            </a:r>
            <a:r>
              <a:rPr lang="en-US" altLang="zh-CN" sz="2000" dirty="0">
                <a:latin typeface="+mn-ea"/>
              </a:rPr>
              <a:t>Cache</a:t>
            </a:r>
            <a:r>
              <a:rPr lang="zh-CN" altLang="en-US" sz="20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行 （</a:t>
            </a:r>
            <a:r>
              <a:rPr lang="en-US" altLang="zh-CN" sz="20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Line</a:t>
            </a:r>
            <a:r>
              <a:rPr lang="zh-CN" altLang="en-US" sz="20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），两者大小相同；</a:t>
            </a:r>
            <a:endParaRPr lang="en-US" altLang="zh-CN" sz="2000" kern="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5985672" y="1967194"/>
            <a:ext cx="604524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kern="0" dirty="0">
                <a:solidFill>
                  <a:schemeClr val="accent5"/>
                </a:solidFill>
                <a:latin typeface="+mn-ea"/>
                <a:sym typeface="Wingdings" panose="05000000000000000000" pitchFamily="2" charset="2"/>
              </a:rPr>
              <a:t></a:t>
            </a:r>
            <a:r>
              <a:rPr lang="zh-CN" altLang="en-US" sz="2000" kern="0" dirty="0" smtClean="0">
                <a:solidFill>
                  <a:schemeClr val="accent5"/>
                </a:solidFill>
                <a:latin typeface="+mn-ea"/>
                <a:sym typeface="Symbol" panose="05050102010706020507" pitchFamily="18" charset="2"/>
              </a:rPr>
              <a:t> </a:t>
            </a:r>
            <a:r>
              <a:rPr lang="en-US" altLang="zh-CN" sz="2000" dirty="0" smtClean="0">
                <a:latin typeface="+mn-ea"/>
              </a:rPr>
              <a:t>Cache</a:t>
            </a:r>
            <a:r>
              <a:rPr lang="zh-CN" altLang="en-US" sz="2000" dirty="0" smtClean="0">
                <a:latin typeface="+mn-ea"/>
              </a:rPr>
              <a:t>分组（每组中包</a:t>
            </a:r>
            <a:r>
              <a:rPr lang="en-US" altLang="zh-CN" sz="2000" dirty="0" smtClean="0">
                <a:latin typeface="+mn-ea"/>
              </a:rPr>
              <a:t>k</a:t>
            </a:r>
            <a:r>
              <a:rPr lang="zh-CN" altLang="en-US" sz="2000" dirty="0" smtClean="0">
                <a:latin typeface="+mn-ea"/>
              </a:rPr>
              <a:t>行），本例假定</a:t>
            </a:r>
            <a:r>
              <a:rPr lang="en-US" altLang="zh-CN" sz="2000" dirty="0" smtClean="0">
                <a:latin typeface="+mn-ea"/>
              </a:rPr>
              <a:t>K=4</a:t>
            </a:r>
            <a:endParaRPr lang="en-US" altLang="zh-CN" sz="2000" kern="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2768127" y="5987415"/>
            <a:ext cx="2001993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indent="0">
              <a:lnSpc>
                <a:spcPct val="150000"/>
              </a:lnSpc>
              <a:spcBef>
                <a:spcPts val="0"/>
              </a:spcBef>
            </a:pPr>
            <a:r>
              <a:rPr lang="en-US" altLang="x-none" dirty="0" smtClean="0">
                <a:solidFill>
                  <a:srgbClr val="FF0000"/>
                </a:solidFill>
                <a:latin typeface="+mn-ea"/>
              </a:rPr>
              <a:t>000011</a:t>
            </a:r>
            <a:r>
              <a:rPr lang="en-US" altLang="x-none" dirty="0">
                <a:solidFill>
                  <a:srgbClr val="FF0000"/>
                </a:solidFill>
                <a:latin typeface="+mn-ea"/>
              </a:rPr>
              <a:t>1</a:t>
            </a:r>
            <a:r>
              <a:rPr lang="en-US" altLang="x-none" dirty="0" smtClean="0">
                <a:solidFill>
                  <a:srgbClr val="3333CC"/>
                </a:solidFill>
                <a:latin typeface="+mn-ea"/>
              </a:rPr>
              <a:t> 1</a:t>
            </a:r>
            <a:r>
              <a:rPr lang="en-US" altLang="x-none" dirty="0" smtClean="0">
                <a:latin typeface="+mn-ea"/>
              </a:rPr>
              <a:t>   01</a:t>
            </a:r>
            <a:endParaRPr lang="zh-CN" altLang="en-US" dirty="0">
              <a:latin typeface="+mn-ea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5985673" y="2491565"/>
            <a:ext cx="55776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kern="0" dirty="0">
                <a:solidFill>
                  <a:schemeClr val="accent5"/>
                </a:solidFill>
                <a:latin typeface="+mn-ea"/>
                <a:sym typeface="Wingdings" panose="05000000000000000000" pitchFamily="2" charset="2"/>
              </a:rPr>
              <a:t></a:t>
            </a:r>
            <a:r>
              <a:rPr lang="zh-CN" altLang="en-US" sz="2000" kern="0" dirty="0" smtClean="0">
                <a:solidFill>
                  <a:schemeClr val="accent5"/>
                </a:solidFill>
                <a:latin typeface="+mn-ea"/>
                <a:sym typeface="Symbol" panose="05050102010706020507" pitchFamily="18" charset="2"/>
              </a:rPr>
              <a:t> </a:t>
            </a:r>
            <a:r>
              <a:rPr lang="zh-CN" altLang="en-US" sz="20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Symbol" panose="05050102010706020507" pitchFamily="18" charset="2"/>
              </a:rPr>
              <a:t>主存</a:t>
            </a:r>
            <a:r>
              <a:rPr lang="zh-CN" altLang="en-US" sz="20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Symbol" panose="05050102010706020507" pitchFamily="18" charset="2"/>
              </a:rPr>
              <a:t>分块后还将以</a:t>
            </a:r>
            <a:r>
              <a:rPr lang="en-US" altLang="zh-CN" sz="2000" b="1" dirty="0" smtClean="0">
                <a:solidFill>
                  <a:srgbClr val="FF0000"/>
                </a:solidFill>
                <a:latin typeface="+mn-ea"/>
              </a:rPr>
              <a:t>Cache</a:t>
            </a:r>
            <a:r>
              <a:rPr lang="zh-CN" altLang="en-US" sz="2000" b="1" kern="0" dirty="0" smtClean="0">
                <a:solidFill>
                  <a:srgbClr val="FF0000"/>
                </a:solidFill>
                <a:latin typeface="+mn-ea"/>
              </a:rPr>
              <a:t>组数</a:t>
            </a:r>
            <a:r>
              <a:rPr lang="zh-CN" altLang="en-US" sz="20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为标准进行</a:t>
            </a:r>
            <a:r>
              <a:rPr lang="zh-CN" altLang="en-US" sz="20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分组；</a:t>
            </a:r>
            <a:endParaRPr lang="en-US" altLang="zh-CN" sz="2000" kern="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721189" y="1790692"/>
            <a:ext cx="2742811" cy="3444909"/>
            <a:chOff x="721189" y="1610237"/>
            <a:chExt cx="2742811" cy="3444909"/>
          </a:xfrm>
        </p:grpSpPr>
        <p:sp>
          <p:nvSpPr>
            <p:cNvPr id="30" name="矩形 29"/>
            <p:cNvSpPr/>
            <p:nvPr/>
          </p:nvSpPr>
          <p:spPr>
            <a:xfrm>
              <a:off x="1766916" y="2246647"/>
              <a:ext cx="1263163" cy="236750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1600" dirty="0">
                  <a:latin typeface="+mn-ea"/>
                </a:rPr>
                <a:t>Line</a:t>
              </a:r>
              <a:endParaRPr lang="zh-CN" altLang="en-US" sz="1600" i="0" baseline="-25000" dirty="0">
                <a:latin typeface="+mn-ea"/>
              </a:endParaRPr>
            </a:p>
          </p:txBody>
        </p:sp>
        <p:sp>
          <p:nvSpPr>
            <p:cNvPr id="31" name="Text Box 51"/>
            <p:cNvSpPr txBox="1">
              <a:spLocks noChangeArrowheads="1"/>
            </p:cNvSpPr>
            <p:nvPr/>
          </p:nvSpPr>
          <p:spPr bwMode="auto">
            <a:xfrm>
              <a:off x="1460946" y="1610237"/>
              <a:ext cx="2003054" cy="58477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ctr">
                <a:defRPr i="0"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en-US" altLang="zh-CN" sz="1600" dirty="0">
                  <a:latin typeface="+mn-ea"/>
                  <a:ea typeface="+mn-ea"/>
                </a:rPr>
                <a:t>Cache</a:t>
              </a:r>
              <a:endParaRPr lang="en-US" altLang="zh-CN" sz="1600" dirty="0">
                <a:latin typeface="+mn-ea"/>
                <a:ea typeface="+mn-ea"/>
              </a:endParaRPr>
            </a:p>
            <a:p>
              <a:r>
                <a:rPr lang="zh-CN" altLang="en-US" sz="1600" dirty="0">
                  <a:latin typeface="+mn-ea"/>
                  <a:ea typeface="+mn-ea"/>
                </a:rPr>
                <a:t>数据存储体</a:t>
              </a:r>
              <a:endParaRPr lang="en-US" altLang="zh-CN" sz="1600" dirty="0">
                <a:latin typeface="+mn-ea"/>
                <a:ea typeface="+mn-ea"/>
              </a:endParaRPr>
            </a:p>
          </p:txBody>
        </p:sp>
        <p:sp>
          <p:nvSpPr>
            <p:cNvPr id="32" name="Text Box 51"/>
            <p:cNvSpPr txBox="1">
              <a:spLocks noChangeArrowheads="1"/>
            </p:cNvSpPr>
            <p:nvPr/>
          </p:nvSpPr>
          <p:spPr bwMode="auto">
            <a:xfrm>
              <a:off x="1054295" y="1669049"/>
              <a:ext cx="600374" cy="338554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ctr">
                <a:defRPr i="0"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</a:lstStyle>
            <a:p>
              <a:r>
                <a:rPr lang="en-US" altLang="zh-CN" sz="1600" dirty="0">
                  <a:latin typeface="+mn-ea"/>
                  <a:ea typeface="+mn-ea"/>
                </a:rPr>
                <a:t>Tag</a:t>
              </a:r>
              <a:endParaRPr lang="en-US" altLang="zh-CN" sz="1600" dirty="0">
                <a:latin typeface="+mn-ea"/>
                <a:ea typeface="+mn-ea"/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1766916" y="2627647"/>
              <a:ext cx="1263163" cy="206270"/>
            </a:xfrm>
            <a:prstGeom prst="rect">
              <a:avLst/>
            </a:prstGeom>
            <a:solidFill>
              <a:schemeClr val="accent6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1400" dirty="0">
                  <a:latin typeface="+mn-ea"/>
                </a:rPr>
                <a:t>Line</a:t>
              </a:r>
              <a:endParaRPr lang="zh-CN" altLang="en-US" sz="1400" baseline="-25000" dirty="0">
                <a:latin typeface="+mn-ea"/>
              </a:endParaRPr>
            </a:p>
          </p:txBody>
        </p:sp>
        <p:sp>
          <p:nvSpPr>
            <p:cNvPr id="34" name="矩形 33"/>
            <p:cNvSpPr/>
            <p:nvPr/>
          </p:nvSpPr>
          <p:spPr>
            <a:xfrm>
              <a:off x="1759296" y="2978167"/>
              <a:ext cx="1263163" cy="236750"/>
            </a:xfrm>
            <a:prstGeom prst="rect">
              <a:avLst/>
            </a:prstGeom>
            <a:solidFill>
              <a:schemeClr val="accent6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1600" dirty="0">
                  <a:latin typeface="+mn-ea"/>
                </a:rPr>
                <a:t>Line</a:t>
              </a:r>
              <a:endParaRPr lang="zh-CN" altLang="en-US" sz="1600" baseline="-25000" dirty="0">
                <a:latin typeface="+mn-ea"/>
              </a:endParaRPr>
            </a:p>
          </p:txBody>
        </p:sp>
        <p:sp>
          <p:nvSpPr>
            <p:cNvPr id="35" name="矩形 34"/>
            <p:cNvSpPr/>
            <p:nvPr/>
          </p:nvSpPr>
          <p:spPr>
            <a:xfrm>
              <a:off x="1759296" y="3359167"/>
              <a:ext cx="1263163" cy="229129"/>
            </a:xfrm>
            <a:prstGeom prst="rect">
              <a:avLst/>
            </a:prstGeom>
            <a:solidFill>
              <a:schemeClr val="accent6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1600" dirty="0">
                  <a:latin typeface="+mn-ea"/>
                </a:rPr>
                <a:t>Line</a:t>
              </a:r>
              <a:endParaRPr lang="zh-CN" altLang="en-US" sz="1600" baseline="-25000" dirty="0">
                <a:latin typeface="+mn-ea"/>
              </a:endParaRPr>
            </a:p>
          </p:txBody>
        </p:sp>
        <p:sp>
          <p:nvSpPr>
            <p:cNvPr id="36" name="矩形 35"/>
            <p:cNvSpPr/>
            <p:nvPr/>
          </p:nvSpPr>
          <p:spPr>
            <a:xfrm>
              <a:off x="735335" y="3368094"/>
              <a:ext cx="957162" cy="218270"/>
            </a:xfrm>
            <a:prstGeom prst="rect">
              <a:avLst/>
            </a:prstGeom>
            <a:solidFill>
              <a:schemeClr val="accent6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1400" i="0" dirty="0">
                  <a:latin typeface="+mn-ea"/>
                </a:rPr>
                <a:t>Tag</a:t>
              </a:r>
              <a:endParaRPr lang="zh-CN" altLang="en-US" sz="1400" i="0" baseline="-25000" dirty="0">
                <a:latin typeface="+mn-ea"/>
              </a:endParaRPr>
            </a:p>
          </p:txBody>
        </p:sp>
        <p:sp>
          <p:nvSpPr>
            <p:cNvPr id="37" name="矩形 36"/>
            <p:cNvSpPr/>
            <p:nvPr/>
          </p:nvSpPr>
          <p:spPr>
            <a:xfrm>
              <a:off x="727811" y="2985607"/>
              <a:ext cx="957162" cy="218270"/>
            </a:xfrm>
            <a:prstGeom prst="rect">
              <a:avLst/>
            </a:prstGeom>
            <a:solidFill>
              <a:schemeClr val="accent6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1400" i="0" dirty="0">
                  <a:latin typeface="+mn-ea"/>
                </a:rPr>
                <a:t>Tag</a:t>
              </a:r>
              <a:endParaRPr lang="zh-CN" altLang="en-US" sz="1400" i="0" baseline="-25000" dirty="0">
                <a:latin typeface="+mn-ea"/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721189" y="2641281"/>
              <a:ext cx="957162" cy="218270"/>
            </a:xfrm>
            <a:prstGeom prst="rect">
              <a:avLst/>
            </a:prstGeom>
            <a:solidFill>
              <a:schemeClr val="accent6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1400" i="0" dirty="0">
                  <a:latin typeface="+mn-ea"/>
                </a:rPr>
                <a:t>Tag</a:t>
              </a:r>
              <a:endParaRPr lang="zh-CN" altLang="en-US" sz="1400" i="0" baseline="-25000" dirty="0">
                <a:latin typeface="+mn-ea"/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735335" y="2258794"/>
              <a:ext cx="957162" cy="218270"/>
            </a:xfrm>
            <a:prstGeom prst="rect">
              <a:avLst/>
            </a:prstGeom>
            <a:solidFill>
              <a:schemeClr val="accent6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1400" i="0" dirty="0">
                  <a:latin typeface="+mn-ea"/>
                </a:rPr>
                <a:t>Tag</a:t>
              </a:r>
              <a:endParaRPr lang="zh-CN" altLang="en-US" sz="1400" i="0" baseline="-25000" dirty="0">
                <a:latin typeface="+mn-ea"/>
              </a:endParaRPr>
            </a:p>
          </p:txBody>
        </p:sp>
        <p:sp>
          <p:nvSpPr>
            <p:cNvPr id="40" name="矩形 39"/>
            <p:cNvSpPr/>
            <p:nvPr/>
          </p:nvSpPr>
          <p:spPr>
            <a:xfrm>
              <a:off x="1768821" y="3711592"/>
              <a:ext cx="1263163" cy="236750"/>
            </a:xfrm>
            <a:prstGeom prst="rect">
              <a:avLst/>
            </a:prstGeom>
            <a:solidFill>
              <a:schemeClr val="accent6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1600" dirty="0">
                  <a:latin typeface="+mn-ea"/>
                </a:rPr>
                <a:t>Line</a:t>
              </a:r>
              <a:endParaRPr lang="zh-CN" altLang="en-US" sz="1600" baseline="-25000" dirty="0">
                <a:latin typeface="+mn-ea"/>
              </a:endParaRPr>
            </a:p>
          </p:txBody>
        </p:sp>
        <p:sp>
          <p:nvSpPr>
            <p:cNvPr id="41" name="矩形 40"/>
            <p:cNvSpPr/>
            <p:nvPr/>
          </p:nvSpPr>
          <p:spPr>
            <a:xfrm>
              <a:off x="1768821" y="4092592"/>
              <a:ext cx="1263163" cy="229129"/>
            </a:xfrm>
            <a:prstGeom prst="rect">
              <a:avLst/>
            </a:prstGeom>
            <a:solidFill>
              <a:schemeClr val="accent6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1600" dirty="0">
                  <a:latin typeface="+mn-ea"/>
                </a:rPr>
                <a:t>Line</a:t>
              </a:r>
              <a:endParaRPr lang="zh-CN" altLang="en-US" sz="1600" baseline="-25000" dirty="0">
                <a:latin typeface="+mn-ea"/>
              </a:endParaRPr>
            </a:p>
          </p:txBody>
        </p:sp>
        <p:sp>
          <p:nvSpPr>
            <p:cNvPr id="42" name="矩形 41"/>
            <p:cNvSpPr/>
            <p:nvPr/>
          </p:nvSpPr>
          <p:spPr>
            <a:xfrm>
              <a:off x="744860" y="4101519"/>
              <a:ext cx="957162" cy="218270"/>
            </a:xfrm>
            <a:prstGeom prst="rect">
              <a:avLst/>
            </a:prstGeom>
            <a:solidFill>
              <a:schemeClr val="accent6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1400" i="0" dirty="0">
                  <a:latin typeface="+mn-ea"/>
                </a:rPr>
                <a:t>Tag</a:t>
              </a:r>
              <a:endParaRPr lang="zh-CN" altLang="en-US" sz="1400" i="0" baseline="-25000" dirty="0">
                <a:latin typeface="+mn-ea"/>
              </a:endParaRPr>
            </a:p>
          </p:txBody>
        </p:sp>
        <p:sp>
          <p:nvSpPr>
            <p:cNvPr id="43" name="矩形 42"/>
            <p:cNvSpPr/>
            <p:nvPr/>
          </p:nvSpPr>
          <p:spPr>
            <a:xfrm>
              <a:off x="737336" y="3719032"/>
              <a:ext cx="957162" cy="218270"/>
            </a:xfrm>
            <a:prstGeom prst="rect">
              <a:avLst/>
            </a:prstGeom>
            <a:solidFill>
              <a:schemeClr val="accent6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1400" i="0" dirty="0">
                  <a:latin typeface="+mn-ea"/>
                </a:rPr>
                <a:t>Tag</a:t>
              </a:r>
              <a:endParaRPr lang="zh-CN" altLang="en-US" sz="1400" i="0" baseline="-25000" dirty="0">
                <a:latin typeface="+mn-ea"/>
              </a:endParaRPr>
            </a:p>
          </p:txBody>
        </p:sp>
        <p:sp>
          <p:nvSpPr>
            <p:cNvPr id="44" name="矩形 43"/>
            <p:cNvSpPr/>
            <p:nvPr/>
          </p:nvSpPr>
          <p:spPr>
            <a:xfrm>
              <a:off x="1768821" y="4445017"/>
              <a:ext cx="1263163" cy="236750"/>
            </a:xfrm>
            <a:prstGeom prst="rect">
              <a:avLst/>
            </a:prstGeom>
            <a:solidFill>
              <a:schemeClr val="accent6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1600" dirty="0">
                  <a:latin typeface="+mn-ea"/>
                </a:rPr>
                <a:t>Line</a:t>
              </a:r>
              <a:endParaRPr lang="zh-CN" altLang="en-US" sz="1600" baseline="-25000" dirty="0">
                <a:latin typeface="+mn-ea"/>
              </a:endParaRPr>
            </a:p>
          </p:txBody>
        </p:sp>
        <p:sp>
          <p:nvSpPr>
            <p:cNvPr id="45" name="矩形 44"/>
            <p:cNvSpPr/>
            <p:nvPr/>
          </p:nvSpPr>
          <p:spPr>
            <a:xfrm>
              <a:off x="1768821" y="4826017"/>
              <a:ext cx="1263163" cy="229129"/>
            </a:xfrm>
            <a:prstGeom prst="rect">
              <a:avLst/>
            </a:prstGeom>
            <a:solidFill>
              <a:schemeClr val="accent6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1600" dirty="0">
                  <a:latin typeface="+mn-ea"/>
                </a:rPr>
                <a:t>Line</a:t>
              </a:r>
              <a:endParaRPr lang="zh-CN" altLang="en-US" sz="1600" baseline="-25000" dirty="0">
                <a:latin typeface="+mn-ea"/>
              </a:endParaRPr>
            </a:p>
          </p:txBody>
        </p:sp>
        <p:sp>
          <p:nvSpPr>
            <p:cNvPr id="46" name="矩形 45"/>
            <p:cNvSpPr/>
            <p:nvPr/>
          </p:nvSpPr>
          <p:spPr>
            <a:xfrm>
              <a:off x="744860" y="4834944"/>
              <a:ext cx="957162" cy="218270"/>
            </a:xfrm>
            <a:prstGeom prst="rect">
              <a:avLst/>
            </a:prstGeom>
            <a:solidFill>
              <a:schemeClr val="accent6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1400" i="0" dirty="0">
                  <a:latin typeface="+mn-ea"/>
                </a:rPr>
                <a:t>Tag</a:t>
              </a:r>
              <a:endParaRPr lang="zh-CN" altLang="en-US" sz="1400" i="0" baseline="-25000" dirty="0">
                <a:latin typeface="+mn-ea"/>
              </a:endParaRPr>
            </a:p>
          </p:txBody>
        </p:sp>
        <p:sp>
          <p:nvSpPr>
            <p:cNvPr id="47" name="矩形 46"/>
            <p:cNvSpPr/>
            <p:nvPr/>
          </p:nvSpPr>
          <p:spPr>
            <a:xfrm>
              <a:off x="737336" y="4452457"/>
              <a:ext cx="957162" cy="218270"/>
            </a:xfrm>
            <a:prstGeom prst="rect">
              <a:avLst/>
            </a:prstGeom>
            <a:solidFill>
              <a:schemeClr val="accent6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1400" i="0" dirty="0">
                  <a:latin typeface="+mn-ea"/>
                </a:rPr>
                <a:t>Tag</a:t>
              </a:r>
              <a:endParaRPr lang="zh-CN" altLang="en-US" sz="1400" i="0" baseline="-25000" dirty="0">
                <a:latin typeface="+mn-ea"/>
              </a:endParaRPr>
            </a:p>
          </p:txBody>
        </p:sp>
      </p:grpSp>
      <p:sp>
        <p:nvSpPr>
          <p:cNvPr id="49" name="矩形 48"/>
          <p:cNvSpPr/>
          <p:nvPr/>
        </p:nvSpPr>
        <p:spPr>
          <a:xfrm>
            <a:off x="4221480" y="2146414"/>
            <a:ext cx="1257300" cy="91631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4221480" y="3068435"/>
            <a:ext cx="1257300" cy="8915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4221480" y="4409555"/>
            <a:ext cx="1257300" cy="8915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grpSp>
        <p:nvGrpSpPr>
          <p:cNvPr id="55" name="组合 54"/>
          <p:cNvGrpSpPr/>
          <p:nvPr/>
        </p:nvGrpSpPr>
        <p:grpSpPr>
          <a:xfrm>
            <a:off x="3076575" y="2428354"/>
            <a:ext cx="619125" cy="2847976"/>
            <a:chOff x="3076575" y="2247899"/>
            <a:chExt cx="619125" cy="2847976"/>
          </a:xfrm>
        </p:grpSpPr>
        <p:sp>
          <p:nvSpPr>
            <p:cNvPr id="56" name="右大括号 55"/>
            <p:cNvSpPr/>
            <p:nvPr/>
          </p:nvSpPr>
          <p:spPr>
            <a:xfrm>
              <a:off x="3076575" y="2247899"/>
              <a:ext cx="190500" cy="1362076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n-ea"/>
              </a:endParaRPr>
            </a:p>
          </p:txBody>
        </p:sp>
        <p:sp>
          <p:nvSpPr>
            <p:cNvPr id="57" name="右大括号 56"/>
            <p:cNvSpPr/>
            <p:nvPr/>
          </p:nvSpPr>
          <p:spPr>
            <a:xfrm>
              <a:off x="3105150" y="3733799"/>
              <a:ext cx="190500" cy="1362076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n-ea"/>
              </a:endParaRPr>
            </a:p>
          </p:txBody>
        </p:sp>
        <p:sp>
          <p:nvSpPr>
            <p:cNvPr id="58" name="文本框 57"/>
            <p:cNvSpPr txBox="1"/>
            <p:nvPr/>
          </p:nvSpPr>
          <p:spPr>
            <a:xfrm>
              <a:off x="3257550" y="2724150"/>
              <a:ext cx="4000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latin typeface="+mn-ea"/>
                </a:rPr>
                <a:t>S</a:t>
              </a:r>
              <a:r>
                <a:rPr lang="en-US" altLang="zh-CN" baseline="-25000" dirty="0" smtClean="0">
                  <a:latin typeface="+mn-ea"/>
                </a:rPr>
                <a:t>0</a:t>
              </a:r>
              <a:endParaRPr lang="zh-CN" altLang="en-US" baseline="-25000" dirty="0">
                <a:latin typeface="+mn-ea"/>
              </a:endParaRPr>
            </a:p>
          </p:txBody>
        </p:sp>
        <p:sp>
          <p:nvSpPr>
            <p:cNvPr id="59" name="文本框 58"/>
            <p:cNvSpPr txBox="1"/>
            <p:nvPr/>
          </p:nvSpPr>
          <p:spPr>
            <a:xfrm>
              <a:off x="3295650" y="4219575"/>
              <a:ext cx="4000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latin typeface="+mn-ea"/>
                </a:rPr>
                <a:t>S</a:t>
              </a:r>
              <a:r>
                <a:rPr lang="en-US" altLang="zh-CN" baseline="-25000" dirty="0">
                  <a:latin typeface="+mn-ea"/>
                </a:rPr>
                <a:t>1</a:t>
              </a:r>
              <a:endParaRPr lang="zh-CN" altLang="en-US" baseline="-25000" dirty="0">
                <a:latin typeface="+mn-ea"/>
              </a:endParaRPr>
            </a:p>
          </p:txBody>
        </p:sp>
      </p:grpSp>
      <p:grpSp>
        <p:nvGrpSpPr>
          <p:cNvPr id="60" name="组合 59"/>
          <p:cNvGrpSpPr/>
          <p:nvPr/>
        </p:nvGrpSpPr>
        <p:grpSpPr>
          <a:xfrm>
            <a:off x="3274332" y="3950710"/>
            <a:ext cx="733425" cy="369332"/>
            <a:chOff x="3438526" y="3943350"/>
            <a:chExt cx="733425" cy="369332"/>
          </a:xfrm>
        </p:grpSpPr>
        <p:cxnSp>
          <p:nvCxnSpPr>
            <p:cNvPr id="61" name="直接箭头连接符 60"/>
            <p:cNvCxnSpPr/>
            <p:nvPr/>
          </p:nvCxnSpPr>
          <p:spPr>
            <a:xfrm flipH="1">
              <a:off x="3676650" y="4048125"/>
              <a:ext cx="495301" cy="17145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文本框 61"/>
            <p:cNvSpPr txBox="1"/>
            <p:nvPr/>
          </p:nvSpPr>
          <p:spPr>
            <a:xfrm>
              <a:off x="3438526" y="3943350"/>
              <a:ext cx="3619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solidFill>
                    <a:srgbClr val="FF0000"/>
                  </a:solidFill>
                  <a:latin typeface="+mn-ea"/>
                </a:rPr>
                <a:t>?</a:t>
              </a:r>
              <a:endParaRPr lang="zh-CN" altLang="en-US" dirty="0">
                <a:solidFill>
                  <a:srgbClr val="FF0000"/>
                </a:solidFill>
                <a:latin typeface="+mn-ea"/>
              </a:endParaRPr>
            </a:p>
          </p:txBody>
        </p:sp>
      </p:grpSp>
      <p:cxnSp>
        <p:nvCxnSpPr>
          <p:cNvPr id="63" name="直接箭头连接符 62"/>
          <p:cNvCxnSpPr/>
          <p:nvPr/>
        </p:nvCxnSpPr>
        <p:spPr>
          <a:xfrm flipH="1" flipV="1">
            <a:off x="2894825" y="5263029"/>
            <a:ext cx="902874" cy="9024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箭头连接符 63"/>
          <p:cNvCxnSpPr/>
          <p:nvPr/>
        </p:nvCxnSpPr>
        <p:spPr>
          <a:xfrm flipH="1" flipV="1">
            <a:off x="1503293" y="5233670"/>
            <a:ext cx="1697107" cy="9115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矩形 65"/>
          <p:cNvSpPr/>
          <p:nvPr/>
        </p:nvSpPr>
        <p:spPr>
          <a:xfrm>
            <a:off x="950829" y="1260570"/>
            <a:ext cx="230672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+mj-cs"/>
              </a:rPr>
              <a:t>(4)</a:t>
            </a:r>
            <a:r>
              <a:rPr lang="zh-CN" alt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+mj-cs"/>
              </a:rPr>
              <a:t>组相联映射</a:t>
            </a:r>
            <a:endParaRPr lang="en-US" altLang="zh-CN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cs typeface="+mj-cs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3957731" y="2161655"/>
            <a:ext cx="241050" cy="3143326"/>
            <a:chOff x="3957731" y="2161655"/>
            <a:chExt cx="241050" cy="3143326"/>
          </a:xfrm>
        </p:grpSpPr>
        <p:sp>
          <p:nvSpPr>
            <p:cNvPr id="52" name="左大括号 51"/>
            <p:cNvSpPr/>
            <p:nvPr/>
          </p:nvSpPr>
          <p:spPr>
            <a:xfrm>
              <a:off x="4019551" y="2161655"/>
              <a:ext cx="161924" cy="426946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n-ea"/>
              </a:endParaRPr>
            </a:p>
          </p:txBody>
        </p:sp>
        <p:sp>
          <p:nvSpPr>
            <p:cNvPr id="53" name="左大括号 52"/>
            <p:cNvSpPr/>
            <p:nvPr/>
          </p:nvSpPr>
          <p:spPr>
            <a:xfrm>
              <a:off x="4038601" y="3072212"/>
              <a:ext cx="133350" cy="479408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n-ea"/>
              </a:endParaRPr>
            </a:p>
          </p:txBody>
        </p:sp>
        <p:sp>
          <p:nvSpPr>
            <p:cNvPr id="54" name="左大括号 53"/>
            <p:cNvSpPr/>
            <p:nvPr/>
          </p:nvSpPr>
          <p:spPr>
            <a:xfrm>
              <a:off x="3971248" y="4405473"/>
              <a:ext cx="227533" cy="441627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n-ea"/>
              </a:endParaRPr>
            </a:p>
          </p:txBody>
        </p:sp>
        <p:sp>
          <p:nvSpPr>
            <p:cNvPr id="67" name="左大括号 66"/>
            <p:cNvSpPr/>
            <p:nvPr/>
          </p:nvSpPr>
          <p:spPr>
            <a:xfrm>
              <a:off x="4027718" y="3732500"/>
              <a:ext cx="111646" cy="432488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n-ea"/>
              </a:endParaRPr>
            </a:p>
          </p:txBody>
        </p:sp>
        <p:sp>
          <p:nvSpPr>
            <p:cNvPr id="68" name="左大括号 67"/>
            <p:cNvSpPr/>
            <p:nvPr/>
          </p:nvSpPr>
          <p:spPr>
            <a:xfrm>
              <a:off x="3957731" y="4863354"/>
              <a:ext cx="230166" cy="441627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n-ea"/>
              </a:endParaRPr>
            </a:p>
          </p:txBody>
        </p:sp>
        <p:sp>
          <p:nvSpPr>
            <p:cNvPr id="69" name="左大括号 68"/>
            <p:cNvSpPr/>
            <p:nvPr/>
          </p:nvSpPr>
          <p:spPr>
            <a:xfrm>
              <a:off x="4008661" y="2604567"/>
              <a:ext cx="161924" cy="426946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n-ea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3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5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5" grpId="0"/>
      <p:bldP spid="26" grpId="0"/>
      <p:bldP spid="27" grpId="0"/>
      <p:bldP spid="2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/>
          <p:nvPr/>
        </p:nvSpPr>
        <p:spPr>
          <a:xfrm>
            <a:off x="710789" y="161267"/>
            <a:ext cx="4368072" cy="617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dirty="0" smtClean="0">
                <a:solidFill>
                  <a:schemeClr val="tx1"/>
                </a:solidFill>
                <a:latin typeface="禹卫书法行书简体" panose="02000603000000000000" pitchFamily="2" charset="-122"/>
                <a:ea typeface="禹卫书法行书简体" panose="02000603000000000000" pitchFamily="2" charset="-122"/>
              </a:rPr>
              <a:t>7.6 </a:t>
            </a:r>
            <a:r>
              <a:rPr lang="zh-CN" altLang="en-US" dirty="0" smtClean="0">
                <a:solidFill>
                  <a:schemeClr val="tx1"/>
                </a:solidFill>
                <a:latin typeface="禹卫书法行书简体" panose="02000603000000000000" pitchFamily="2" charset="-122"/>
                <a:ea typeface="禹卫书法行书简体" panose="02000603000000000000" pitchFamily="2" charset="-122"/>
              </a:rPr>
              <a:t>高速</a:t>
            </a:r>
            <a:r>
              <a:rPr lang="zh-CN" altLang="en-US" dirty="0">
                <a:solidFill>
                  <a:schemeClr val="tx1"/>
                </a:solidFill>
                <a:latin typeface="禹卫书法行书简体" panose="02000603000000000000" pitchFamily="2" charset="-122"/>
                <a:ea typeface="禹卫书法行书简体" panose="02000603000000000000" pitchFamily="2" charset="-122"/>
              </a:rPr>
              <a:t>缓冲</a:t>
            </a:r>
            <a:r>
              <a:rPr lang="zh-CN" altLang="en-US" dirty="0" smtClean="0">
                <a:solidFill>
                  <a:schemeClr val="tx1"/>
                </a:solidFill>
                <a:latin typeface="禹卫书法行书简体" panose="02000603000000000000" pitchFamily="2" charset="-122"/>
                <a:ea typeface="禹卫书法行书简体" panose="02000603000000000000" pitchFamily="2" charset="-122"/>
              </a:rPr>
              <a:t>存储器</a:t>
            </a:r>
            <a:endParaRPr lang="zh-CN" altLang="en-US" dirty="0">
              <a:solidFill>
                <a:schemeClr val="tx1"/>
              </a:solidFill>
              <a:latin typeface="禹卫书法行书简体" panose="02000603000000000000" pitchFamily="2" charset="-122"/>
              <a:ea typeface="禹卫书法行书简体" panose="02000603000000000000" pitchFamily="2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716505" y="790056"/>
            <a:ext cx="5412151" cy="4914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4.Cache</a:t>
            </a:r>
            <a:r>
              <a:rPr lang="zh-CN" altLang="en-US" sz="2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的基本结构与工作原理 </a:t>
            </a:r>
            <a:endParaRPr lang="en-US" altLang="zh-CN" sz="2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禹卫书法行书简体" panose="02000603000000000000" pitchFamily="2" charset="-122"/>
              <a:ea typeface="禹卫书法行书简体" panose="02000603000000000000" pitchFamily="2" charset="-122"/>
              <a:cs typeface="+mj-cs"/>
            </a:endParaRPr>
          </a:p>
        </p:txBody>
      </p:sp>
      <p:sp>
        <p:nvSpPr>
          <p:cNvPr id="66" name="矩形 65"/>
          <p:cNvSpPr/>
          <p:nvPr/>
        </p:nvSpPr>
        <p:spPr>
          <a:xfrm>
            <a:off x="950829" y="1328304"/>
            <a:ext cx="230672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+mj-cs"/>
              </a:rPr>
              <a:t>(4)</a:t>
            </a:r>
            <a:r>
              <a:rPr lang="zh-CN" alt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+mj-cs"/>
              </a:rPr>
              <a:t>组相联映射</a:t>
            </a:r>
            <a:endParaRPr lang="en-US" altLang="zh-CN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cs typeface="+mj-cs"/>
            </a:endParaRPr>
          </a:p>
        </p:txBody>
      </p:sp>
      <p:grpSp>
        <p:nvGrpSpPr>
          <p:cNvPr id="317" name="组合 316"/>
          <p:cNvGrpSpPr/>
          <p:nvPr/>
        </p:nvGrpSpPr>
        <p:grpSpPr>
          <a:xfrm>
            <a:off x="5133758" y="2434636"/>
            <a:ext cx="839966" cy="2909842"/>
            <a:chOff x="2790047" y="2273512"/>
            <a:chExt cx="796456" cy="2759113"/>
          </a:xfrm>
        </p:grpSpPr>
        <p:grpSp>
          <p:nvGrpSpPr>
            <p:cNvPr id="318" name="组合 317"/>
            <p:cNvGrpSpPr/>
            <p:nvPr/>
          </p:nvGrpSpPr>
          <p:grpSpPr>
            <a:xfrm>
              <a:off x="2790047" y="2273512"/>
              <a:ext cx="300332" cy="2759113"/>
              <a:chOff x="2790047" y="2273512"/>
              <a:chExt cx="300332" cy="2759113"/>
            </a:xfrm>
          </p:grpSpPr>
          <p:grpSp>
            <p:nvGrpSpPr>
              <p:cNvPr id="320" name="组合 319"/>
              <p:cNvGrpSpPr/>
              <p:nvPr/>
            </p:nvGrpSpPr>
            <p:grpSpPr>
              <a:xfrm>
                <a:off x="2790047" y="2282234"/>
                <a:ext cx="300332" cy="2750391"/>
                <a:chOff x="2035910" y="2334793"/>
                <a:chExt cx="296710" cy="2750391"/>
              </a:xfrm>
            </p:grpSpPr>
            <p:cxnSp>
              <p:nvCxnSpPr>
                <p:cNvPr id="322" name="直接连接符 321"/>
                <p:cNvCxnSpPr/>
                <p:nvPr/>
              </p:nvCxnSpPr>
              <p:spPr>
                <a:xfrm>
                  <a:off x="2058309" y="2334793"/>
                  <a:ext cx="274311" cy="0"/>
                </a:xfrm>
                <a:prstGeom prst="line">
                  <a:avLst/>
                </a:prstGeom>
                <a:ln>
                  <a:solidFill>
                    <a:srgbClr val="FF66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3" name="直接连接符 322"/>
                <p:cNvCxnSpPr/>
                <p:nvPr/>
              </p:nvCxnSpPr>
              <p:spPr>
                <a:xfrm>
                  <a:off x="2051720" y="2727706"/>
                  <a:ext cx="274311" cy="0"/>
                </a:xfrm>
                <a:prstGeom prst="line">
                  <a:avLst/>
                </a:prstGeom>
                <a:ln>
                  <a:solidFill>
                    <a:srgbClr val="FF66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4" name="直接连接符 323"/>
                <p:cNvCxnSpPr/>
                <p:nvPr/>
              </p:nvCxnSpPr>
              <p:spPr>
                <a:xfrm>
                  <a:off x="2048036" y="3119697"/>
                  <a:ext cx="274311" cy="0"/>
                </a:xfrm>
                <a:prstGeom prst="line">
                  <a:avLst/>
                </a:prstGeom>
                <a:ln>
                  <a:solidFill>
                    <a:srgbClr val="FF66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5" name="直接连接符 324"/>
                <p:cNvCxnSpPr/>
                <p:nvPr/>
              </p:nvCxnSpPr>
              <p:spPr>
                <a:xfrm>
                  <a:off x="2035910" y="3513532"/>
                  <a:ext cx="274311" cy="0"/>
                </a:xfrm>
                <a:prstGeom prst="line">
                  <a:avLst/>
                </a:prstGeom>
                <a:ln>
                  <a:solidFill>
                    <a:srgbClr val="FF66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6" name="直接连接符 325"/>
                <p:cNvCxnSpPr/>
                <p:nvPr/>
              </p:nvCxnSpPr>
              <p:spPr>
                <a:xfrm>
                  <a:off x="2058309" y="3906445"/>
                  <a:ext cx="274311" cy="0"/>
                </a:xfrm>
                <a:prstGeom prst="line">
                  <a:avLst/>
                </a:prstGeom>
                <a:ln>
                  <a:solidFill>
                    <a:srgbClr val="FF66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7" name="直接连接符 326"/>
                <p:cNvCxnSpPr/>
                <p:nvPr/>
              </p:nvCxnSpPr>
              <p:spPr>
                <a:xfrm>
                  <a:off x="2051720" y="4299358"/>
                  <a:ext cx="274311" cy="0"/>
                </a:xfrm>
                <a:prstGeom prst="line">
                  <a:avLst/>
                </a:prstGeom>
                <a:ln>
                  <a:solidFill>
                    <a:srgbClr val="FF66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8" name="直接连接符 327"/>
                <p:cNvCxnSpPr/>
                <p:nvPr/>
              </p:nvCxnSpPr>
              <p:spPr>
                <a:xfrm>
                  <a:off x="2058309" y="4692271"/>
                  <a:ext cx="274311" cy="0"/>
                </a:xfrm>
                <a:prstGeom prst="line">
                  <a:avLst/>
                </a:prstGeom>
                <a:ln>
                  <a:solidFill>
                    <a:srgbClr val="FF66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9" name="直接连接符 328"/>
                <p:cNvCxnSpPr/>
                <p:nvPr/>
              </p:nvCxnSpPr>
              <p:spPr>
                <a:xfrm>
                  <a:off x="2051720" y="5085184"/>
                  <a:ext cx="274311" cy="0"/>
                </a:xfrm>
                <a:prstGeom prst="line">
                  <a:avLst/>
                </a:prstGeom>
                <a:ln>
                  <a:solidFill>
                    <a:srgbClr val="FF66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21" name="直接连接符 320"/>
              <p:cNvCxnSpPr/>
              <p:nvPr/>
            </p:nvCxnSpPr>
            <p:spPr>
              <a:xfrm>
                <a:off x="3079981" y="2273512"/>
                <a:ext cx="0" cy="2759113"/>
              </a:xfrm>
              <a:prstGeom prst="line">
                <a:avLst/>
              </a:prstGeom>
              <a:ln w="28575">
                <a:solidFill>
                  <a:srgbClr val="FF66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19" name="直接连接符 318"/>
            <p:cNvCxnSpPr/>
            <p:nvPr/>
          </p:nvCxnSpPr>
          <p:spPr>
            <a:xfrm>
              <a:off x="3071004" y="3633336"/>
              <a:ext cx="515499" cy="0"/>
            </a:xfrm>
            <a:prstGeom prst="line">
              <a:avLst/>
            </a:prstGeom>
            <a:ln w="28575"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0" name="组合 329"/>
          <p:cNvGrpSpPr/>
          <p:nvPr/>
        </p:nvGrpSpPr>
        <p:grpSpPr>
          <a:xfrm>
            <a:off x="5114514" y="2514121"/>
            <a:ext cx="847182" cy="2920576"/>
            <a:chOff x="2771800" y="2348880"/>
            <a:chExt cx="803298" cy="2769291"/>
          </a:xfrm>
        </p:grpSpPr>
        <p:grpSp>
          <p:nvGrpSpPr>
            <p:cNvPr id="331" name="组合 330"/>
            <p:cNvGrpSpPr/>
            <p:nvPr/>
          </p:nvGrpSpPr>
          <p:grpSpPr>
            <a:xfrm>
              <a:off x="2771800" y="2348880"/>
              <a:ext cx="531654" cy="2769291"/>
              <a:chOff x="2771800" y="2348880"/>
              <a:chExt cx="531654" cy="2769291"/>
            </a:xfrm>
          </p:grpSpPr>
          <p:grpSp>
            <p:nvGrpSpPr>
              <p:cNvPr id="333" name="组合 332"/>
              <p:cNvGrpSpPr/>
              <p:nvPr/>
            </p:nvGrpSpPr>
            <p:grpSpPr>
              <a:xfrm>
                <a:off x="2771800" y="2348880"/>
                <a:ext cx="531654" cy="2750391"/>
                <a:chOff x="3572693" y="2333436"/>
                <a:chExt cx="883051" cy="2750391"/>
              </a:xfrm>
            </p:grpSpPr>
            <p:cxnSp>
              <p:nvCxnSpPr>
                <p:cNvPr id="335" name="直接连接符 334"/>
                <p:cNvCxnSpPr/>
                <p:nvPr/>
              </p:nvCxnSpPr>
              <p:spPr>
                <a:xfrm>
                  <a:off x="3593407" y="2333436"/>
                  <a:ext cx="862337" cy="0"/>
                </a:xfrm>
                <a:prstGeom prst="line">
                  <a:avLst/>
                </a:prstGeom>
                <a:ln w="25400"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6" name="直接连接符 335"/>
                <p:cNvCxnSpPr/>
                <p:nvPr/>
              </p:nvCxnSpPr>
              <p:spPr>
                <a:xfrm>
                  <a:off x="3584567" y="2726349"/>
                  <a:ext cx="862337" cy="0"/>
                </a:xfrm>
                <a:prstGeom prst="line">
                  <a:avLst/>
                </a:prstGeom>
                <a:ln w="25400"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7" name="直接连接符 336"/>
                <p:cNvCxnSpPr/>
                <p:nvPr/>
              </p:nvCxnSpPr>
              <p:spPr>
                <a:xfrm>
                  <a:off x="3593407" y="3119262"/>
                  <a:ext cx="862337" cy="0"/>
                </a:xfrm>
                <a:prstGeom prst="line">
                  <a:avLst/>
                </a:prstGeom>
                <a:ln w="25400"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8" name="直接连接符 337"/>
                <p:cNvCxnSpPr/>
                <p:nvPr/>
              </p:nvCxnSpPr>
              <p:spPr>
                <a:xfrm>
                  <a:off x="3593407" y="3512175"/>
                  <a:ext cx="862337" cy="0"/>
                </a:xfrm>
                <a:prstGeom prst="line">
                  <a:avLst/>
                </a:prstGeom>
                <a:ln w="25400"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9" name="直接连接符 338"/>
                <p:cNvCxnSpPr/>
                <p:nvPr/>
              </p:nvCxnSpPr>
              <p:spPr>
                <a:xfrm>
                  <a:off x="3572693" y="3905088"/>
                  <a:ext cx="862337" cy="0"/>
                </a:xfrm>
                <a:prstGeom prst="line">
                  <a:avLst/>
                </a:prstGeom>
                <a:ln w="25400"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0" name="直接连接符 339"/>
                <p:cNvCxnSpPr/>
                <p:nvPr/>
              </p:nvCxnSpPr>
              <p:spPr>
                <a:xfrm>
                  <a:off x="3572693" y="4298001"/>
                  <a:ext cx="862337" cy="0"/>
                </a:xfrm>
                <a:prstGeom prst="line">
                  <a:avLst/>
                </a:prstGeom>
                <a:ln w="25400"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1" name="直接连接符 340"/>
                <p:cNvCxnSpPr/>
                <p:nvPr/>
              </p:nvCxnSpPr>
              <p:spPr>
                <a:xfrm>
                  <a:off x="3593407" y="4690914"/>
                  <a:ext cx="862337" cy="0"/>
                </a:xfrm>
                <a:prstGeom prst="line">
                  <a:avLst/>
                </a:prstGeom>
                <a:ln w="25400"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2" name="直接连接符 341"/>
                <p:cNvCxnSpPr/>
                <p:nvPr/>
              </p:nvCxnSpPr>
              <p:spPr>
                <a:xfrm>
                  <a:off x="3572693" y="5083827"/>
                  <a:ext cx="862337" cy="0"/>
                </a:xfrm>
                <a:prstGeom prst="line">
                  <a:avLst/>
                </a:prstGeom>
                <a:ln w="25400"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34" name="直接连接符 333"/>
              <p:cNvCxnSpPr/>
              <p:nvPr/>
            </p:nvCxnSpPr>
            <p:spPr>
              <a:xfrm>
                <a:off x="3290983" y="2348880"/>
                <a:ext cx="0" cy="2769291"/>
              </a:xfrm>
              <a:prstGeom prst="line">
                <a:avLst/>
              </a:prstGeom>
              <a:ln w="571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32" name="直接连接符 331"/>
            <p:cNvCxnSpPr/>
            <p:nvPr/>
          </p:nvCxnSpPr>
          <p:spPr>
            <a:xfrm flipH="1">
              <a:off x="3294355" y="3785910"/>
              <a:ext cx="280743" cy="0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43" name="直接连接符 342"/>
          <p:cNvCxnSpPr/>
          <p:nvPr/>
        </p:nvCxnSpPr>
        <p:spPr>
          <a:xfrm>
            <a:off x="10009547" y="5531721"/>
            <a:ext cx="0" cy="277361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4" name="矩形 343"/>
          <p:cNvSpPr/>
          <p:nvPr/>
        </p:nvSpPr>
        <p:spPr>
          <a:xfrm>
            <a:off x="3782323" y="2064584"/>
            <a:ext cx="834601" cy="229369"/>
          </a:xfrm>
          <a:prstGeom prst="rect">
            <a:avLst/>
          </a:prstGeom>
          <a:noFill/>
          <a:ln w="3175"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1475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有效位</a:t>
            </a:r>
            <a:endParaRPr lang="zh-CN" altLang="en-US" sz="1475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5" name="矩形 344"/>
          <p:cNvSpPr/>
          <p:nvPr/>
        </p:nvSpPr>
        <p:spPr>
          <a:xfrm>
            <a:off x="7859933" y="2051558"/>
            <a:ext cx="1769906" cy="239414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r">
              <a:defRPr/>
            </a:pPr>
            <a:r>
              <a:rPr lang="zh-CN" altLang="en-US" sz="1475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数据块副本缓冲区</a:t>
            </a:r>
            <a:endParaRPr lang="zh-CN" altLang="en-US" sz="1475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46" name="直接连接符 345"/>
          <p:cNvCxnSpPr/>
          <p:nvPr/>
        </p:nvCxnSpPr>
        <p:spPr>
          <a:xfrm>
            <a:off x="7617349" y="5539232"/>
            <a:ext cx="0" cy="268547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7" name="直接连接符 346"/>
          <p:cNvCxnSpPr/>
          <p:nvPr/>
        </p:nvCxnSpPr>
        <p:spPr>
          <a:xfrm>
            <a:off x="8397186" y="5539231"/>
            <a:ext cx="0" cy="279768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8" name="直接连接符 347"/>
          <p:cNvCxnSpPr/>
          <p:nvPr/>
        </p:nvCxnSpPr>
        <p:spPr>
          <a:xfrm>
            <a:off x="9250130" y="5552148"/>
            <a:ext cx="0" cy="277361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9" name="文本框 348"/>
          <p:cNvSpPr txBox="1"/>
          <p:nvPr/>
        </p:nvSpPr>
        <p:spPr>
          <a:xfrm>
            <a:off x="6001039" y="2837657"/>
            <a:ext cx="266420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65" dirty="0"/>
              <a:t>1</a:t>
            </a:r>
            <a:endParaRPr lang="zh-CN" altLang="en-US" sz="1265" dirty="0"/>
          </a:p>
        </p:txBody>
      </p:sp>
      <p:cxnSp>
        <p:nvCxnSpPr>
          <p:cNvPr id="350" name="直接连接符 349"/>
          <p:cNvCxnSpPr>
            <a:stCxn id="426" idx="3"/>
          </p:cNvCxnSpPr>
          <p:nvPr/>
        </p:nvCxnSpPr>
        <p:spPr>
          <a:xfrm>
            <a:off x="7731388" y="1644357"/>
            <a:ext cx="3025141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1" name="直接连接符 350"/>
          <p:cNvCxnSpPr/>
          <p:nvPr/>
        </p:nvCxnSpPr>
        <p:spPr>
          <a:xfrm>
            <a:off x="10768965" y="1632285"/>
            <a:ext cx="0" cy="4361268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2" name="直接连接符 351"/>
          <p:cNvCxnSpPr/>
          <p:nvPr/>
        </p:nvCxnSpPr>
        <p:spPr>
          <a:xfrm>
            <a:off x="10284092" y="5993553"/>
            <a:ext cx="468000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3" name="文本框 352"/>
          <p:cNvSpPr txBox="1"/>
          <p:nvPr/>
        </p:nvSpPr>
        <p:spPr>
          <a:xfrm>
            <a:off x="8211794" y="5816702"/>
            <a:ext cx="1569928" cy="3194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75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字选择 </a:t>
            </a:r>
            <a:r>
              <a:rPr lang="en-US" altLang="zh-CN" sz="1475" dirty="0">
                <a:latin typeface="微软雅黑" panose="020B0503020204020204" pitchFamily="34" charset="-122"/>
                <a:ea typeface="微软雅黑" panose="020B0503020204020204" pitchFamily="34" charset="-122"/>
              </a:rPr>
              <a:t>MUX</a:t>
            </a:r>
            <a:endParaRPr lang="zh-CN" altLang="en-US" sz="147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4" name="矩形 353"/>
          <p:cNvSpPr/>
          <p:nvPr/>
        </p:nvSpPr>
        <p:spPr>
          <a:xfrm>
            <a:off x="4411369" y="1507637"/>
            <a:ext cx="1128839" cy="229369"/>
          </a:xfrm>
          <a:prstGeom prst="rect">
            <a:avLst/>
          </a:prstGeom>
          <a:noFill/>
          <a:ln w="3175"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1475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主存地址</a:t>
            </a:r>
            <a:endParaRPr lang="zh-CN" altLang="en-US" sz="1475" b="1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55" name="组合 354"/>
          <p:cNvGrpSpPr/>
          <p:nvPr/>
        </p:nvGrpSpPr>
        <p:grpSpPr>
          <a:xfrm>
            <a:off x="7114473" y="2315761"/>
            <a:ext cx="3341438" cy="356899"/>
            <a:chOff x="4355976" y="2130352"/>
            <a:chExt cx="3168352" cy="338412"/>
          </a:xfrm>
        </p:grpSpPr>
        <p:sp>
          <p:nvSpPr>
            <p:cNvPr id="356" name="矩形 355"/>
            <p:cNvSpPr/>
            <p:nvPr/>
          </p:nvSpPr>
          <p:spPr>
            <a:xfrm>
              <a:off x="4355976" y="2130352"/>
              <a:ext cx="3168352" cy="338412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3175">
              <a:solidFill>
                <a:schemeClr val="tx1"/>
              </a:solidFill>
              <a:prstDash val="sysDot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475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7" name="矩形 356"/>
            <p:cNvSpPr/>
            <p:nvPr/>
          </p:nvSpPr>
          <p:spPr>
            <a:xfrm>
              <a:off x="4467615" y="2192613"/>
              <a:ext cx="720725" cy="233896"/>
            </a:xfrm>
            <a:prstGeom prst="rect">
              <a:avLst/>
            </a:prstGeom>
            <a:solidFill>
              <a:schemeClr val="bg1"/>
            </a:solidFill>
            <a:ln w="3175">
              <a:prstDash val="sysDot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475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8" name="矩形 357"/>
            <p:cNvSpPr/>
            <p:nvPr/>
          </p:nvSpPr>
          <p:spPr>
            <a:xfrm>
              <a:off x="5222275" y="2192613"/>
              <a:ext cx="720725" cy="228600"/>
            </a:xfrm>
            <a:prstGeom prst="rect">
              <a:avLst/>
            </a:prstGeom>
            <a:solidFill>
              <a:schemeClr val="bg1"/>
            </a:solidFill>
            <a:ln w="3175">
              <a:prstDash val="sysDot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/>
              <a:endParaRPr lang="zh-CN" altLang="en-US" sz="1475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9" name="矩形 358"/>
            <p:cNvSpPr/>
            <p:nvPr/>
          </p:nvSpPr>
          <p:spPr>
            <a:xfrm>
              <a:off x="5976935" y="2192613"/>
              <a:ext cx="720725" cy="228600"/>
            </a:xfrm>
            <a:prstGeom prst="rect">
              <a:avLst/>
            </a:prstGeom>
            <a:solidFill>
              <a:schemeClr val="bg1"/>
            </a:solidFill>
            <a:ln w="3175">
              <a:prstDash val="sysDot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/>
              <a:endParaRPr lang="zh-CN" altLang="en-US" sz="1475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0" name="矩形 359"/>
            <p:cNvSpPr/>
            <p:nvPr/>
          </p:nvSpPr>
          <p:spPr>
            <a:xfrm>
              <a:off x="6731595" y="2192613"/>
              <a:ext cx="720725" cy="228600"/>
            </a:xfrm>
            <a:prstGeom prst="rect">
              <a:avLst/>
            </a:prstGeom>
            <a:solidFill>
              <a:schemeClr val="bg1"/>
            </a:solidFill>
            <a:ln w="3175">
              <a:prstDash val="sysDot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/>
              <a:endParaRPr lang="zh-CN" altLang="en-US" sz="1475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61" name="文本框 360"/>
          <p:cNvSpPr txBox="1"/>
          <p:nvPr/>
        </p:nvSpPr>
        <p:spPr>
          <a:xfrm>
            <a:off x="6206011" y="6079607"/>
            <a:ext cx="734496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65" dirty="0"/>
              <a:t>Hit/miss</a:t>
            </a:r>
            <a:endParaRPr lang="zh-CN" altLang="en-US" sz="1265" dirty="0"/>
          </a:p>
        </p:txBody>
      </p:sp>
      <p:cxnSp>
        <p:nvCxnSpPr>
          <p:cNvPr id="362" name="直接连接符 361"/>
          <p:cNvCxnSpPr/>
          <p:nvPr/>
        </p:nvCxnSpPr>
        <p:spPr>
          <a:xfrm>
            <a:off x="6060575" y="6036907"/>
            <a:ext cx="136695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3" name="直接连接符 362"/>
          <p:cNvCxnSpPr/>
          <p:nvPr/>
        </p:nvCxnSpPr>
        <p:spPr>
          <a:xfrm>
            <a:off x="6057330" y="4594014"/>
            <a:ext cx="0" cy="1822602"/>
          </a:xfrm>
          <a:prstGeom prst="line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4" name="组合 363"/>
          <p:cNvGrpSpPr/>
          <p:nvPr/>
        </p:nvGrpSpPr>
        <p:grpSpPr>
          <a:xfrm>
            <a:off x="7114473" y="2724278"/>
            <a:ext cx="3341438" cy="356899"/>
            <a:chOff x="4355976" y="2130352"/>
            <a:chExt cx="3168352" cy="338412"/>
          </a:xfrm>
        </p:grpSpPr>
        <p:sp>
          <p:nvSpPr>
            <p:cNvPr id="365" name="矩形 364"/>
            <p:cNvSpPr/>
            <p:nvPr/>
          </p:nvSpPr>
          <p:spPr>
            <a:xfrm>
              <a:off x="4355976" y="2130352"/>
              <a:ext cx="3168352" cy="338412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3175">
              <a:solidFill>
                <a:schemeClr val="tx1"/>
              </a:solidFill>
              <a:prstDash val="sysDot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475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6" name="矩形 365"/>
            <p:cNvSpPr/>
            <p:nvPr/>
          </p:nvSpPr>
          <p:spPr>
            <a:xfrm>
              <a:off x="4467615" y="2192613"/>
              <a:ext cx="720725" cy="228600"/>
            </a:xfrm>
            <a:prstGeom prst="rect">
              <a:avLst/>
            </a:prstGeom>
            <a:solidFill>
              <a:schemeClr val="bg1"/>
            </a:solidFill>
            <a:ln w="3175">
              <a:prstDash val="sysDot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475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7" name="矩形 366"/>
            <p:cNvSpPr/>
            <p:nvPr/>
          </p:nvSpPr>
          <p:spPr>
            <a:xfrm>
              <a:off x="5222275" y="2192613"/>
              <a:ext cx="720725" cy="228600"/>
            </a:xfrm>
            <a:prstGeom prst="rect">
              <a:avLst/>
            </a:prstGeom>
            <a:solidFill>
              <a:schemeClr val="bg1"/>
            </a:solidFill>
            <a:ln w="3175">
              <a:prstDash val="sysDot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/>
              <a:endParaRPr lang="zh-CN" altLang="en-US" sz="1475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8" name="矩形 367"/>
            <p:cNvSpPr/>
            <p:nvPr/>
          </p:nvSpPr>
          <p:spPr>
            <a:xfrm>
              <a:off x="5976935" y="2192613"/>
              <a:ext cx="720725" cy="228600"/>
            </a:xfrm>
            <a:prstGeom prst="rect">
              <a:avLst/>
            </a:prstGeom>
            <a:solidFill>
              <a:schemeClr val="bg1"/>
            </a:solidFill>
            <a:ln w="3175">
              <a:prstDash val="sysDot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/>
              <a:endParaRPr lang="zh-CN" altLang="en-US" sz="1475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9" name="矩形 368"/>
            <p:cNvSpPr/>
            <p:nvPr/>
          </p:nvSpPr>
          <p:spPr>
            <a:xfrm>
              <a:off x="6731595" y="2192613"/>
              <a:ext cx="720725" cy="228600"/>
            </a:xfrm>
            <a:prstGeom prst="rect">
              <a:avLst/>
            </a:prstGeom>
            <a:solidFill>
              <a:schemeClr val="bg1"/>
            </a:solidFill>
            <a:ln w="3175">
              <a:prstDash val="sysDot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/>
              <a:endParaRPr lang="zh-CN" altLang="en-US" sz="1475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70" name="组合 369"/>
          <p:cNvGrpSpPr/>
          <p:nvPr/>
        </p:nvGrpSpPr>
        <p:grpSpPr>
          <a:xfrm>
            <a:off x="7114473" y="3132795"/>
            <a:ext cx="3341438" cy="356899"/>
            <a:chOff x="4355976" y="2130352"/>
            <a:chExt cx="3168352" cy="338412"/>
          </a:xfrm>
        </p:grpSpPr>
        <p:sp>
          <p:nvSpPr>
            <p:cNvPr id="371" name="矩形 370"/>
            <p:cNvSpPr/>
            <p:nvPr/>
          </p:nvSpPr>
          <p:spPr>
            <a:xfrm>
              <a:off x="4355976" y="2130352"/>
              <a:ext cx="3168352" cy="338412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3175">
              <a:solidFill>
                <a:schemeClr val="tx1"/>
              </a:solidFill>
              <a:prstDash val="sysDot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475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2" name="矩形 371"/>
            <p:cNvSpPr/>
            <p:nvPr/>
          </p:nvSpPr>
          <p:spPr>
            <a:xfrm>
              <a:off x="4467615" y="2192613"/>
              <a:ext cx="720725" cy="2286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  <a:prstDash val="sysDot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475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3" name="矩形 372"/>
            <p:cNvSpPr/>
            <p:nvPr/>
          </p:nvSpPr>
          <p:spPr>
            <a:xfrm>
              <a:off x="5222275" y="2192613"/>
              <a:ext cx="720725" cy="2286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  <a:prstDash val="sysDot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/>
              <a:endParaRPr lang="zh-CN" altLang="en-US" sz="1475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4" name="矩形 373"/>
            <p:cNvSpPr/>
            <p:nvPr/>
          </p:nvSpPr>
          <p:spPr>
            <a:xfrm>
              <a:off x="5976935" y="2192613"/>
              <a:ext cx="720725" cy="2286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  <a:prstDash val="sysDot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/>
              <a:endParaRPr lang="zh-CN" altLang="en-US" sz="1475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5" name="矩形 374"/>
            <p:cNvSpPr/>
            <p:nvPr/>
          </p:nvSpPr>
          <p:spPr>
            <a:xfrm>
              <a:off x="6731595" y="2192613"/>
              <a:ext cx="720725" cy="2286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  <a:prstDash val="sysDot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/>
              <a:endParaRPr lang="zh-CN" altLang="en-US" sz="1475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76" name="组合 375"/>
          <p:cNvGrpSpPr/>
          <p:nvPr/>
        </p:nvGrpSpPr>
        <p:grpSpPr>
          <a:xfrm>
            <a:off x="7114473" y="3541312"/>
            <a:ext cx="3341438" cy="356899"/>
            <a:chOff x="4355976" y="2130352"/>
            <a:chExt cx="3168352" cy="338412"/>
          </a:xfrm>
        </p:grpSpPr>
        <p:sp>
          <p:nvSpPr>
            <p:cNvPr id="377" name="矩形 376"/>
            <p:cNvSpPr/>
            <p:nvPr/>
          </p:nvSpPr>
          <p:spPr>
            <a:xfrm>
              <a:off x="4355976" y="2130352"/>
              <a:ext cx="3168352" cy="338412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3175">
              <a:solidFill>
                <a:schemeClr val="tx2"/>
              </a:solidFill>
              <a:prstDash val="sysDot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475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8" name="矩形 377"/>
            <p:cNvSpPr/>
            <p:nvPr/>
          </p:nvSpPr>
          <p:spPr>
            <a:xfrm>
              <a:off x="4467615" y="2192613"/>
              <a:ext cx="720725" cy="228600"/>
            </a:xfrm>
            <a:prstGeom prst="rect">
              <a:avLst/>
            </a:prstGeom>
            <a:solidFill>
              <a:schemeClr val="bg1"/>
            </a:solidFill>
            <a:ln w="3175">
              <a:prstDash val="sysDot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475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9" name="矩形 378"/>
            <p:cNvSpPr/>
            <p:nvPr/>
          </p:nvSpPr>
          <p:spPr>
            <a:xfrm>
              <a:off x="5222275" y="2192613"/>
              <a:ext cx="720725" cy="228600"/>
            </a:xfrm>
            <a:prstGeom prst="rect">
              <a:avLst/>
            </a:prstGeom>
            <a:solidFill>
              <a:schemeClr val="bg1"/>
            </a:solidFill>
            <a:ln w="3175">
              <a:prstDash val="sysDot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/>
              <a:endParaRPr lang="zh-CN" altLang="en-US" sz="1475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0" name="矩形 379"/>
            <p:cNvSpPr/>
            <p:nvPr/>
          </p:nvSpPr>
          <p:spPr>
            <a:xfrm>
              <a:off x="5976935" y="2192613"/>
              <a:ext cx="720725" cy="228600"/>
            </a:xfrm>
            <a:prstGeom prst="rect">
              <a:avLst/>
            </a:prstGeom>
            <a:solidFill>
              <a:schemeClr val="bg1"/>
            </a:solidFill>
            <a:ln w="3175">
              <a:prstDash val="sysDot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/>
              <a:endParaRPr lang="zh-CN" altLang="en-US" sz="1475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1" name="矩形 380"/>
            <p:cNvSpPr/>
            <p:nvPr/>
          </p:nvSpPr>
          <p:spPr>
            <a:xfrm>
              <a:off x="6731595" y="2192613"/>
              <a:ext cx="720725" cy="228600"/>
            </a:xfrm>
            <a:prstGeom prst="rect">
              <a:avLst/>
            </a:prstGeom>
            <a:solidFill>
              <a:schemeClr val="bg1"/>
            </a:solidFill>
            <a:ln w="3175">
              <a:prstDash val="sysDot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/>
              <a:endParaRPr lang="zh-CN" altLang="en-US" sz="1475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82" name="组合 381"/>
          <p:cNvGrpSpPr/>
          <p:nvPr/>
        </p:nvGrpSpPr>
        <p:grpSpPr>
          <a:xfrm>
            <a:off x="7114473" y="3998806"/>
            <a:ext cx="3341438" cy="356899"/>
            <a:chOff x="4355976" y="2130352"/>
            <a:chExt cx="3168352" cy="338412"/>
          </a:xfrm>
        </p:grpSpPr>
        <p:sp>
          <p:nvSpPr>
            <p:cNvPr id="383" name="矩形 382"/>
            <p:cNvSpPr/>
            <p:nvPr/>
          </p:nvSpPr>
          <p:spPr>
            <a:xfrm>
              <a:off x="4355976" y="2130352"/>
              <a:ext cx="3168352" cy="338412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3175">
              <a:solidFill>
                <a:schemeClr val="tx1"/>
              </a:solidFill>
              <a:prstDash val="sysDot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475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4" name="矩形 383"/>
            <p:cNvSpPr/>
            <p:nvPr/>
          </p:nvSpPr>
          <p:spPr>
            <a:xfrm>
              <a:off x="4467615" y="2192613"/>
              <a:ext cx="720725" cy="228600"/>
            </a:xfrm>
            <a:prstGeom prst="rect">
              <a:avLst/>
            </a:prstGeom>
            <a:solidFill>
              <a:schemeClr val="bg1"/>
            </a:solidFill>
            <a:ln w="3175">
              <a:prstDash val="sysDot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475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5" name="矩形 384"/>
            <p:cNvSpPr/>
            <p:nvPr/>
          </p:nvSpPr>
          <p:spPr>
            <a:xfrm>
              <a:off x="5222275" y="2192613"/>
              <a:ext cx="720725" cy="228600"/>
            </a:xfrm>
            <a:prstGeom prst="rect">
              <a:avLst/>
            </a:prstGeom>
            <a:solidFill>
              <a:schemeClr val="bg1"/>
            </a:solidFill>
            <a:ln w="3175">
              <a:prstDash val="sysDot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/>
              <a:endParaRPr lang="zh-CN" altLang="en-US" sz="1475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6" name="矩形 385"/>
            <p:cNvSpPr/>
            <p:nvPr/>
          </p:nvSpPr>
          <p:spPr>
            <a:xfrm>
              <a:off x="5976935" y="2192613"/>
              <a:ext cx="720725" cy="228600"/>
            </a:xfrm>
            <a:prstGeom prst="rect">
              <a:avLst/>
            </a:prstGeom>
            <a:solidFill>
              <a:schemeClr val="bg1"/>
            </a:solidFill>
            <a:ln w="3175">
              <a:prstDash val="sysDot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/>
              <a:endParaRPr lang="zh-CN" altLang="en-US" sz="1475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7" name="矩形 386"/>
            <p:cNvSpPr/>
            <p:nvPr/>
          </p:nvSpPr>
          <p:spPr>
            <a:xfrm>
              <a:off x="6731595" y="2192613"/>
              <a:ext cx="720725" cy="228600"/>
            </a:xfrm>
            <a:prstGeom prst="rect">
              <a:avLst/>
            </a:prstGeom>
            <a:solidFill>
              <a:schemeClr val="bg1"/>
            </a:solidFill>
            <a:ln w="3175">
              <a:prstDash val="sysDot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/>
              <a:endParaRPr lang="zh-CN" altLang="en-US" sz="1475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88" name="组合 387"/>
          <p:cNvGrpSpPr/>
          <p:nvPr/>
        </p:nvGrpSpPr>
        <p:grpSpPr>
          <a:xfrm>
            <a:off x="7114473" y="4407323"/>
            <a:ext cx="3341438" cy="356899"/>
            <a:chOff x="4355976" y="2130352"/>
            <a:chExt cx="3168352" cy="338412"/>
          </a:xfrm>
        </p:grpSpPr>
        <p:sp>
          <p:nvSpPr>
            <p:cNvPr id="389" name="矩形 388"/>
            <p:cNvSpPr/>
            <p:nvPr/>
          </p:nvSpPr>
          <p:spPr>
            <a:xfrm>
              <a:off x="4355976" y="2130352"/>
              <a:ext cx="3168352" cy="338412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3175">
              <a:solidFill>
                <a:schemeClr val="tx1"/>
              </a:solidFill>
              <a:prstDash val="sysDot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475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0" name="矩形 389"/>
            <p:cNvSpPr/>
            <p:nvPr/>
          </p:nvSpPr>
          <p:spPr>
            <a:xfrm>
              <a:off x="4467615" y="2192613"/>
              <a:ext cx="720725" cy="228600"/>
            </a:xfrm>
            <a:prstGeom prst="rect">
              <a:avLst/>
            </a:prstGeom>
            <a:solidFill>
              <a:schemeClr val="bg1"/>
            </a:solidFill>
            <a:ln w="3175">
              <a:prstDash val="sysDot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475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1" name="矩形 390"/>
            <p:cNvSpPr/>
            <p:nvPr/>
          </p:nvSpPr>
          <p:spPr>
            <a:xfrm>
              <a:off x="5222275" y="2192613"/>
              <a:ext cx="720725" cy="228600"/>
            </a:xfrm>
            <a:prstGeom prst="rect">
              <a:avLst/>
            </a:prstGeom>
            <a:solidFill>
              <a:schemeClr val="bg1"/>
            </a:solidFill>
            <a:ln w="3175">
              <a:prstDash val="sysDot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/>
              <a:endParaRPr lang="zh-CN" altLang="en-US" sz="1475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2" name="矩形 391"/>
            <p:cNvSpPr/>
            <p:nvPr/>
          </p:nvSpPr>
          <p:spPr>
            <a:xfrm>
              <a:off x="5976935" y="2192613"/>
              <a:ext cx="720725" cy="228600"/>
            </a:xfrm>
            <a:prstGeom prst="rect">
              <a:avLst/>
            </a:prstGeom>
            <a:solidFill>
              <a:schemeClr val="bg1"/>
            </a:solidFill>
            <a:ln w="3175">
              <a:prstDash val="sysDot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/>
              <a:endParaRPr lang="zh-CN" altLang="en-US" sz="1475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3" name="矩形 392"/>
            <p:cNvSpPr/>
            <p:nvPr/>
          </p:nvSpPr>
          <p:spPr>
            <a:xfrm>
              <a:off x="6731595" y="2192613"/>
              <a:ext cx="720725" cy="228600"/>
            </a:xfrm>
            <a:prstGeom prst="rect">
              <a:avLst/>
            </a:prstGeom>
            <a:solidFill>
              <a:schemeClr val="bg1"/>
            </a:solidFill>
            <a:ln w="3175">
              <a:prstDash val="sysDot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/>
              <a:endParaRPr lang="zh-CN" altLang="en-US" sz="1475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94" name="组合 393"/>
          <p:cNvGrpSpPr/>
          <p:nvPr/>
        </p:nvGrpSpPr>
        <p:grpSpPr>
          <a:xfrm>
            <a:off x="7114473" y="4815841"/>
            <a:ext cx="3341438" cy="356899"/>
            <a:chOff x="4355976" y="2130352"/>
            <a:chExt cx="3168352" cy="338412"/>
          </a:xfrm>
        </p:grpSpPr>
        <p:sp>
          <p:nvSpPr>
            <p:cNvPr id="395" name="矩形 394"/>
            <p:cNvSpPr/>
            <p:nvPr/>
          </p:nvSpPr>
          <p:spPr>
            <a:xfrm>
              <a:off x="4355976" y="2130352"/>
              <a:ext cx="3168352" cy="338412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3175">
              <a:solidFill>
                <a:schemeClr val="tx2"/>
              </a:solidFill>
              <a:prstDash val="sysDot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475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6" name="矩形 395"/>
            <p:cNvSpPr/>
            <p:nvPr/>
          </p:nvSpPr>
          <p:spPr>
            <a:xfrm>
              <a:off x="4467615" y="2192613"/>
              <a:ext cx="720725" cy="228600"/>
            </a:xfrm>
            <a:prstGeom prst="rect">
              <a:avLst/>
            </a:prstGeom>
            <a:solidFill>
              <a:schemeClr val="bg1"/>
            </a:solidFill>
            <a:ln w="3175">
              <a:prstDash val="sysDot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475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7" name="矩形 396"/>
            <p:cNvSpPr/>
            <p:nvPr/>
          </p:nvSpPr>
          <p:spPr>
            <a:xfrm>
              <a:off x="5222275" y="2192613"/>
              <a:ext cx="720725" cy="228600"/>
            </a:xfrm>
            <a:prstGeom prst="rect">
              <a:avLst/>
            </a:prstGeom>
            <a:solidFill>
              <a:schemeClr val="bg1"/>
            </a:solidFill>
            <a:ln w="3175">
              <a:prstDash val="sysDot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/>
              <a:endParaRPr lang="zh-CN" altLang="en-US" sz="1475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8" name="矩形 397"/>
            <p:cNvSpPr/>
            <p:nvPr/>
          </p:nvSpPr>
          <p:spPr>
            <a:xfrm>
              <a:off x="5976935" y="2192613"/>
              <a:ext cx="720725" cy="228600"/>
            </a:xfrm>
            <a:prstGeom prst="rect">
              <a:avLst/>
            </a:prstGeom>
            <a:solidFill>
              <a:schemeClr val="bg1"/>
            </a:solidFill>
            <a:ln w="3175">
              <a:prstDash val="sysDot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/>
              <a:endParaRPr lang="zh-CN" altLang="en-US" sz="1475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9" name="矩形 398"/>
            <p:cNvSpPr/>
            <p:nvPr/>
          </p:nvSpPr>
          <p:spPr>
            <a:xfrm>
              <a:off x="6731595" y="2192613"/>
              <a:ext cx="720725" cy="228600"/>
            </a:xfrm>
            <a:prstGeom prst="rect">
              <a:avLst/>
            </a:prstGeom>
            <a:solidFill>
              <a:schemeClr val="bg1"/>
            </a:solidFill>
            <a:ln w="3175">
              <a:prstDash val="sysDot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/>
              <a:endParaRPr lang="zh-CN" altLang="en-US" sz="1475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00" name="组合 399"/>
          <p:cNvGrpSpPr/>
          <p:nvPr/>
        </p:nvGrpSpPr>
        <p:grpSpPr>
          <a:xfrm>
            <a:off x="7114473" y="5224358"/>
            <a:ext cx="3341438" cy="356899"/>
            <a:chOff x="4355976" y="2130352"/>
            <a:chExt cx="3168352" cy="338412"/>
          </a:xfrm>
        </p:grpSpPr>
        <p:sp>
          <p:nvSpPr>
            <p:cNvPr id="401" name="矩形 400"/>
            <p:cNvSpPr/>
            <p:nvPr/>
          </p:nvSpPr>
          <p:spPr>
            <a:xfrm>
              <a:off x="4355976" y="2130352"/>
              <a:ext cx="3168352" cy="338412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3175">
              <a:solidFill>
                <a:schemeClr val="tx1"/>
              </a:solidFill>
              <a:prstDash val="sysDot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475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02" name="矩形 401"/>
            <p:cNvSpPr/>
            <p:nvPr/>
          </p:nvSpPr>
          <p:spPr>
            <a:xfrm>
              <a:off x="4467615" y="2192613"/>
              <a:ext cx="720725" cy="228600"/>
            </a:xfrm>
            <a:prstGeom prst="rect">
              <a:avLst/>
            </a:prstGeom>
            <a:solidFill>
              <a:schemeClr val="bg1"/>
            </a:solidFill>
            <a:ln w="3175">
              <a:prstDash val="sysDot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475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03" name="矩形 402"/>
            <p:cNvSpPr/>
            <p:nvPr/>
          </p:nvSpPr>
          <p:spPr>
            <a:xfrm>
              <a:off x="5222275" y="2192613"/>
              <a:ext cx="720725" cy="228600"/>
            </a:xfrm>
            <a:prstGeom prst="rect">
              <a:avLst/>
            </a:prstGeom>
            <a:solidFill>
              <a:schemeClr val="bg1"/>
            </a:solidFill>
            <a:ln w="3175">
              <a:prstDash val="sysDot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/>
              <a:endParaRPr lang="zh-CN" altLang="en-US" sz="1475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04" name="矩形 403"/>
            <p:cNvSpPr/>
            <p:nvPr/>
          </p:nvSpPr>
          <p:spPr>
            <a:xfrm>
              <a:off x="5976935" y="2192613"/>
              <a:ext cx="720725" cy="228600"/>
            </a:xfrm>
            <a:prstGeom prst="rect">
              <a:avLst/>
            </a:prstGeom>
            <a:solidFill>
              <a:schemeClr val="bg1"/>
            </a:solidFill>
            <a:ln w="3175">
              <a:prstDash val="sysDot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/>
              <a:endParaRPr lang="zh-CN" altLang="en-US" sz="1475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05" name="矩形 404"/>
            <p:cNvSpPr/>
            <p:nvPr/>
          </p:nvSpPr>
          <p:spPr>
            <a:xfrm>
              <a:off x="6731595" y="2192613"/>
              <a:ext cx="720725" cy="228600"/>
            </a:xfrm>
            <a:prstGeom prst="rect">
              <a:avLst/>
            </a:prstGeom>
            <a:solidFill>
              <a:schemeClr val="bg1"/>
            </a:solidFill>
            <a:ln w="3175">
              <a:prstDash val="sysDot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/>
              <a:endParaRPr lang="zh-CN" altLang="en-US" sz="1475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06" name="组合 405"/>
          <p:cNvGrpSpPr/>
          <p:nvPr/>
        </p:nvGrpSpPr>
        <p:grpSpPr>
          <a:xfrm>
            <a:off x="6668110" y="2527299"/>
            <a:ext cx="573754" cy="2900644"/>
            <a:chOff x="3572693" y="2333436"/>
            <a:chExt cx="883051" cy="2750391"/>
          </a:xfrm>
        </p:grpSpPr>
        <p:cxnSp>
          <p:nvCxnSpPr>
            <p:cNvPr id="407" name="直接连接符 406"/>
            <p:cNvCxnSpPr/>
            <p:nvPr/>
          </p:nvCxnSpPr>
          <p:spPr>
            <a:xfrm>
              <a:off x="3593407" y="2333436"/>
              <a:ext cx="862337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8" name="直接连接符 407"/>
            <p:cNvCxnSpPr/>
            <p:nvPr/>
          </p:nvCxnSpPr>
          <p:spPr>
            <a:xfrm>
              <a:off x="3572693" y="2713854"/>
              <a:ext cx="862336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9" name="直接连接符 408"/>
            <p:cNvCxnSpPr/>
            <p:nvPr/>
          </p:nvCxnSpPr>
          <p:spPr>
            <a:xfrm>
              <a:off x="3584566" y="3088559"/>
              <a:ext cx="862336" cy="0"/>
            </a:xfrm>
            <a:prstGeom prst="line">
              <a:avLst/>
            </a:prstGeom>
            <a:ln>
              <a:solidFill>
                <a:srgbClr val="00CC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0" name="直接连接符 409"/>
            <p:cNvCxnSpPr/>
            <p:nvPr/>
          </p:nvCxnSpPr>
          <p:spPr>
            <a:xfrm>
              <a:off x="3584566" y="3473301"/>
              <a:ext cx="862336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1" name="直接连接符 410"/>
            <p:cNvCxnSpPr/>
            <p:nvPr/>
          </p:nvCxnSpPr>
          <p:spPr>
            <a:xfrm>
              <a:off x="3572693" y="3905088"/>
              <a:ext cx="862337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2" name="直接连接符 411"/>
            <p:cNvCxnSpPr/>
            <p:nvPr/>
          </p:nvCxnSpPr>
          <p:spPr>
            <a:xfrm>
              <a:off x="3572693" y="4298001"/>
              <a:ext cx="862337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3" name="直接连接符 412"/>
            <p:cNvCxnSpPr/>
            <p:nvPr/>
          </p:nvCxnSpPr>
          <p:spPr>
            <a:xfrm>
              <a:off x="3593407" y="4690914"/>
              <a:ext cx="862337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4" name="直接连接符 413"/>
            <p:cNvCxnSpPr/>
            <p:nvPr/>
          </p:nvCxnSpPr>
          <p:spPr>
            <a:xfrm>
              <a:off x="3572693" y="5083827"/>
              <a:ext cx="862337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15" name="直接连接符 414"/>
          <p:cNvCxnSpPr/>
          <p:nvPr/>
        </p:nvCxnSpPr>
        <p:spPr>
          <a:xfrm>
            <a:off x="8752440" y="6162253"/>
            <a:ext cx="0" cy="279768"/>
          </a:xfrm>
          <a:prstGeom prst="line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6" name="矩形 415"/>
          <p:cNvSpPr/>
          <p:nvPr/>
        </p:nvSpPr>
        <p:spPr>
          <a:xfrm>
            <a:off x="8859049" y="6262053"/>
            <a:ext cx="846732" cy="229369"/>
          </a:xfrm>
          <a:prstGeom prst="rect">
            <a:avLst/>
          </a:prstGeom>
          <a:noFill/>
          <a:ln w="3175"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1475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字输出</a:t>
            </a:r>
            <a:endParaRPr lang="zh-CN" altLang="en-US" sz="1475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17" name="直接连接符 416"/>
          <p:cNvCxnSpPr/>
          <p:nvPr/>
        </p:nvCxnSpPr>
        <p:spPr>
          <a:xfrm>
            <a:off x="6110983" y="3052549"/>
            <a:ext cx="0" cy="261562"/>
          </a:xfrm>
          <a:prstGeom prst="line">
            <a:avLst/>
          </a:prstGeom>
          <a:ln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8" name="组合 417"/>
          <p:cNvGrpSpPr/>
          <p:nvPr/>
        </p:nvGrpSpPr>
        <p:grpSpPr>
          <a:xfrm>
            <a:off x="6223262" y="3723986"/>
            <a:ext cx="225108" cy="414378"/>
            <a:chOff x="3593407" y="3119262"/>
            <a:chExt cx="862337" cy="392913"/>
          </a:xfrm>
        </p:grpSpPr>
        <p:cxnSp>
          <p:nvCxnSpPr>
            <p:cNvPr id="419" name="直接连接符 418"/>
            <p:cNvCxnSpPr/>
            <p:nvPr/>
          </p:nvCxnSpPr>
          <p:spPr>
            <a:xfrm>
              <a:off x="3593407" y="3119262"/>
              <a:ext cx="862337" cy="0"/>
            </a:xfrm>
            <a:prstGeom prst="line">
              <a:avLst/>
            </a:prstGeom>
            <a:ln>
              <a:solidFill>
                <a:srgbClr val="00CC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0" name="直接连接符 419"/>
            <p:cNvCxnSpPr/>
            <p:nvPr/>
          </p:nvCxnSpPr>
          <p:spPr>
            <a:xfrm>
              <a:off x="3593407" y="3512175"/>
              <a:ext cx="862337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21" name="直接连接符 420"/>
          <p:cNvCxnSpPr/>
          <p:nvPr/>
        </p:nvCxnSpPr>
        <p:spPr>
          <a:xfrm>
            <a:off x="6001039" y="1712687"/>
            <a:ext cx="0" cy="1656024"/>
          </a:xfrm>
          <a:prstGeom prst="line">
            <a:avLst/>
          </a:prstGeom>
          <a:ln w="254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2" name="矩形 421"/>
          <p:cNvSpPr/>
          <p:nvPr/>
        </p:nvSpPr>
        <p:spPr>
          <a:xfrm>
            <a:off x="5920514" y="3301082"/>
            <a:ext cx="291945" cy="1292932"/>
          </a:xfrm>
          <a:prstGeom prst="rect">
            <a:avLst/>
          </a:prstGeom>
          <a:solidFill>
            <a:srgbClr val="00B050"/>
          </a:solidFill>
          <a:ln w="127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/>
            <a:endParaRPr lang="en-US" altLang="zh-CN" sz="1265" dirty="0">
              <a:solidFill>
                <a:schemeClr val="bg1"/>
              </a:solidFill>
            </a:endParaRPr>
          </a:p>
          <a:p>
            <a:pPr algn="ctr"/>
            <a:r>
              <a:rPr lang="zh-CN" altLang="en-US" sz="1265" dirty="0">
                <a:solidFill>
                  <a:schemeClr val="bg1"/>
                </a:solidFill>
              </a:rPr>
              <a:t>多路并发比较</a:t>
            </a:r>
            <a:endParaRPr lang="en-US" altLang="zh-CN" sz="1265" dirty="0">
              <a:solidFill>
                <a:schemeClr val="bg1"/>
              </a:solidFill>
            </a:endParaRPr>
          </a:p>
          <a:p>
            <a:pPr algn="ctr"/>
            <a:endParaRPr lang="zh-CN" altLang="en-US" sz="1265" dirty="0">
              <a:solidFill>
                <a:schemeClr val="bg1"/>
              </a:solidFill>
            </a:endParaRPr>
          </a:p>
        </p:txBody>
      </p:sp>
      <p:grpSp>
        <p:nvGrpSpPr>
          <p:cNvPr id="423" name="组合 422"/>
          <p:cNvGrpSpPr/>
          <p:nvPr/>
        </p:nvGrpSpPr>
        <p:grpSpPr>
          <a:xfrm>
            <a:off x="5430118" y="1523813"/>
            <a:ext cx="2301270" cy="241088"/>
            <a:chOff x="2861077" y="969828"/>
            <a:chExt cx="2182065" cy="228600"/>
          </a:xfrm>
        </p:grpSpPr>
        <p:sp>
          <p:nvSpPr>
            <p:cNvPr id="424" name="矩形 423"/>
            <p:cNvSpPr/>
            <p:nvPr/>
          </p:nvSpPr>
          <p:spPr>
            <a:xfrm>
              <a:off x="2861077" y="969828"/>
              <a:ext cx="720725" cy="228600"/>
            </a:xfrm>
            <a:prstGeom prst="rect">
              <a:avLst/>
            </a:prstGeom>
            <a:solidFill>
              <a:srgbClr val="00B0F0"/>
            </a:solidFill>
            <a:ln w="15875" cmpd="sng">
              <a:prstDash val="soli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1475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Tag</a:t>
              </a:r>
              <a:endParaRPr lang="zh-CN" altLang="en-US" sz="1475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5" name="矩形 424"/>
            <p:cNvSpPr/>
            <p:nvPr/>
          </p:nvSpPr>
          <p:spPr>
            <a:xfrm>
              <a:off x="3581802" y="969828"/>
              <a:ext cx="730670" cy="228600"/>
            </a:xfrm>
            <a:prstGeom prst="rect">
              <a:avLst/>
            </a:prstGeom>
            <a:solidFill>
              <a:srgbClr val="CCFFCC"/>
            </a:solidFill>
            <a:ln w="15875" cmpd="sng">
              <a:prstDash val="soli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1475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index</a:t>
              </a:r>
              <a:endParaRPr lang="zh-CN" altLang="en-US" sz="1475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6" name="矩形 425"/>
            <p:cNvSpPr/>
            <p:nvPr/>
          </p:nvSpPr>
          <p:spPr>
            <a:xfrm>
              <a:off x="4312472" y="969828"/>
              <a:ext cx="730670" cy="228600"/>
            </a:xfrm>
            <a:prstGeom prst="rect">
              <a:avLst/>
            </a:prstGeom>
            <a:solidFill>
              <a:srgbClr val="FFC000"/>
            </a:solidFill>
            <a:ln w="15875" cmpd="sng">
              <a:prstDash val="soli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1475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offset</a:t>
              </a:r>
              <a:endParaRPr lang="zh-CN" altLang="en-US" sz="1475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427" name="直接连接符 426"/>
          <p:cNvCxnSpPr/>
          <p:nvPr/>
        </p:nvCxnSpPr>
        <p:spPr>
          <a:xfrm>
            <a:off x="3445355" y="2012540"/>
            <a:ext cx="3133522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8" name="直接连接符 427"/>
          <p:cNvCxnSpPr/>
          <p:nvPr/>
        </p:nvCxnSpPr>
        <p:spPr>
          <a:xfrm>
            <a:off x="5442554" y="1511741"/>
            <a:ext cx="0" cy="113459"/>
          </a:xfrm>
          <a:prstGeom prst="line">
            <a:avLst/>
          </a:prstGeom>
          <a:ln w="25400" cmpd="sng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9" name="直接连接符 428"/>
          <p:cNvCxnSpPr/>
          <p:nvPr/>
        </p:nvCxnSpPr>
        <p:spPr>
          <a:xfrm>
            <a:off x="6584503" y="1782580"/>
            <a:ext cx="0" cy="432000"/>
          </a:xfrm>
          <a:prstGeom prst="line">
            <a:avLst/>
          </a:prstGeom>
          <a:ln w="25400" cmpd="sng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0" name="矩形 429"/>
          <p:cNvSpPr/>
          <p:nvPr/>
        </p:nvSpPr>
        <p:spPr>
          <a:xfrm>
            <a:off x="4508027" y="2051558"/>
            <a:ext cx="589443" cy="239414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r">
              <a:defRPr/>
            </a:pPr>
            <a:r>
              <a:rPr lang="en-US" altLang="zh-CN" sz="1475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TAG</a:t>
            </a:r>
            <a:endParaRPr lang="zh-CN" altLang="en-US" sz="1475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1" name="矩形 430"/>
          <p:cNvSpPr/>
          <p:nvPr/>
        </p:nvSpPr>
        <p:spPr>
          <a:xfrm>
            <a:off x="2081222" y="4067651"/>
            <a:ext cx="864570" cy="280322"/>
          </a:xfrm>
          <a:prstGeom prst="rect">
            <a:avLst/>
          </a:prstGeom>
          <a:noFill/>
          <a:ln w="6350" cmpd="sng"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75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1F</a:t>
            </a:r>
            <a:endParaRPr lang="zh-CN" altLang="en-US" sz="1475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2" name="矩形 431"/>
          <p:cNvSpPr/>
          <p:nvPr/>
        </p:nvSpPr>
        <p:spPr>
          <a:xfrm>
            <a:off x="2081222" y="4347972"/>
            <a:ext cx="864570" cy="280322"/>
          </a:xfrm>
          <a:prstGeom prst="rect">
            <a:avLst/>
          </a:prstGeom>
          <a:noFill/>
          <a:ln w="6350" cmpd="sng"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75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</a:t>
            </a:r>
            <a:endParaRPr lang="zh-CN" altLang="en-US" sz="1475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3" name="矩形 432"/>
          <p:cNvSpPr/>
          <p:nvPr/>
        </p:nvSpPr>
        <p:spPr>
          <a:xfrm>
            <a:off x="2081222" y="4628294"/>
            <a:ext cx="864570" cy="280322"/>
          </a:xfrm>
          <a:prstGeom prst="rect">
            <a:avLst/>
          </a:prstGeom>
          <a:noFill/>
          <a:ln w="6350" cmpd="sng"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75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24</a:t>
            </a:r>
            <a:endParaRPr lang="zh-CN" altLang="en-US" sz="1475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4" name="矩形 433"/>
          <p:cNvSpPr/>
          <p:nvPr/>
        </p:nvSpPr>
        <p:spPr>
          <a:xfrm>
            <a:off x="2081222" y="4908614"/>
            <a:ext cx="864570" cy="237899"/>
          </a:xfrm>
          <a:prstGeom prst="rect">
            <a:avLst/>
          </a:prstGeom>
          <a:noFill/>
          <a:ln w="6350" cmpd="sng"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75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1E</a:t>
            </a:r>
            <a:endParaRPr lang="zh-CN" altLang="en-US" sz="1475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5" name="矩形 434"/>
          <p:cNvSpPr/>
          <p:nvPr/>
        </p:nvSpPr>
        <p:spPr>
          <a:xfrm>
            <a:off x="2081222" y="5146513"/>
            <a:ext cx="864570" cy="280322"/>
          </a:xfrm>
          <a:prstGeom prst="rect">
            <a:avLst/>
          </a:prstGeom>
          <a:noFill/>
          <a:ln w="6350" cmpd="sng"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75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48</a:t>
            </a:r>
            <a:endParaRPr lang="zh-CN" altLang="en-US" sz="1475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6" name="矩形 435"/>
          <p:cNvSpPr/>
          <p:nvPr/>
        </p:nvSpPr>
        <p:spPr>
          <a:xfrm>
            <a:off x="2081222" y="5426834"/>
            <a:ext cx="864570" cy="251271"/>
          </a:xfrm>
          <a:prstGeom prst="rect">
            <a:avLst/>
          </a:prstGeom>
          <a:noFill/>
          <a:ln w="6350" cmpd="sng"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75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54</a:t>
            </a:r>
            <a:endParaRPr lang="zh-CN" altLang="en-US" sz="1475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7" name="矩形 436"/>
          <p:cNvSpPr/>
          <p:nvPr/>
        </p:nvSpPr>
        <p:spPr>
          <a:xfrm>
            <a:off x="2081222" y="5678106"/>
            <a:ext cx="864570" cy="280322"/>
          </a:xfrm>
          <a:prstGeom prst="rect">
            <a:avLst/>
          </a:prstGeom>
          <a:noFill/>
          <a:ln w="6350" cmpd="sng"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75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107</a:t>
            </a:r>
            <a:endParaRPr lang="zh-CN" altLang="en-US" sz="1475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8" name="矩形 437"/>
          <p:cNvSpPr/>
          <p:nvPr/>
        </p:nvSpPr>
        <p:spPr>
          <a:xfrm>
            <a:off x="1931652" y="3763977"/>
            <a:ext cx="1128839" cy="229369"/>
          </a:xfrm>
          <a:prstGeom prst="rect">
            <a:avLst/>
          </a:prstGeom>
          <a:noFill/>
          <a:ln w="3175"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1475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访问序列</a:t>
            </a:r>
            <a:endParaRPr lang="zh-CN" altLang="en-US" sz="1475" b="1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39" name="直接连接符 438"/>
          <p:cNvCxnSpPr/>
          <p:nvPr/>
        </p:nvCxnSpPr>
        <p:spPr>
          <a:xfrm>
            <a:off x="1931652" y="4091700"/>
            <a:ext cx="0" cy="1901701"/>
          </a:xfrm>
          <a:prstGeom prst="line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0" name="组合 439"/>
          <p:cNvGrpSpPr/>
          <p:nvPr/>
        </p:nvGrpSpPr>
        <p:grpSpPr>
          <a:xfrm>
            <a:off x="3951345" y="2306171"/>
            <a:ext cx="1224107" cy="773834"/>
            <a:chOff x="919183" y="2130675"/>
            <a:chExt cx="1160698" cy="733750"/>
          </a:xfrm>
          <a:solidFill>
            <a:schemeClr val="bg1"/>
          </a:solidFill>
        </p:grpSpPr>
        <p:sp>
          <p:nvSpPr>
            <p:cNvPr id="441" name="矩形 440"/>
            <p:cNvSpPr/>
            <p:nvPr/>
          </p:nvSpPr>
          <p:spPr>
            <a:xfrm>
              <a:off x="919183" y="2130675"/>
              <a:ext cx="1160698" cy="73375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2"/>
              </a:solidFill>
              <a:prstDash val="sysDot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475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2" name="矩形 441"/>
            <p:cNvSpPr/>
            <p:nvPr/>
          </p:nvSpPr>
          <p:spPr>
            <a:xfrm>
              <a:off x="1303233" y="2192613"/>
              <a:ext cx="717585" cy="228600"/>
            </a:xfrm>
            <a:prstGeom prst="rect">
              <a:avLst/>
            </a:prstGeom>
            <a:grpFill/>
            <a:ln w="3175">
              <a:prstDash val="sysDot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475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3" name="矩形 442"/>
            <p:cNvSpPr/>
            <p:nvPr/>
          </p:nvSpPr>
          <p:spPr>
            <a:xfrm>
              <a:off x="1004133" y="2194547"/>
              <a:ext cx="227092" cy="228600"/>
            </a:xfrm>
            <a:prstGeom prst="rect">
              <a:avLst/>
            </a:prstGeom>
            <a:grpFill/>
            <a:ln w="3175">
              <a:prstDash val="sysDot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1475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  <a:endParaRPr lang="zh-CN" altLang="en-US" sz="1475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4" name="矩形 443"/>
            <p:cNvSpPr/>
            <p:nvPr/>
          </p:nvSpPr>
          <p:spPr>
            <a:xfrm>
              <a:off x="1303234" y="2579969"/>
              <a:ext cx="716586" cy="228600"/>
            </a:xfrm>
            <a:prstGeom prst="rect">
              <a:avLst/>
            </a:prstGeom>
            <a:grpFill/>
            <a:ln w="3175">
              <a:prstDash val="sysDot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475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5" name="矩形 444"/>
            <p:cNvSpPr/>
            <p:nvPr/>
          </p:nvSpPr>
          <p:spPr>
            <a:xfrm>
              <a:off x="1004133" y="2581903"/>
              <a:ext cx="227092" cy="228600"/>
            </a:xfrm>
            <a:prstGeom prst="rect">
              <a:avLst/>
            </a:prstGeom>
            <a:grpFill/>
            <a:ln w="3175">
              <a:prstDash val="sysDot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1475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  <a:endParaRPr lang="zh-CN" altLang="en-US" sz="1475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46" name="组合 445"/>
          <p:cNvGrpSpPr/>
          <p:nvPr/>
        </p:nvGrpSpPr>
        <p:grpSpPr>
          <a:xfrm>
            <a:off x="3954489" y="3130154"/>
            <a:ext cx="1227742" cy="793467"/>
            <a:chOff x="932125" y="2905064"/>
            <a:chExt cx="1187750" cy="752366"/>
          </a:xfrm>
          <a:solidFill>
            <a:schemeClr val="bg1"/>
          </a:solidFill>
        </p:grpSpPr>
        <p:sp>
          <p:nvSpPr>
            <p:cNvPr id="447" name="矩形 446"/>
            <p:cNvSpPr/>
            <p:nvPr/>
          </p:nvSpPr>
          <p:spPr>
            <a:xfrm>
              <a:off x="932125" y="2905064"/>
              <a:ext cx="1187750" cy="75236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prstDash val="sysDot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475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8" name="矩形 447"/>
            <p:cNvSpPr/>
            <p:nvPr/>
          </p:nvSpPr>
          <p:spPr>
            <a:xfrm>
              <a:off x="1303234" y="2967325"/>
              <a:ext cx="726548" cy="228600"/>
            </a:xfrm>
            <a:prstGeom prst="rect">
              <a:avLst/>
            </a:prstGeom>
            <a:grpFill/>
            <a:ln w="3175">
              <a:prstDash val="sysDot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475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9" name="矩形 448"/>
            <p:cNvSpPr/>
            <p:nvPr/>
          </p:nvSpPr>
          <p:spPr>
            <a:xfrm>
              <a:off x="1004133" y="2969259"/>
              <a:ext cx="227092" cy="228600"/>
            </a:xfrm>
            <a:prstGeom prst="rect">
              <a:avLst/>
            </a:prstGeom>
            <a:grpFill/>
            <a:ln w="3175">
              <a:prstDash val="sysDot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1475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  <a:endParaRPr lang="zh-CN" altLang="en-US" sz="1475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50" name="矩形 449"/>
            <p:cNvSpPr/>
            <p:nvPr/>
          </p:nvSpPr>
          <p:spPr>
            <a:xfrm>
              <a:off x="1303234" y="3354681"/>
              <a:ext cx="716586" cy="228600"/>
            </a:xfrm>
            <a:prstGeom prst="rect">
              <a:avLst/>
            </a:prstGeom>
            <a:grpFill/>
            <a:ln w="3175">
              <a:prstDash val="sysDot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475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51" name="矩形 450"/>
            <p:cNvSpPr/>
            <p:nvPr/>
          </p:nvSpPr>
          <p:spPr>
            <a:xfrm>
              <a:off x="1004133" y="3356615"/>
              <a:ext cx="227092" cy="228600"/>
            </a:xfrm>
            <a:prstGeom prst="rect">
              <a:avLst/>
            </a:prstGeom>
            <a:grpFill/>
            <a:ln w="3175">
              <a:prstDash val="sysDot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1475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  <a:endParaRPr lang="zh-CN" altLang="en-US" sz="1475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52" name="组合 451"/>
          <p:cNvGrpSpPr/>
          <p:nvPr/>
        </p:nvGrpSpPr>
        <p:grpSpPr>
          <a:xfrm>
            <a:off x="3954489" y="3976532"/>
            <a:ext cx="1227742" cy="785050"/>
            <a:chOff x="932125" y="3707599"/>
            <a:chExt cx="1164145" cy="744385"/>
          </a:xfrm>
          <a:solidFill>
            <a:schemeClr val="bg1"/>
          </a:solidFill>
        </p:grpSpPr>
        <p:sp>
          <p:nvSpPr>
            <p:cNvPr id="453" name="矩形 452"/>
            <p:cNvSpPr/>
            <p:nvPr/>
          </p:nvSpPr>
          <p:spPr>
            <a:xfrm>
              <a:off x="932125" y="3707599"/>
              <a:ext cx="1164145" cy="74438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  <a:prstDash val="sysDot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475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54" name="矩形 453"/>
            <p:cNvSpPr/>
            <p:nvPr/>
          </p:nvSpPr>
          <p:spPr>
            <a:xfrm>
              <a:off x="1303234" y="3788477"/>
              <a:ext cx="713476" cy="228600"/>
            </a:xfrm>
            <a:prstGeom prst="rect">
              <a:avLst/>
            </a:prstGeom>
            <a:grpFill/>
            <a:ln w="3175">
              <a:prstDash val="sysDot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475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55" name="矩形 454"/>
            <p:cNvSpPr/>
            <p:nvPr/>
          </p:nvSpPr>
          <p:spPr>
            <a:xfrm>
              <a:off x="1004133" y="3790411"/>
              <a:ext cx="227092" cy="228600"/>
            </a:xfrm>
            <a:prstGeom prst="rect">
              <a:avLst/>
            </a:prstGeom>
            <a:grpFill/>
            <a:ln w="3175">
              <a:prstDash val="sysDot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1475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  <a:endParaRPr lang="zh-CN" altLang="en-US" sz="1475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56" name="矩形 455"/>
            <p:cNvSpPr/>
            <p:nvPr/>
          </p:nvSpPr>
          <p:spPr>
            <a:xfrm>
              <a:off x="1303234" y="4175833"/>
              <a:ext cx="713476" cy="228600"/>
            </a:xfrm>
            <a:prstGeom prst="rect">
              <a:avLst/>
            </a:prstGeom>
            <a:grpFill/>
            <a:ln w="3175">
              <a:prstDash val="sysDot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475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57" name="矩形 456"/>
            <p:cNvSpPr/>
            <p:nvPr/>
          </p:nvSpPr>
          <p:spPr>
            <a:xfrm>
              <a:off x="1004133" y="4177767"/>
              <a:ext cx="227092" cy="228600"/>
            </a:xfrm>
            <a:prstGeom prst="rect">
              <a:avLst/>
            </a:prstGeom>
            <a:grpFill/>
            <a:ln w="3175">
              <a:prstDash val="sysDot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1475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  <a:endParaRPr lang="zh-CN" altLang="en-US" sz="1475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58" name="组合 457"/>
          <p:cNvGrpSpPr/>
          <p:nvPr/>
        </p:nvGrpSpPr>
        <p:grpSpPr>
          <a:xfrm>
            <a:off x="3954489" y="4813199"/>
            <a:ext cx="1234613" cy="800602"/>
            <a:chOff x="932126" y="4500927"/>
            <a:chExt cx="1170660" cy="759131"/>
          </a:xfrm>
          <a:solidFill>
            <a:schemeClr val="bg1"/>
          </a:solidFill>
        </p:grpSpPr>
        <p:sp>
          <p:nvSpPr>
            <p:cNvPr id="459" name="矩形 458"/>
            <p:cNvSpPr/>
            <p:nvPr/>
          </p:nvSpPr>
          <p:spPr>
            <a:xfrm>
              <a:off x="932126" y="4500927"/>
              <a:ext cx="1170660" cy="75913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prstDash val="sysDot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475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0" name="矩形 459"/>
            <p:cNvSpPr/>
            <p:nvPr/>
          </p:nvSpPr>
          <p:spPr>
            <a:xfrm>
              <a:off x="1303234" y="4563189"/>
              <a:ext cx="713476" cy="228600"/>
            </a:xfrm>
            <a:prstGeom prst="rect">
              <a:avLst/>
            </a:prstGeom>
            <a:grpFill/>
            <a:ln w="3175">
              <a:prstDash val="sysDot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475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1" name="矩形 460"/>
            <p:cNvSpPr/>
            <p:nvPr/>
          </p:nvSpPr>
          <p:spPr>
            <a:xfrm>
              <a:off x="1004133" y="4565123"/>
              <a:ext cx="227092" cy="228600"/>
            </a:xfrm>
            <a:prstGeom prst="rect">
              <a:avLst/>
            </a:prstGeom>
            <a:grpFill/>
            <a:ln w="3175">
              <a:prstDash val="sysDot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1475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  <a:endParaRPr lang="zh-CN" altLang="en-US" sz="1475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2" name="矩形 461"/>
            <p:cNvSpPr/>
            <p:nvPr/>
          </p:nvSpPr>
          <p:spPr>
            <a:xfrm>
              <a:off x="1303234" y="4950545"/>
              <a:ext cx="713476" cy="228600"/>
            </a:xfrm>
            <a:prstGeom prst="rect">
              <a:avLst/>
            </a:prstGeom>
            <a:grpFill/>
            <a:ln w="3175">
              <a:prstDash val="sysDot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475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3" name="矩形 462"/>
            <p:cNvSpPr/>
            <p:nvPr/>
          </p:nvSpPr>
          <p:spPr>
            <a:xfrm>
              <a:off x="1004133" y="4952479"/>
              <a:ext cx="227092" cy="228600"/>
            </a:xfrm>
            <a:prstGeom prst="rect">
              <a:avLst/>
            </a:prstGeom>
            <a:grpFill/>
            <a:ln w="3175">
              <a:prstDash val="sysDot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1475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  <a:endParaRPr lang="zh-CN" altLang="en-US" sz="1475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64" name="组合 463"/>
          <p:cNvGrpSpPr/>
          <p:nvPr/>
        </p:nvGrpSpPr>
        <p:grpSpPr>
          <a:xfrm>
            <a:off x="5346372" y="1231222"/>
            <a:ext cx="2301270" cy="241088"/>
            <a:chOff x="2861077" y="969828"/>
            <a:chExt cx="2182065" cy="228600"/>
          </a:xfrm>
          <a:noFill/>
        </p:grpSpPr>
        <p:sp>
          <p:nvSpPr>
            <p:cNvPr id="465" name="矩形 464"/>
            <p:cNvSpPr/>
            <p:nvPr/>
          </p:nvSpPr>
          <p:spPr>
            <a:xfrm>
              <a:off x="2861077" y="969828"/>
              <a:ext cx="720725" cy="228600"/>
            </a:xfrm>
            <a:prstGeom prst="rect">
              <a:avLst/>
            </a:prstGeom>
            <a:grpFill/>
            <a:ln w="15875" cmpd="sng">
              <a:noFill/>
              <a:prstDash val="soli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1475" b="1" dirty="0">
                  <a:solidFill>
                    <a:schemeClr val="tx1"/>
                  </a:solidFill>
                  <a:latin typeface="+mn-ea"/>
                  <a:cs typeface="Arial" panose="020B0604020202020204" pitchFamily="34" charset="0"/>
                </a:rPr>
                <a:t>tag</a:t>
              </a:r>
              <a:endParaRPr lang="zh-CN" altLang="en-US" sz="1475" b="1" dirty="0">
                <a:solidFill>
                  <a:schemeClr val="tx1"/>
                </a:solidFill>
                <a:latin typeface="+mn-ea"/>
                <a:cs typeface="Arial" panose="020B0604020202020204" pitchFamily="34" charset="0"/>
              </a:endParaRPr>
            </a:p>
          </p:txBody>
        </p:sp>
        <p:sp>
          <p:nvSpPr>
            <p:cNvPr id="466" name="矩形 465"/>
            <p:cNvSpPr/>
            <p:nvPr/>
          </p:nvSpPr>
          <p:spPr>
            <a:xfrm>
              <a:off x="3628615" y="969828"/>
              <a:ext cx="730670" cy="228600"/>
            </a:xfrm>
            <a:prstGeom prst="rect">
              <a:avLst/>
            </a:prstGeom>
            <a:grpFill/>
            <a:ln w="15875" cmpd="sng">
              <a:noFill/>
              <a:prstDash val="soli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1475" b="1" dirty="0">
                  <a:solidFill>
                    <a:schemeClr val="tx1"/>
                  </a:solidFill>
                  <a:latin typeface="+mn-ea"/>
                  <a:cs typeface="Arial" panose="020B0604020202020204" pitchFamily="34" charset="0"/>
                </a:rPr>
                <a:t>index</a:t>
              </a:r>
              <a:endParaRPr lang="zh-CN" altLang="en-US" sz="1475" b="1" dirty="0">
                <a:solidFill>
                  <a:schemeClr val="tx1"/>
                </a:solidFill>
                <a:latin typeface="+mn-ea"/>
                <a:cs typeface="Arial" panose="020B0604020202020204" pitchFamily="34" charset="0"/>
              </a:endParaRPr>
            </a:p>
          </p:txBody>
        </p:sp>
        <p:sp>
          <p:nvSpPr>
            <p:cNvPr id="467" name="矩形 466"/>
            <p:cNvSpPr/>
            <p:nvPr/>
          </p:nvSpPr>
          <p:spPr>
            <a:xfrm>
              <a:off x="4312472" y="969828"/>
              <a:ext cx="730670" cy="228600"/>
            </a:xfrm>
            <a:prstGeom prst="rect">
              <a:avLst/>
            </a:prstGeom>
            <a:grpFill/>
            <a:ln w="15875" cmpd="sng">
              <a:noFill/>
              <a:prstDash val="soli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1475" b="1" dirty="0">
                  <a:solidFill>
                    <a:schemeClr val="tx1"/>
                  </a:solidFill>
                  <a:latin typeface="+mn-ea"/>
                  <a:cs typeface="Arial" panose="020B0604020202020204" pitchFamily="34" charset="0"/>
                </a:rPr>
                <a:t>offset</a:t>
              </a:r>
              <a:endParaRPr lang="zh-CN" altLang="en-US" sz="1475" b="1" dirty="0">
                <a:solidFill>
                  <a:schemeClr val="tx1"/>
                </a:solidFill>
                <a:latin typeface="+mn-ea"/>
                <a:cs typeface="Arial" panose="020B0604020202020204" pitchFamily="34" charset="0"/>
              </a:endParaRPr>
            </a:p>
          </p:txBody>
        </p:sp>
      </p:grpSp>
      <p:grpSp>
        <p:nvGrpSpPr>
          <p:cNvPr id="468" name="组合 467"/>
          <p:cNvGrpSpPr/>
          <p:nvPr/>
        </p:nvGrpSpPr>
        <p:grpSpPr>
          <a:xfrm>
            <a:off x="4045759" y="2369453"/>
            <a:ext cx="1072226" cy="243128"/>
            <a:chOff x="-1392948" y="-90301"/>
            <a:chExt cx="1016685" cy="230534"/>
          </a:xfrm>
        </p:grpSpPr>
        <p:sp>
          <p:nvSpPr>
            <p:cNvPr id="469" name="矩形 468"/>
            <p:cNvSpPr/>
            <p:nvPr/>
          </p:nvSpPr>
          <p:spPr>
            <a:xfrm>
              <a:off x="-1093848" y="-90301"/>
              <a:ext cx="717585" cy="228600"/>
            </a:xfrm>
            <a:prstGeom prst="rect">
              <a:avLst/>
            </a:prstGeom>
            <a:solidFill>
              <a:srgbClr val="00B0F0"/>
            </a:solidFill>
            <a:ln w="3175">
              <a:prstDash val="sysDot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1475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00010</a:t>
              </a:r>
              <a:endParaRPr lang="zh-CN" altLang="en-US" sz="1475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70" name="矩形 469"/>
            <p:cNvSpPr/>
            <p:nvPr/>
          </p:nvSpPr>
          <p:spPr>
            <a:xfrm>
              <a:off x="-1392948" y="-88367"/>
              <a:ext cx="227092" cy="228600"/>
            </a:xfrm>
            <a:prstGeom prst="rect">
              <a:avLst/>
            </a:prstGeom>
            <a:solidFill>
              <a:srgbClr val="FF6600"/>
            </a:solidFill>
            <a:ln w="3175">
              <a:prstDash val="sysDot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1475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endParaRPr lang="zh-CN" altLang="en-US" sz="1475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71" name="组合 470"/>
          <p:cNvGrpSpPr/>
          <p:nvPr/>
        </p:nvGrpSpPr>
        <p:grpSpPr>
          <a:xfrm>
            <a:off x="4033743" y="3193777"/>
            <a:ext cx="1060183" cy="243128"/>
            <a:chOff x="-1404341" y="691323"/>
            <a:chExt cx="1005266" cy="230534"/>
          </a:xfrm>
        </p:grpSpPr>
        <p:sp>
          <p:nvSpPr>
            <p:cNvPr id="472" name="矩形 471"/>
            <p:cNvSpPr/>
            <p:nvPr/>
          </p:nvSpPr>
          <p:spPr>
            <a:xfrm>
              <a:off x="-1111184" y="691323"/>
              <a:ext cx="712109" cy="228600"/>
            </a:xfrm>
            <a:prstGeom prst="rect">
              <a:avLst/>
            </a:prstGeom>
            <a:solidFill>
              <a:srgbClr val="00B0F0"/>
            </a:solidFill>
            <a:ln w="3175">
              <a:prstDash val="sysDot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1475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00010</a:t>
              </a:r>
              <a:endParaRPr lang="zh-CN" altLang="en-US" sz="1475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73" name="矩形 472"/>
            <p:cNvSpPr/>
            <p:nvPr/>
          </p:nvSpPr>
          <p:spPr>
            <a:xfrm>
              <a:off x="-1404341" y="693257"/>
              <a:ext cx="222579" cy="228600"/>
            </a:xfrm>
            <a:prstGeom prst="rect">
              <a:avLst/>
            </a:prstGeom>
            <a:solidFill>
              <a:srgbClr val="FF6600"/>
            </a:solidFill>
            <a:ln w="3175">
              <a:prstDash val="sysDot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1475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endParaRPr lang="zh-CN" altLang="en-US" sz="1475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74" name="组合 473"/>
          <p:cNvGrpSpPr/>
          <p:nvPr/>
        </p:nvGrpSpPr>
        <p:grpSpPr>
          <a:xfrm>
            <a:off x="4033743" y="3602294"/>
            <a:ext cx="1049886" cy="243128"/>
            <a:chOff x="-1404341" y="1078679"/>
            <a:chExt cx="995502" cy="230534"/>
          </a:xfrm>
        </p:grpSpPr>
        <p:sp>
          <p:nvSpPr>
            <p:cNvPr id="475" name="矩形 474"/>
            <p:cNvSpPr/>
            <p:nvPr/>
          </p:nvSpPr>
          <p:spPr>
            <a:xfrm>
              <a:off x="-1111184" y="1078679"/>
              <a:ext cx="702345" cy="228600"/>
            </a:xfrm>
            <a:prstGeom prst="rect">
              <a:avLst/>
            </a:prstGeom>
            <a:solidFill>
              <a:srgbClr val="00B0F0"/>
            </a:solidFill>
            <a:ln w="3175">
              <a:prstDash val="sysDot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1475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00101</a:t>
              </a:r>
              <a:endParaRPr lang="zh-CN" altLang="en-US" sz="1475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76" name="矩形 475"/>
            <p:cNvSpPr/>
            <p:nvPr/>
          </p:nvSpPr>
          <p:spPr>
            <a:xfrm>
              <a:off x="-1404341" y="1080613"/>
              <a:ext cx="222579" cy="228600"/>
            </a:xfrm>
            <a:prstGeom prst="rect">
              <a:avLst/>
            </a:prstGeom>
            <a:solidFill>
              <a:srgbClr val="FF6600"/>
            </a:solidFill>
            <a:ln w="3175">
              <a:prstDash val="sysDot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1475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endParaRPr lang="zh-CN" altLang="en-US" sz="1475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77" name="组合 476"/>
          <p:cNvGrpSpPr/>
          <p:nvPr/>
        </p:nvGrpSpPr>
        <p:grpSpPr>
          <a:xfrm>
            <a:off x="4035252" y="4059788"/>
            <a:ext cx="1067894" cy="243128"/>
            <a:chOff x="-1402910" y="1512475"/>
            <a:chExt cx="1012577" cy="230534"/>
          </a:xfrm>
        </p:grpSpPr>
        <p:sp>
          <p:nvSpPr>
            <p:cNvPr id="478" name="矩形 477"/>
            <p:cNvSpPr/>
            <p:nvPr/>
          </p:nvSpPr>
          <p:spPr>
            <a:xfrm>
              <a:off x="-1103809" y="1512475"/>
              <a:ext cx="713476" cy="228600"/>
            </a:xfrm>
            <a:prstGeom prst="rect">
              <a:avLst/>
            </a:prstGeom>
            <a:solidFill>
              <a:srgbClr val="00B0F0"/>
            </a:solidFill>
            <a:ln w="3175">
              <a:prstDash val="sysDot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1475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00100</a:t>
              </a:r>
              <a:endParaRPr lang="zh-CN" altLang="en-US" sz="1475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79" name="矩形 478"/>
            <p:cNvSpPr/>
            <p:nvPr/>
          </p:nvSpPr>
          <p:spPr>
            <a:xfrm>
              <a:off x="-1402910" y="1514409"/>
              <a:ext cx="227092" cy="228600"/>
            </a:xfrm>
            <a:prstGeom prst="rect">
              <a:avLst/>
            </a:prstGeom>
            <a:solidFill>
              <a:srgbClr val="FF6600"/>
            </a:solidFill>
            <a:ln w="3175">
              <a:prstDash val="sysDot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1475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endParaRPr lang="zh-CN" altLang="en-US" sz="1475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80" name="组合 479"/>
          <p:cNvGrpSpPr/>
          <p:nvPr/>
        </p:nvGrpSpPr>
        <p:grpSpPr>
          <a:xfrm>
            <a:off x="4035252" y="4876822"/>
            <a:ext cx="1067894" cy="243128"/>
            <a:chOff x="-1402910" y="2287187"/>
            <a:chExt cx="1012577" cy="230534"/>
          </a:xfrm>
        </p:grpSpPr>
        <p:sp>
          <p:nvSpPr>
            <p:cNvPr id="481" name="矩形 480"/>
            <p:cNvSpPr/>
            <p:nvPr/>
          </p:nvSpPr>
          <p:spPr>
            <a:xfrm>
              <a:off x="-1103809" y="2287187"/>
              <a:ext cx="713476" cy="228600"/>
            </a:xfrm>
            <a:prstGeom prst="rect">
              <a:avLst/>
            </a:prstGeom>
            <a:solidFill>
              <a:srgbClr val="00B0F0"/>
            </a:solidFill>
            <a:ln w="3175">
              <a:prstDash val="sysDot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1475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00001</a:t>
              </a:r>
              <a:endParaRPr lang="zh-CN" altLang="en-US" sz="1475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82" name="矩形 481"/>
            <p:cNvSpPr/>
            <p:nvPr/>
          </p:nvSpPr>
          <p:spPr>
            <a:xfrm>
              <a:off x="-1402910" y="2289121"/>
              <a:ext cx="227092" cy="228600"/>
            </a:xfrm>
            <a:prstGeom prst="rect">
              <a:avLst/>
            </a:prstGeom>
            <a:solidFill>
              <a:srgbClr val="FF6600"/>
            </a:solidFill>
            <a:ln w="3175">
              <a:prstDash val="sysDot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1475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endParaRPr lang="zh-CN" altLang="en-US" sz="1475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83" name="组合 482"/>
          <p:cNvGrpSpPr/>
          <p:nvPr/>
        </p:nvGrpSpPr>
        <p:grpSpPr>
          <a:xfrm>
            <a:off x="4041445" y="3190498"/>
            <a:ext cx="1055840" cy="251107"/>
            <a:chOff x="-1390641" y="3405753"/>
            <a:chExt cx="1001148" cy="238100"/>
          </a:xfrm>
        </p:grpSpPr>
        <p:sp>
          <p:nvSpPr>
            <p:cNvPr id="484" name="矩形 483"/>
            <p:cNvSpPr/>
            <p:nvPr/>
          </p:nvSpPr>
          <p:spPr>
            <a:xfrm>
              <a:off x="-1102969" y="3405753"/>
              <a:ext cx="713476" cy="228600"/>
            </a:xfrm>
            <a:prstGeom prst="rect">
              <a:avLst/>
            </a:prstGeom>
            <a:solidFill>
              <a:srgbClr val="FF0000"/>
            </a:solidFill>
            <a:ln w="3175">
              <a:prstDash val="sysDot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1475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10000</a:t>
              </a:r>
              <a:endParaRPr lang="zh-CN" altLang="en-US" sz="1475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85" name="矩形 484"/>
            <p:cNvSpPr/>
            <p:nvPr/>
          </p:nvSpPr>
          <p:spPr>
            <a:xfrm>
              <a:off x="-1390641" y="3415253"/>
              <a:ext cx="227092" cy="228600"/>
            </a:xfrm>
            <a:prstGeom prst="rect">
              <a:avLst/>
            </a:prstGeom>
            <a:solidFill>
              <a:srgbClr val="FF6600"/>
            </a:solidFill>
            <a:ln w="3175">
              <a:prstDash val="sysDot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1475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endParaRPr lang="zh-CN" altLang="en-US" sz="1475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86" name="组合 485"/>
          <p:cNvGrpSpPr/>
          <p:nvPr/>
        </p:nvGrpSpPr>
        <p:grpSpPr>
          <a:xfrm>
            <a:off x="7228405" y="2389336"/>
            <a:ext cx="3147758" cy="241088"/>
            <a:chOff x="5112580" y="1043086"/>
            <a:chExt cx="2984705" cy="228600"/>
          </a:xfrm>
          <a:solidFill>
            <a:srgbClr val="99FF66"/>
          </a:solidFill>
        </p:grpSpPr>
        <p:sp>
          <p:nvSpPr>
            <p:cNvPr id="487" name="矩形 486"/>
            <p:cNvSpPr/>
            <p:nvPr/>
          </p:nvSpPr>
          <p:spPr>
            <a:xfrm>
              <a:off x="5112580" y="1043086"/>
              <a:ext cx="720725" cy="228600"/>
            </a:xfrm>
            <a:prstGeom prst="rect">
              <a:avLst/>
            </a:prstGeom>
            <a:grpFill/>
            <a:ln w="3175">
              <a:prstDash val="sysDot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1475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20</a:t>
              </a:r>
              <a:endParaRPr lang="zh-CN" altLang="en-US" sz="1475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88" name="矩形 487"/>
            <p:cNvSpPr/>
            <p:nvPr/>
          </p:nvSpPr>
          <p:spPr>
            <a:xfrm>
              <a:off x="5867240" y="1043086"/>
              <a:ext cx="720725" cy="228600"/>
            </a:xfrm>
            <a:prstGeom prst="rect">
              <a:avLst/>
            </a:prstGeom>
            <a:grpFill/>
            <a:ln w="3175">
              <a:prstDash val="sysDot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/>
              <a:r>
                <a:rPr lang="en-US" altLang="zh-CN" sz="1475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21</a:t>
              </a:r>
              <a:endParaRPr lang="zh-CN" altLang="en-US" sz="1475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89" name="矩形 488"/>
            <p:cNvSpPr/>
            <p:nvPr/>
          </p:nvSpPr>
          <p:spPr>
            <a:xfrm>
              <a:off x="6621900" y="1043086"/>
              <a:ext cx="720725" cy="228600"/>
            </a:xfrm>
            <a:prstGeom prst="rect">
              <a:avLst/>
            </a:prstGeom>
            <a:grpFill/>
            <a:ln w="3175">
              <a:prstDash val="sysDot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/>
              <a:r>
                <a:rPr lang="en-US" altLang="zh-CN" sz="1475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22</a:t>
              </a:r>
              <a:endParaRPr lang="zh-CN" altLang="en-US" sz="1475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0" name="矩形 489"/>
            <p:cNvSpPr/>
            <p:nvPr/>
          </p:nvSpPr>
          <p:spPr>
            <a:xfrm>
              <a:off x="7376560" y="1043086"/>
              <a:ext cx="720725" cy="228600"/>
            </a:xfrm>
            <a:prstGeom prst="rect">
              <a:avLst/>
            </a:prstGeom>
            <a:grpFill/>
            <a:ln w="3175">
              <a:prstDash val="sysDot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/>
              <a:r>
                <a:rPr lang="en-US" altLang="zh-CN" sz="1475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23</a:t>
              </a:r>
              <a:endParaRPr lang="zh-CN" altLang="en-US" sz="1475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91" name="组合 490"/>
          <p:cNvGrpSpPr/>
          <p:nvPr/>
        </p:nvGrpSpPr>
        <p:grpSpPr>
          <a:xfrm>
            <a:off x="7232191" y="3197059"/>
            <a:ext cx="3147758" cy="241088"/>
            <a:chOff x="5112580" y="1043086"/>
            <a:chExt cx="2984705" cy="228600"/>
          </a:xfrm>
          <a:solidFill>
            <a:srgbClr val="99FF66"/>
          </a:solidFill>
        </p:grpSpPr>
        <p:sp>
          <p:nvSpPr>
            <p:cNvPr id="492" name="矩形 491"/>
            <p:cNvSpPr/>
            <p:nvPr/>
          </p:nvSpPr>
          <p:spPr>
            <a:xfrm>
              <a:off x="5112580" y="1043086"/>
              <a:ext cx="720725" cy="228600"/>
            </a:xfrm>
            <a:prstGeom prst="rect">
              <a:avLst/>
            </a:prstGeom>
            <a:grpFill/>
            <a:ln w="3175">
              <a:prstDash val="sysDot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1475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24</a:t>
              </a:r>
              <a:endParaRPr lang="zh-CN" altLang="en-US" sz="1475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3" name="矩形 492"/>
            <p:cNvSpPr/>
            <p:nvPr/>
          </p:nvSpPr>
          <p:spPr>
            <a:xfrm>
              <a:off x="5867240" y="1043086"/>
              <a:ext cx="720725" cy="228600"/>
            </a:xfrm>
            <a:prstGeom prst="rect">
              <a:avLst/>
            </a:prstGeom>
            <a:grpFill/>
            <a:ln w="3175">
              <a:prstDash val="sysDot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/>
              <a:r>
                <a:rPr lang="en-US" altLang="zh-CN" sz="1475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25</a:t>
              </a:r>
              <a:endParaRPr lang="zh-CN" altLang="en-US" sz="1475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4" name="矩形 493"/>
            <p:cNvSpPr/>
            <p:nvPr/>
          </p:nvSpPr>
          <p:spPr>
            <a:xfrm>
              <a:off x="6621900" y="1043086"/>
              <a:ext cx="720725" cy="228600"/>
            </a:xfrm>
            <a:prstGeom prst="rect">
              <a:avLst/>
            </a:prstGeom>
            <a:grpFill/>
            <a:ln w="3175">
              <a:prstDash val="sysDot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/>
              <a:r>
                <a:rPr lang="en-US" altLang="zh-CN" sz="1475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26</a:t>
              </a:r>
              <a:endParaRPr lang="zh-CN" altLang="en-US" sz="1475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5" name="矩形 494"/>
            <p:cNvSpPr/>
            <p:nvPr/>
          </p:nvSpPr>
          <p:spPr>
            <a:xfrm>
              <a:off x="7376560" y="1043086"/>
              <a:ext cx="720725" cy="228600"/>
            </a:xfrm>
            <a:prstGeom prst="rect">
              <a:avLst/>
            </a:prstGeom>
            <a:grpFill/>
            <a:ln w="3175">
              <a:prstDash val="sysDot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/>
              <a:r>
                <a:rPr lang="en-US" altLang="zh-CN" sz="1475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27</a:t>
              </a:r>
              <a:endParaRPr lang="zh-CN" altLang="en-US" sz="1475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96" name="组合 495"/>
          <p:cNvGrpSpPr/>
          <p:nvPr/>
        </p:nvGrpSpPr>
        <p:grpSpPr>
          <a:xfrm>
            <a:off x="7232191" y="4070852"/>
            <a:ext cx="3147758" cy="241088"/>
            <a:chOff x="5112580" y="1043086"/>
            <a:chExt cx="2984705" cy="228600"/>
          </a:xfrm>
        </p:grpSpPr>
        <p:sp>
          <p:nvSpPr>
            <p:cNvPr id="497" name="矩形 496"/>
            <p:cNvSpPr/>
            <p:nvPr/>
          </p:nvSpPr>
          <p:spPr>
            <a:xfrm>
              <a:off x="5112580" y="1043086"/>
              <a:ext cx="720725" cy="228600"/>
            </a:xfrm>
            <a:prstGeom prst="rect">
              <a:avLst/>
            </a:prstGeom>
            <a:solidFill>
              <a:srgbClr val="99FF66"/>
            </a:solidFill>
            <a:ln w="3175">
              <a:prstDash val="sysDot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1475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48</a:t>
              </a:r>
              <a:endParaRPr lang="zh-CN" altLang="en-US" sz="1475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8" name="矩形 497"/>
            <p:cNvSpPr/>
            <p:nvPr/>
          </p:nvSpPr>
          <p:spPr>
            <a:xfrm>
              <a:off x="5867240" y="1043086"/>
              <a:ext cx="720725" cy="228600"/>
            </a:xfrm>
            <a:prstGeom prst="rect">
              <a:avLst/>
            </a:prstGeom>
            <a:solidFill>
              <a:srgbClr val="99FF66"/>
            </a:solidFill>
            <a:ln w="3175">
              <a:prstDash val="sysDot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/>
              <a:r>
                <a:rPr lang="en-US" altLang="zh-CN" sz="1475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49</a:t>
              </a:r>
              <a:endParaRPr lang="zh-CN" altLang="en-US" sz="1475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9" name="矩形 498"/>
            <p:cNvSpPr/>
            <p:nvPr/>
          </p:nvSpPr>
          <p:spPr>
            <a:xfrm>
              <a:off x="6621900" y="1043086"/>
              <a:ext cx="720725" cy="228600"/>
            </a:xfrm>
            <a:prstGeom prst="rect">
              <a:avLst/>
            </a:prstGeom>
            <a:solidFill>
              <a:srgbClr val="99FF66"/>
            </a:solidFill>
            <a:ln w="3175">
              <a:prstDash val="sysDot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/>
              <a:r>
                <a:rPr lang="en-US" altLang="zh-CN" sz="1475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4A</a:t>
              </a:r>
              <a:endParaRPr lang="zh-CN" altLang="en-US" sz="1475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00" name="矩形 499"/>
            <p:cNvSpPr/>
            <p:nvPr/>
          </p:nvSpPr>
          <p:spPr>
            <a:xfrm>
              <a:off x="7376560" y="1043086"/>
              <a:ext cx="720725" cy="228600"/>
            </a:xfrm>
            <a:prstGeom prst="rect">
              <a:avLst/>
            </a:prstGeom>
            <a:solidFill>
              <a:srgbClr val="99FF66"/>
            </a:solidFill>
            <a:ln w="3175">
              <a:prstDash val="sysDot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/>
              <a:r>
                <a:rPr lang="en-US" altLang="zh-CN" sz="1475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4B</a:t>
              </a:r>
              <a:endParaRPr lang="zh-CN" altLang="en-US" sz="1475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501" name="组合 500"/>
          <p:cNvGrpSpPr/>
          <p:nvPr/>
        </p:nvGrpSpPr>
        <p:grpSpPr>
          <a:xfrm>
            <a:off x="7240925" y="3177660"/>
            <a:ext cx="3147758" cy="251998"/>
            <a:chOff x="5112580" y="1043086"/>
            <a:chExt cx="2984705" cy="238944"/>
          </a:xfrm>
          <a:solidFill>
            <a:srgbClr val="FF0000"/>
          </a:solidFill>
        </p:grpSpPr>
        <p:sp>
          <p:nvSpPr>
            <p:cNvPr id="502" name="矩形 501"/>
            <p:cNvSpPr/>
            <p:nvPr/>
          </p:nvSpPr>
          <p:spPr>
            <a:xfrm>
              <a:off x="5112580" y="1043086"/>
              <a:ext cx="720725" cy="228600"/>
            </a:xfrm>
            <a:prstGeom prst="rect">
              <a:avLst/>
            </a:prstGeom>
            <a:grpFill/>
            <a:ln w="3175">
              <a:prstDash val="sysDot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1475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104</a:t>
              </a:r>
              <a:endParaRPr lang="zh-CN" altLang="en-US" sz="1475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03" name="矩形 502"/>
            <p:cNvSpPr/>
            <p:nvPr/>
          </p:nvSpPr>
          <p:spPr>
            <a:xfrm>
              <a:off x="5867240" y="1043086"/>
              <a:ext cx="720725" cy="228600"/>
            </a:xfrm>
            <a:prstGeom prst="rect">
              <a:avLst/>
            </a:prstGeom>
            <a:grpFill/>
            <a:ln w="3175">
              <a:prstDash val="sysDot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/>
              <a:r>
                <a:rPr lang="en-US" altLang="zh-CN" sz="1475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105</a:t>
              </a:r>
              <a:endParaRPr lang="zh-CN" altLang="en-US" sz="1475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04" name="矩形 503"/>
            <p:cNvSpPr/>
            <p:nvPr/>
          </p:nvSpPr>
          <p:spPr>
            <a:xfrm>
              <a:off x="6621900" y="1043086"/>
              <a:ext cx="720725" cy="228600"/>
            </a:xfrm>
            <a:prstGeom prst="rect">
              <a:avLst/>
            </a:prstGeom>
            <a:grpFill/>
            <a:ln w="3175">
              <a:prstDash val="sysDot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/>
              <a:r>
                <a:rPr lang="en-US" altLang="zh-CN" sz="1475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106</a:t>
              </a:r>
              <a:endParaRPr lang="zh-CN" altLang="en-US" sz="1475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05" name="矩形 504"/>
            <p:cNvSpPr/>
            <p:nvPr/>
          </p:nvSpPr>
          <p:spPr>
            <a:xfrm>
              <a:off x="7376560" y="1053430"/>
              <a:ext cx="720725" cy="228600"/>
            </a:xfrm>
            <a:prstGeom prst="rect">
              <a:avLst/>
            </a:prstGeom>
            <a:grpFill/>
            <a:ln w="3175">
              <a:prstDash val="sysDot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/>
              <a:r>
                <a:rPr lang="en-US" altLang="zh-CN" sz="1475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107</a:t>
              </a:r>
              <a:endParaRPr lang="zh-CN" altLang="en-US" sz="1475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506" name="组合 505"/>
          <p:cNvGrpSpPr/>
          <p:nvPr/>
        </p:nvGrpSpPr>
        <p:grpSpPr>
          <a:xfrm>
            <a:off x="7235565" y="3599452"/>
            <a:ext cx="3147758" cy="241088"/>
            <a:chOff x="5112580" y="1043086"/>
            <a:chExt cx="2984705" cy="228600"/>
          </a:xfrm>
          <a:solidFill>
            <a:srgbClr val="99FF66"/>
          </a:solidFill>
        </p:grpSpPr>
        <p:sp>
          <p:nvSpPr>
            <p:cNvPr id="507" name="矩形 506"/>
            <p:cNvSpPr/>
            <p:nvPr/>
          </p:nvSpPr>
          <p:spPr>
            <a:xfrm>
              <a:off x="5112580" y="1043086"/>
              <a:ext cx="720725" cy="228600"/>
            </a:xfrm>
            <a:prstGeom prst="rect">
              <a:avLst/>
            </a:prstGeom>
            <a:grpFill/>
            <a:ln w="3175">
              <a:prstDash val="sysDot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1475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54</a:t>
              </a:r>
              <a:endParaRPr lang="zh-CN" altLang="en-US" sz="1475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08" name="矩形 507"/>
            <p:cNvSpPr/>
            <p:nvPr/>
          </p:nvSpPr>
          <p:spPr>
            <a:xfrm>
              <a:off x="5867240" y="1043086"/>
              <a:ext cx="720725" cy="228600"/>
            </a:xfrm>
            <a:prstGeom prst="rect">
              <a:avLst/>
            </a:prstGeom>
            <a:grpFill/>
            <a:ln w="3175">
              <a:prstDash val="sysDot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/>
              <a:r>
                <a:rPr lang="en-US" altLang="zh-CN" sz="1475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55</a:t>
              </a:r>
              <a:endParaRPr lang="zh-CN" altLang="en-US" sz="1475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09" name="矩形 508"/>
            <p:cNvSpPr/>
            <p:nvPr/>
          </p:nvSpPr>
          <p:spPr>
            <a:xfrm>
              <a:off x="6621900" y="1043086"/>
              <a:ext cx="720725" cy="228600"/>
            </a:xfrm>
            <a:prstGeom prst="rect">
              <a:avLst/>
            </a:prstGeom>
            <a:grpFill/>
            <a:ln w="3175">
              <a:prstDash val="sysDot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/>
              <a:r>
                <a:rPr lang="en-US" altLang="zh-CN" sz="1475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56</a:t>
              </a:r>
              <a:endParaRPr lang="zh-CN" altLang="en-US" sz="1475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0" name="矩形 509"/>
            <p:cNvSpPr/>
            <p:nvPr/>
          </p:nvSpPr>
          <p:spPr>
            <a:xfrm>
              <a:off x="7376560" y="1043086"/>
              <a:ext cx="720725" cy="228600"/>
            </a:xfrm>
            <a:prstGeom prst="rect">
              <a:avLst/>
            </a:prstGeom>
            <a:grpFill/>
            <a:ln w="3175">
              <a:prstDash val="sysDot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/>
              <a:r>
                <a:rPr lang="en-US" altLang="zh-CN" sz="1475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57</a:t>
              </a:r>
              <a:endParaRPr lang="zh-CN" altLang="en-US" sz="1475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511" name="组合 510"/>
          <p:cNvGrpSpPr/>
          <p:nvPr/>
        </p:nvGrpSpPr>
        <p:grpSpPr>
          <a:xfrm>
            <a:off x="7232191" y="4882186"/>
            <a:ext cx="3147758" cy="241088"/>
            <a:chOff x="5112580" y="1043086"/>
            <a:chExt cx="2984705" cy="228600"/>
          </a:xfrm>
          <a:solidFill>
            <a:srgbClr val="99FF66"/>
          </a:solidFill>
        </p:grpSpPr>
        <p:sp>
          <p:nvSpPr>
            <p:cNvPr id="512" name="矩形 511"/>
            <p:cNvSpPr/>
            <p:nvPr/>
          </p:nvSpPr>
          <p:spPr>
            <a:xfrm>
              <a:off x="5112580" y="1043086"/>
              <a:ext cx="720725" cy="228600"/>
            </a:xfrm>
            <a:prstGeom prst="rect">
              <a:avLst/>
            </a:prstGeom>
            <a:grpFill/>
            <a:ln w="3175">
              <a:prstDash val="sysDot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1475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1C</a:t>
              </a:r>
              <a:endParaRPr lang="zh-CN" altLang="en-US" sz="1475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3" name="矩形 512"/>
            <p:cNvSpPr/>
            <p:nvPr/>
          </p:nvSpPr>
          <p:spPr>
            <a:xfrm>
              <a:off x="5867240" y="1043086"/>
              <a:ext cx="720725" cy="228600"/>
            </a:xfrm>
            <a:prstGeom prst="rect">
              <a:avLst/>
            </a:prstGeom>
            <a:grpFill/>
            <a:ln w="3175">
              <a:prstDash val="sysDot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/>
              <a:r>
                <a:rPr lang="en-US" altLang="zh-CN" sz="1475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1D</a:t>
              </a:r>
              <a:endParaRPr lang="zh-CN" altLang="en-US" sz="1475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4" name="矩形 513"/>
            <p:cNvSpPr/>
            <p:nvPr/>
          </p:nvSpPr>
          <p:spPr>
            <a:xfrm>
              <a:off x="6621900" y="1043086"/>
              <a:ext cx="720725" cy="228600"/>
            </a:xfrm>
            <a:prstGeom prst="rect">
              <a:avLst/>
            </a:prstGeom>
            <a:grpFill/>
            <a:ln w="3175">
              <a:prstDash val="sysDot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/>
              <a:r>
                <a:rPr lang="en-US" altLang="zh-CN" sz="1475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1E</a:t>
              </a:r>
              <a:endParaRPr lang="zh-CN" altLang="en-US" sz="1475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5" name="矩形 514"/>
            <p:cNvSpPr/>
            <p:nvPr/>
          </p:nvSpPr>
          <p:spPr>
            <a:xfrm>
              <a:off x="7376560" y="1043086"/>
              <a:ext cx="720725" cy="228600"/>
            </a:xfrm>
            <a:prstGeom prst="rect">
              <a:avLst/>
            </a:prstGeom>
            <a:grpFill/>
            <a:ln w="3175">
              <a:prstDash val="sysDot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/>
              <a:r>
                <a:rPr lang="en-US" altLang="zh-CN" sz="1475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1F</a:t>
              </a:r>
              <a:endParaRPr lang="zh-CN" altLang="en-US" sz="1475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516" name="组合 515"/>
          <p:cNvGrpSpPr/>
          <p:nvPr/>
        </p:nvGrpSpPr>
        <p:grpSpPr>
          <a:xfrm>
            <a:off x="5437070" y="1523193"/>
            <a:ext cx="2301270" cy="241088"/>
            <a:chOff x="2861077" y="969828"/>
            <a:chExt cx="2182065" cy="228600"/>
          </a:xfrm>
        </p:grpSpPr>
        <p:sp>
          <p:nvSpPr>
            <p:cNvPr id="517" name="矩形 516"/>
            <p:cNvSpPr/>
            <p:nvPr/>
          </p:nvSpPr>
          <p:spPr>
            <a:xfrm>
              <a:off x="2861077" y="969828"/>
              <a:ext cx="720725" cy="228600"/>
            </a:xfrm>
            <a:prstGeom prst="rect">
              <a:avLst/>
            </a:prstGeom>
            <a:solidFill>
              <a:srgbClr val="00B0F0"/>
            </a:solidFill>
            <a:ln w="15875" cmpd="sng">
              <a:prstDash val="soli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1475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00001</a:t>
              </a:r>
              <a:endParaRPr lang="zh-CN" altLang="en-US" sz="1475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8" name="矩形 517"/>
            <p:cNvSpPr/>
            <p:nvPr/>
          </p:nvSpPr>
          <p:spPr>
            <a:xfrm>
              <a:off x="3581802" y="969828"/>
              <a:ext cx="730670" cy="228600"/>
            </a:xfrm>
            <a:prstGeom prst="rect">
              <a:avLst/>
            </a:prstGeom>
            <a:solidFill>
              <a:srgbClr val="CCFFCC"/>
            </a:solidFill>
            <a:ln w="15875" cmpd="sng">
              <a:prstDash val="soli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1475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11</a:t>
              </a:r>
              <a:endParaRPr lang="zh-CN" altLang="en-US" sz="1475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9" name="矩形 518"/>
            <p:cNvSpPr/>
            <p:nvPr/>
          </p:nvSpPr>
          <p:spPr>
            <a:xfrm>
              <a:off x="4312472" y="969828"/>
              <a:ext cx="730670" cy="228600"/>
            </a:xfrm>
            <a:prstGeom prst="rect">
              <a:avLst/>
            </a:prstGeom>
            <a:solidFill>
              <a:srgbClr val="FFC000"/>
            </a:solidFill>
            <a:ln w="15875" cmpd="sng">
              <a:prstDash val="soli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1475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11</a:t>
              </a:r>
              <a:endParaRPr lang="zh-CN" altLang="en-US" sz="1475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520" name="组合 519"/>
          <p:cNvGrpSpPr/>
          <p:nvPr/>
        </p:nvGrpSpPr>
        <p:grpSpPr>
          <a:xfrm>
            <a:off x="5437070" y="1533237"/>
            <a:ext cx="2301270" cy="241088"/>
            <a:chOff x="2861077" y="969828"/>
            <a:chExt cx="2182065" cy="228600"/>
          </a:xfrm>
        </p:grpSpPr>
        <p:sp>
          <p:nvSpPr>
            <p:cNvPr id="521" name="矩形 520"/>
            <p:cNvSpPr/>
            <p:nvPr/>
          </p:nvSpPr>
          <p:spPr>
            <a:xfrm>
              <a:off x="2861077" y="969828"/>
              <a:ext cx="720725" cy="228600"/>
            </a:xfrm>
            <a:prstGeom prst="rect">
              <a:avLst/>
            </a:prstGeom>
            <a:solidFill>
              <a:srgbClr val="00B0F0"/>
            </a:solidFill>
            <a:ln w="15875" cmpd="sng">
              <a:prstDash val="soli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1475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00010</a:t>
              </a:r>
              <a:endParaRPr lang="zh-CN" altLang="en-US" sz="1475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22" name="矩形 521"/>
            <p:cNvSpPr/>
            <p:nvPr/>
          </p:nvSpPr>
          <p:spPr>
            <a:xfrm>
              <a:off x="3581802" y="969828"/>
              <a:ext cx="730670" cy="228600"/>
            </a:xfrm>
            <a:prstGeom prst="rect">
              <a:avLst/>
            </a:prstGeom>
            <a:solidFill>
              <a:srgbClr val="CCFFCC"/>
            </a:solidFill>
            <a:ln w="15875" cmpd="sng">
              <a:prstDash val="soli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1475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00</a:t>
              </a:r>
              <a:endParaRPr lang="zh-CN" altLang="en-US" sz="1475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23" name="矩形 522"/>
            <p:cNvSpPr/>
            <p:nvPr/>
          </p:nvSpPr>
          <p:spPr>
            <a:xfrm>
              <a:off x="4312472" y="969828"/>
              <a:ext cx="730670" cy="228600"/>
            </a:xfrm>
            <a:prstGeom prst="rect">
              <a:avLst/>
            </a:prstGeom>
            <a:solidFill>
              <a:srgbClr val="FFC000"/>
            </a:solidFill>
            <a:ln w="15875" cmpd="sng">
              <a:prstDash val="soli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1475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00</a:t>
              </a:r>
              <a:endParaRPr lang="zh-CN" altLang="en-US" sz="1475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524" name="组合 523"/>
          <p:cNvGrpSpPr/>
          <p:nvPr/>
        </p:nvGrpSpPr>
        <p:grpSpPr>
          <a:xfrm>
            <a:off x="5455621" y="1532584"/>
            <a:ext cx="2301270" cy="241088"/>
            <a:chOff x="2861077" y="969828"/>
            <a:chExt cx="2182065" cy="228600"/>
          </a:xfrm>
        </p:grpSpPr>
        <p:sp>
          <p:nvSpPr>
            <p:cNvPr id="525" name="矩形 524"/>
            <p:cNvSpPr/>
            <p:nvPr/>
          </p:nvSpPr>
          <p:spPr>
            <a:xfrm>
              <a:off x="2861077" y="969828"/>
              <a:ext cx="720725" cy="228600"/>
            </a:xfrm>
            <a:prstGeom prst="rect">
              <a:avLst/>
            </a:prstGeom>
            <a:solidFill>
              <a:srgbClr val="00B0F0"/>
            </a:solidFill>
            <a:ln w="15875" cmpd="sng">
              <a:prstDash val="soli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1475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00010</a:t>
              </a:r>
              <a:endParaRPr lang="zh-CN" altLang="en-US" sz="1475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26" name="矩形 525"/>
            <p:cNvSpPr/>
            <p:nvPr/>
          </p:nvSpPr>
          <p:spPr>
            <a:xfrm>
              <a:off x="3581802" y="969828"/>
              <a:ext cx="730670" cy="228600"/>
            </a:xfrm>
            <a:prstGeom prst="rect">
              <a:avLst/>
            </a:prstGeom>
            <a:solidFill>
              <a:srgbClr val="CCFFCC"/>
            </a:solidFill>
            <a:ln w="15875" cmpd="sng">
              <a:prstDash val="soli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1475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01</a:t>
              </a:r>
              <a:endParaRPr lang="zh-CN" altLang="en-US" sz="1475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27" name="矩形 526"/>
            <p:cNvSpPr/>
            <p:nvPr/>
          </p:nvSpPr>
          <p:spPr>
            <a:xfrm>
              <a:off x="4312472" y="969828"/>
              <a:ext cx="730670" cy="228600"/>
            </a:xfrm>
            <a:prstGeom prst="rect">
              <a:avLst/>
            </a:prstGeom>
            <a:solidFill>
              <a:srgbClr val="FFC000"/>
            </a:solidFill>
            <a:ln w="15875" cmpd="sng">
              <a:prstDash val="soli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1475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00</a:t>
              </a:r>
              <a:endParaRPr lang="zh-CN" altLang="en-US" sz="1475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528" name="组合 527"/>
          <p:cNvGrpSpPr/>
          <p:nvPr/>
        </p:nvGrpSpPr>
        <p:grpSpPr>
          <a:xfrm>
            <a:off x="5457723" y="1533630"/>
            <a:ext cx="2301270" cy="241088"/>
            <a:chOff x="2861077" y="969828"/>
            <a:chExt cx="2182065" cy="228600"/>
          </a:xfrm>
        </p:grpSpPr>
        <p:sp>
          <p:nvSpPr>
            <p:cNvPr id="529" name="矩形 528"/>
            <p:cNvSpPr/>
            <p:nvPr/>
          </p:nvSpPr>
          <p:spPr>
            <a:xfrm>
              <a:off x="2861077" y="969828"/>
              <a:ext cx="720725" cy="228600"/>
            </a:xfrm>
            <a:prstGeom prst="rect">
              <a:avLst/>
            </a:prstGeom>
            <a:solidFill>
              <a:srgbClr val="00B0F0"/>
            </a:solidFill>
            <a:ln w="15875" cmpd="sng">
              <a:prstDash val="soli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1475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00001</a:t>
              </a:r>
              <a:endParaRPr lang="zh-CN" altLang="en-US" sz="1475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30" name="矩形 529"/>
            <p:cNvSpPr/>
            <p:nvPr/>
          </p:nvSpPr>
          <p:spPr>
            <a:xfrm>
              <a:off x="3581802" y="969828"/>
              <a:ext cx="730670" cy="228600"/>
            </a:xfrm>
            <a:prstGeom prst="rect">
              <a:avLst/>
            </a:prstGeom>
            <a:solidFill>
              <a:srgbClr val="CCFFCC"/>
            </a:solidFill>
            <a:ln w="15875" cmpd="sng">
              <a:prstDash val="soli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1475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11</a:t>
              </a:r>
              <a:endParaRPr lang="zh-CN" altLang="en-US" sz="1475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31" name="矩形 530"/>
            <p:cNvSpPr/>
            <p:nvPr/>
          </p:nvSpPr>
          <p:spPr>
            <a:xfrm>
              <a:off x="4312472" y="969828"/>
              <a:ext cx="730670" cy="228600"/>
            </a:xfrm>
            <a:prstGeom prst="rect">
              <a:avLst/>
            </a:prstGeom>
            <a:solidFill>
              <a:srgbClr val="FFC000"/>
            </a:solidFill>
            <a:ln w="15875" cmpd="sng">
              <a:prstDash val="soli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1475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10</a:t>
              </a:r>
              <a:endParaRPr lang="zh-CN" altLang="en-US" sz="1475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532" name="组合 531"/>
          <p:cNvGrpSpPr/>
          <p:nvPr/>
        </p:nvGrpSpPr>
        <p:grpSpPr>
          <a:xfrm>
            <a:off x="5459242" y="1523255"/>
            <a:ext cx="2301270" cy="241088"/>
            <a:chOff x="2861077" y="969828"/>
            <a:chExt cx="2182065" cy="228600"/>
          </a:xfrm>
        </p:grpSpPr>
        <p:sp>
          <p:nvSpPr>
            <p:cNvPr id="533" name="矩形 532"/>
            <p:cNvSpPr/>
            <p:nvPr/>
          </p:nvSpPr>
          <p:spPr>
            <a:xfrm>
              <a:off x="2861077" y="969828"/>
              <a:ext cx="720725" cy="228600"/>
            </a:xfrm>
            <a:prstGeom prst="rect">
              <a:avLst/>
            </a:prstGeom>
            <a:solidFill>
              <a:srgbClr val="00B0F0"/>
            </a:solidFill>
            <a:ln w="15875" cmpd="sng">
              <a:prstDash val="soli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1475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00100</a:t>
              </a:r>
              <a:endParaRPr lang="zh-CN" altLang="en-US" sz="1475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34" name="矩形 533"/>
            <p:cNvSpPr/>
            <p:nvPr/>
          </p:nvSpPr>
          <p:spPr>
            <a:xfrm>
              <a:off x="3581802" y="969828"/>
              <a:ext cx="730670" cy="228600"/>
            </a:xfrm>
            <a:prstGeom prst="rect">
              <a:avLst/>
            </a:prstGeom>
            <a:solidFill>
              <a:srgbClr val="CCFFCC"/>
            </a:solidFill>
            <a:ln w="15875" cmpd="sng">
              <a:prstDash val="soli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1475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10</a:t>
              </a:r>
              <a:endParaRPr lang="zh-CN" altLang="en-US" sz="1475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35" name="矩形 534"/>
            <p:cNvSpPr/>
            <p:nvPr/>
          </p:nvSpPr>
          <p:spPr>
            <a:xfrm>
              <a:off x="4312472" y="969828"/>
              <a:ext cx="730670" cy="228600"/>
            </a:xfrm>
            <a:prstGeom prst="rect">
              <a:avLst/>
            </a:prstGeom>
            <a:solidFill>
              <a:srgbClr val="FFC000"/>
            </a:solidFill>
            <a:ln w="15875" cmpd="sng">
              <a:prstDash val="soli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1475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00</a:t>
              </a:r>
              <a:endParaRPr lang="zh-CN" altLang="en-US" sz="1475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536" name="组合 535"/>
          <p:cNvGrpSpPr/>
          <p:nvPr/>
        </p:nvGrpSpPr>
        <p:grpSpPr>
          <a:xfrm>
            <a:off x="5464496" y="1534635"/>
            <a:ext cx="2301270" cy="241088"/>
            <a:chOff x="2861077" y="969828"/>
            <a:chExt cx="2182065" cy="228600"/>
          </a:xfrm>
        </p:grpSpPr>
        <p:sp>
          <p:nvSpPr>
            <p:cNvPr id="537" name="矩形 536"/>
            <p:cNvSpPr/>
            <p:nvPr/>
          </p:nvSpPr>
          <p:spPr>
            <a:xfrm>
              <a:off x="2861077" y="969828"/>
              <a:ext cx="720725" cy="228600"/>
            </a:xfrm>
            <a:prstGeom prst="rect">
              <a:avLst/>
            </a:prstGeom>
            <a:solidFill>
              <a:srgbClr val="00B0F0"/>
            </a:solidFill>
            <a:ln w="15875" cmpd="sng">
              <a:prstDash val="soli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1475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00101</a:t>
              </a:r>
              <a:endParaRPr lang="zh-CN" altLang="en-US" sz="1475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38" name="矩形 537"/>
            <p:cNvSpPr/>
            <p:nvPr/>
          </p:nvSpPr>
          <p:spPr>
            <a:xfrm>
              <a:off x="3581802" y="969828"/>
              <a:ext cx="730670" cy="228600"/>
            </a:xfrm>
            <a:prstGeom prst="rect">
              <a:avLst/>
            </a:prstGeom>
            <a:solidFill>
              <a:srgbClr val="CCFFCC"/>
            </a:solidFill>
            <a:ln w="15875" cmpd="sng">
              <a:prstDash val="soli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1475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01</a:t>
              </a:r>
              <a:endParaRPr lang="zh-CN" altLang="en-US" sz="1475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39" name="矩形 538"/>
            <p:cNvSpPr/>
            <p:nvPr/>
          </p:nvSpPr>
          <p:spPr>
            <a:xfrm>
              <a:off x="4312472" y="969828"/>
              <a:ext cx="730670" cy="228600"/>
            </a:xfrm>
            <a:prstGeom prst="rect">
              <a:avLst/>
            </a:prstGeom>
            <a:solidFill>
              <a:srgbClr val="FFC000"/>
            </a:solidFill>
            <a:ln w="15875" cmpd="sng">
              <a:prstDash val="soli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1475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00</a:t>
              </a:r>
              <a:endParaRPr lang="zh-CN" altLang="en-US" sz="1475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540" name="组合 539"/>
          <p:cNvGrpSpPr/>
          <p:nvPr/>
        </p:nvGrpSpPr>
        <p:grpSpPr>
          <a:xfrm>
            <a:off x="5464959" y="1534393"/>
            <a:ext cx="2301270" cy="241088"/>
            <a:chOff x="2861077" y="969828"/>
            <a:chExt cx="2182065" cy="228600"/>
          </a:xfrm>
        </p:grpSpPr>
        <p:sp>
          <p:nvSpPr>
            <p:cNvPr id="541" name="矩形 540"/>
            <p:cNvSpPr/>
            <p:nvPr/>
          </p:nvSpPr>
          <p:spPr>
            <a:xfrm>
              <a:off x="2861077" y="969828"/>
              <a:ext cx="720725" cy="228600"/>
            </a:xfrm>
            <a:prstGeom prst="rect">
              <a:avLst/>
            </a:prstGeom>
            <a:solidFill>
              <a:srgbClr val="00B0F0"/>
            </a:solidFill>
            <a:ln w="15875" cmpd="sng">
              <a:prstDash val="soli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1475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10000</a:t>
              </a:r>
              <a:endParaRPr lang="zh-CN" altLang="en-US" sz="1475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42" name="矩形 541"/>
            <p:cNvSpPr/>
            <p:nvPr/>
          </p:nvSpPr>
          <p:spPr>
            <a:xfrm>
              <a:off x="3581802" y="969828"/>
              <a:ext cx="730670" cy="228600"/>
            </a:xfrm>
            <a:prstGeom prst="rect">
              <a:avLst/>
            </a:prstGeom>
            <a:solidFill>
              <a:srgbClr val="CCFFCC"/>
            </a:solidFill>
            <a:ln w="15875" cmpd="sng">
              <a:prstDash val="soli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1475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01</a:t>
              </a:r>
              <a:endParaRPr lang="zh-CN" altLang="en-US" sz="1475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43" name="矩形 542"/>
            <p:cNvSpPr/>
            <p:nvPr/>
          </p:nvSpPr>
          <p:spPr>
            <a:xfrm>
              <a:off x="4312472" y="969828"/>
              <a:ext cx="730670" cy="228600"/>
            </a:xfrm>
            <a:prstGeom prst="rect">
              <a:avLst/>
            </a:prstGeom>
            <a:solidFill>
              <a:srgbClr val="FFC000"/>
            </a:solidFill>
            <a:ln w="15875" cmpd="sng">
              <a:prstDash val="soli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1475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11</a:t>
              </a:r>
              <a:endParaRPr lang="zh-CN" altLang="en-US" sz="1475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544" name="组合 543"/>
          <p:cNvGrpSpPr/>
          <p:nvPr/>
        </p:nvGrpSpPr>
        <p:grpSpPr>
          <a:xfrm>
            <a:off x="3640981" y="2335093"/>
            <a:ext cx="324000" cy="2837647"/>
            <a:chOff x="1428450" y="2200131"/>
            <a:chExt cx="307217" cy="2690657"/>
          </a:xfrm>
        </p:grpSpPr>
        <p:cxnSp>
          <p:nvCxnSpPr>
            <p:cNvPr id="545" name="直接连接符 544"/>
            <p:cNvCxnSpPr/>
            <p:nvPr/>
          </p:nvCxnSpPr>
          <p:spPr>
            <a:xfrm>
              <a:off x="1441461" y="2527441"/>
              <a:ext cx="274311" cy="0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6" name="直接连接符 545"/>
            <p:cNvCxnSpPr/>
            <p:nvPr/>
          </p:nvCxnSpPr>
          <p:spPr>
            <a:xfrm>
              <a:off x="1443803" y="3294924"/>
              <a:ext cx="274311" cy="0"/>
            </a:xfrm>
            <a:prstGeom prst="line">
              <a:avLst/>
            </a:prstGeom>
            <a:ln w="19050">
              <a:solidFill>
                <a:srgbClr val="00CC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7" name="直接连接符 546"/>
            <p:cNvCxnSpPr/>
            <p:nvPr/>
          </p:nvCxnSpPr>
          <p:spPr>
            <a:xfrm>
              <a:off x="1428450" y="4079791"/>
              <a:ext cx="307217" cy="0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8" name="直接连接符 547"/>
            <p:cNvCxnSpPr/>
            <p:nvPr/>
          </p:nvCxnSpPr>
          <p:spPr>
            <a:xfrm>
              <a:off x="1446563" y="4890788"/>
              <a:ext cx="274311" cy="0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49" name="组合 548"/>
            <p:cNvGrpSpPr/>
            <p:nvPr/>
          </p:nvGrpSpPr>
          <p:grpSpPr>
            <a:xfrm>
              <a:off x="1429854" y="2200131"/>
              <a:ext cx="268912" cy="2535169"/>
              <a:chOff x="987463" y="2322856"/>
              <a:chExt cx="268912" cy="2535169"/>
            </a:xfrm>
          </p:grpSpPr>
          <p:sp>
            <p:nvSpPr>
              <p:cNvPr id="550" name="文本框 549"/>
              <p:cNvSpPr txBox="1"/>
              <p:nvPr/>
            </p:nvSpPr>
            <p:spPr>
              <a:xfrm>
                <a:off x="1001089" y="2322856"/>
                <a:ext cx="252620" cy="2722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65" dirty="0"/>
                  <a:t>0</a:t>
                </a:r>
                <a:endParaRPr lang="zh-CN" altLang="en-US" sz="1265" dirty="0"/>
              </a:p>
            </p:txBody>
          </p:sp>
          <p:sp>
            <p:nvSpPr>
              <p:cNvPr id="551" name="文本框 550"/>
              <p:cNvSpPr txBox="1"/>
              <p:nvPr/>
            </p:nvSpPr>
            <p:spPr>
              <a:xfrm>
                <a:off x="987463" y="3118931"/>
                <a:ext cx="252620" cy="2722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65" dirty="0"/>
                  <a:t>1</a:t>
                </a:r>
                <a:endParaRPr lang="zh-CN" altLang="en-US" sz="1265" dirty="0"/>
              </a:p>
            </p:txBody>
          </p:sp>
          <p:sp>
            <p:nvSpPr>
              <p:cNvPr id="552" name="文本框 551"/>
              <p:cNvSpPr txBox="1"/>
              <p:nvPr/>
            </p:nvSpPr>
            <p:spPr>
              <a:xfrm>
                <a:off x="1003755" y="3921464"/>
                <a:ext cx="252620" cy="2722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65" dirty="0"/>
                  <a:t>2</a:t>
                </a:r>
                <a:endParaRPr lang="zh-CN" altLang="en-US" sz="1265" dirty="0"/>
              </a:p>
            </p:txBody>
          </p:sp>
          <p:sp>
            <p:nvSpPr>
              <p:cNvPr id="553" name="文本框 552"/>
              <p:cNvSpPr txBox="1"/>
              <p:nvPr/>
            </p:nvSpPr>
            <p:spPr>
              <a:xfrm>
                <a:off x="992664" y="4585768"/>
                <a:ext cx="252619" cy="2722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65" dirty="0"/>
                  <a:t>3</a:t>
                </a:r>
                <a:endParaRPr lang="zh-CN" altLang="en-US" sz="1265" dirty="0"/>
              </a:p>
            </p:txBody>
          </p:sp>
        </p:grpSp>
      </p:grpSp>
      <p:grpSp>
        <p:nvGrpSpPr>
          <p:cNvPr id="554" name="组合 553"/>
          <p:cNvGrpSpPr/>
          <p:nvPr/>
        </p:nvGrpSpPr>
        <p:grpSpPr>
          <a:xfrm>
            <a:off x="2577290" y="2636019"/>
            <a:ext cx="2173498" cy="2388874"/>
            <a:chOff x="419189" y="2516278"/>
            <a:chExt cx="2060911" cy="2265131"/>
          </a:xfrm>
        </p:grpSpPr>
        <p:sp>
          <p:nvSpPr>
            <p:cNvPr id="555" name="斜纹 554"/>
            <p:cNvSpPr/>
            <p:nvPr/>
          </p:nvSpPr>
          <p:spPr>
            <a:xfrm rot="19064014">
              <a:off x="419189" y="2516278"/>
              <a:ext cx="2060911" cy="2265131"/>
            </a:xfrm>
            <a:prstGeom prst="diagStripe">
              <a:avLst>
                <a:gd name="adj" fmla="val 78754"/>
              </a:avLst>
            </a:prstGeom>
            <a:solidFill>
              <a:srgbClr val="CCFFCC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50" dirty="0">
                <a:solidFill>
                  <a:schemeClr val="tx1"/>
                </a:solidFill>
              </a:endParaRPr>
            </a:p>
          </p:txBody>
        </p:sp>
        <p:sp>
          <p:nvSpPr>
            <p:cNvPr id="556" name="文本框 555"/>
            <p:cNvSpPr txBox="1"/>
            <p:nvPr/>
          </p:nvSpPr>
          <p:spPr>
            <a:xfrm>
              <a:off x="1094627" y="2871235"/>
              <a:ext cx="295324" cy="13796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75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组索引译码器</a:t>
              </a:r>
              <a:endParaRPr lang="zh-CN" altLang="en-US" sz="1475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557" name="直接连接符 556"/>
          <p:cNvCxnSpPr/>
          <p:nvPr/>
        </p:nvCxnSpPr>
        <p:spPr>
          <a:xfrm>
            <a:off x="3445355" y="2007876"/>
            <a:ext cx="0" cy="381460"/>
          </a:xfrm>
          <a:prstGeom prst="line">
            <a:avLst/>
          </a:prstGeom>
          <a:ln w="25400" cmpd="sng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8" name="组合 557"/>
          <p:cNvGrpSpPr/>
          <p:nvPr/>
        </p:nvGrpSpPr>
        <p:grpSpPr>
          <a:xfrm>
            <a:off x="3765106" y="5185274"/>
            <a:ext cx="2873641" cy="932638"/>
            <a:chOff x="1535571" y="4890788"/>
            <a:chExt cx="2724787" cy="884328"/>
          </a:xfrm>
        </p:grpSpPr>
        <p:cxnSp>
          <p:nvCxnSpPr>
            <p:cNvPr id="559" name="直接连接符 558"/>
            <p:cNvCxnSpPr/>
            <p:nvPr/>
          </p:nvCxnSpPr>
          <p:spPr>
            <a:xfrm>
              <a:off x="1578293" y="4890788"/>
              <a:ext cx="0" cy="561661"/>
            </a:xfrm>
            <a:prstGeom prst="line">
              <a:avLst/>
            </a:prstGeom>
            <a:ln w="25400" cmpd="sng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60" name="组合 559"/>
            <p:cNvGrpSpPr/>
            <p:nvPr/>
          </p:nvGrpSpPr>
          <p:grpSpPr>
            <a:xfrm>
              <a:off x="1535571" y="5226696"/>
              <a:ext cx="2724787" cy="548420"/>
              <a:chOff x="1535571" y="5226696"/>
              <a:chExt cx="2724787" cy="548420"/>
            </a:xfrm>
          </p:grpSpPr>
          <p:cxnSp>
            <p:nvCxnSpPr>
              <p:cNvPr id="562" name="直接连接符 561"/>
              <p:cNvCxnSpPr/>
              <p:nvPr/>
            </p:nvCxnSpPr>
            <p:spPr>
              <a:xfrm flipV="1">
                <a:off x="1578293" y="5461795"/>
                <a:ext cx="2633667" cy="2798"/>
              </a:xfrm>
              <a:prstGeom prst="line">
                <a:avLst/>
              </a:prstGeom>
              <a:ln w="2857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3" name="直接连接符 562"/>
              <p:cNvCxnSpPr/>
              <p:nvPr/>
            </p:nvCxnSpPr>
            <p:spPr>
              <a:xfrm>
                <a:off x="4201310" y="5226696"/>
                <a:ext cx="0" cy="237897"/>
              </a:xfrm>
              <a:prstGeom prst="line">
                <a:avLst/>
              </a:prstGeom>
              <a:ln w="25400" cmpd="sng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4" name="文本框 563"/>
              <p:cNvSpPr txBox="1"/>
              <p:nvPr/>
            </p:nvSpPr>
            <p:spPr>
              <a:xfrm>
                <a:off x="2260609" y="5502859"/>
                <a:ext cx="1249718" cy="2722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265" dirty="0">
                    <a:solidFill>
                      <a:srgbClr val="C00000"/>
                    </a:solidFill>
                    <a:latin typeface="+mn-ea"/>
                    <a:ea typeface="+mn-ea"/>
                  </a:rPr>
                  <a:t>组索引译码输出</a:t>
                </a:r>
                <a:endParaRPr lang="zh-CN" altLang="en-US" sz="1265" dirty="0">
                  <a:solidFill>
                    <a:srgbClr val="C00000"/>
                  </a:solidFill>
                  <a:latin typeface="+mn-ea"/>
                  <a:ea typeface="+mn-ea"/>
                </a:endParaRPr>
              </a:p>
            </p:txBody>
          </p:sp>
          <p:cxnSp>
            <p:nvCxnSpPr>
              <p:cNvPr id="565" name="直接连接符 564"/>
              <p:cNvCxnSpPr/>
              <p:nvPr/>
            </p:nvCxnSpPr>
            <p:spPr>
              <a:xfrm>
                <a:off x="1535571" y="5517232"/>
                <a:ext cx="2724787" cy="0"/>
              </a:xfrm>
              <a:prstGeom prst="line">
                <a:avLst/>
              </a:prstGeom>
              <a:ln>
                <a:solidFill>
                  <a:srgbClr val="00CC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6" name="直接连接符 565"/>
              <p:cNvCxnSpPr/>
              <p:nvPr/>
            </p:nvCxnSpPr>
            <p:spPr>
              <a:xfrm flipV="1">
                <a:off x="4260358" y="5227725"/>
                <a:ext cx="0" cy="289507"/>
              </a:xfrm>
              <a:prstGeom prst="line">
                <a:avLst/>
              </a:prstGeom>
              <a:ln>
                <a:solidFill>
                  <a:srgbClr val="00CC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61" name="直接连接符 560"/>
            <p:cNvCxnSpPr/>
            <p:nvPr/>
          </p:nvCxnSpPr>
          <p:spPr>
            <a:xfrm>
              <a:off x="1535571" y="4890788"/>
              <a:ext cx="0" cy="626444"/>
            </a:xfrm>
            <a:prstGeom prst="line">
              <a:avLst/>
            </a:prstGeom>
            <a:ln>
              <a:solidFill>
                <a:srgbClr val="00CC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7" name="矩形 566"/>
          <p:cNvSpPr/>
          <p:nvPr/>
        </p:nvSpPr>
        <p:spPr>
          <a:xfrm>
            <a:off x="6438530" y="2203624"/>
            <a:ext cx="291945" cy="3410177"/>
          </a:xfrm>
          <a:prstGeom prst="rect">
            <a:avLst/>
          </a:prstGeom>
          <a:solidFill>
            <a:srgbClr val="FFCCFF"/>
          </a:solidFill>
          <a:ln w="12700">
            <a:solidFill>
              <a:srgbClr val="516CD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75" dirty="0">
                <a:solidFill>
                  <a:schemeClr val="tx1"/>
                </a:solidFill>
              </a:rPr>
              <a:t>行译码</a:t>
            </a:r>
            <a:endParaRPr lang="en-US" altLang="zh-CN" sz="1475" dirty="0">
              <a:solidFill>
                <a:schemeClr val="tx1"/>
              </a:solidFill>
            </a:endParaRPr>
          </a:p>
          <a:p>
            <a:pPr algn="ctr"/>
            <a:r>
              <a:rPr lang="zh-CN" altLang="en-US" sz="1475" dirty="0">
                <a:solidFill>
                  <a:schemeClr val="tx1"/>
                </a:solidFill>
              </a:rPr>
              <a:t>信号逻辑</a:t>
            </a:r>
            <a:endParaRPr lang="zh-CN" altLang="en-US" sz="1475" dirty="0">
              <a:solidFill>
                <a:schemeClr val="tx1"/>
              </a:solidFill>
            </a:endParaRPr>
          </a:p>
        </p:txBody>
      </p:sp>
      <p:sp>
        <p:nvSpPr>
          <p:cNvPr id="568" name="斜纹 567"/>
          <p:cNvSpPr/>
          <p:nvPr/>
        </p:nvSpPr>
        <p:spPr>
          <a:xfrm rot="13664350">
            <a:off x="7769715" y="4637280"/>
            <a:ext cx="2153169" cy="2384460"/>
          </a:xfrm>
          <a:prstGeom prst="diagStripe">
            <a:avLst>
              <a:gd name="adj" fmla="val 78754"/>
            </a:avLst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endParaRPr lang="zh-CN" altLang="en-US" sz="1055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500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CC00"/>
                                      </p:to>
                                    </p:animClr>
                                    <p:set>
                                      <p:cBhvr>
                                        <p:cTn id="7" dur="500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3" dur="500"/>
                                        <p:tgtEl>
                                          <p:spTgt spid="5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8" dur="500"/>
                                        <p:tgtEl>
                                          <p:spTgt spid="4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3" dur="500"/>
                                        <p:tgtEl>
                                          <p:spTgt spid="5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7" dur="500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CC00"/>
                                      </p:to>
                                    </p:animClr>
                                    <p:set>
                                      <p:cBhvr>
                                        <p:cTn id="28" dur="500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9" dur="500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1" dur="500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32" dur="500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3" dur="500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38" dur="500"/>
                                        <p:tgtEl>
                                          <p:spTgt spid="5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43" dur="500"/>
                                        <p:tgtEl>
                                          <p:spTgt spid="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48" dur="500"/>
                                        <p:tgtEl>
                                          <p:spTgt spid="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2" dur="500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CC00"/>
                                      </p:to>
                                    </p:animClr>
                                    <p:set>
                                      <p:cBhvr>
                                        <p:cTn id="53" dur="500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4" dur="500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6" dur="500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57" dur="500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8" dur="500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63" dur="500"/>
                                        <p:tgtEl>
                                          <p:spTgt spid="5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68" dur="500"/>
                                        <p:tgtEl>
                                          <p:spTgt spid="4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3" dur="500"/>
                                        <p:tgtEl>
                                          <p:spTgt spid="4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7" dur="500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78" dur="500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9" dur="500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1" dur="500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CC00"/>
                                      </p:to>
                                    </p:animClr>
                                    <p:set>
                                      <p:cBhvr>
                                        <p:cTn id="82" dur="500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3" dur="500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88" dur="500"/>
                                        <p:tgtEl>
                                          <p:spTgt spid="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93" dur="500"/>
                                        <p:tgtEl>
                                          <p:spTgt spid="4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3" presetClass="entr" presetSubtype="5" repeatCount="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96" dur="500"/>
                                        <p:tgtEl>
                                          <p:spTgt spid="5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8" dur="500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66"/>
                                      </p:to>
                                    </p:animClr>
                                    <p:set>
                                      <p:cBhvr>
                                        <p:cTn id="99" dur="500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0" dur="500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4" dur="500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CC00"/>
                                      </p:to>
                                    </p:animClr>
                                    <p:set>
                                      <p:cBhvr>
                                        <p:cTn id="105" dur="500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6" dur="500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11" dur="500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16" dur="500"/>
                                        <p:tgtEl>
                                          <p:spTgt spid="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21" dur="500"/>
                                        <p:tgtEl>
                                          <p:spTgt spid="4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5" dur="500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CC00"/>
                                      </p:to>
                                    </p:animClr>
                                    <p:set>
                                      <p:cBhvr>
                                        <p:cTn id="126" dur="500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7" dur="500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9" dur="500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130" dur="500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1" dur="500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36" dur="500"/>
                                        <p:tgtEl>
                                          <p:spTgt spid="5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41" dur="500"/>
                                        <p:tgtEl>
                                          <p:spTgt spid="4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46" dur="500"/>
                                        <p:tgtEl>
                                          <p:spTgt spid="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0" dur="500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CC00"/>
                                      </p:to>
                                    </p:animClr>
                                    <p:set>
                                      <p:cBhvr>
                                        <p:cTn id="151" dur="500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2" dur="500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4" dur="500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155" dur="500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6" dur="500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61" dur="500"/>
                                        <p:tgtEl>
                                          <p:spTgt spid="5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66" dur="500"/>
                                        <p:tgtEl>
                                          <p:spTgt spid="4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71" dur="500"/>
                                        <p:tgtEl>
                                          <p:spTgt spid="4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" fill="hold">
                      <p:stCondLst>
                        <p:cond delay="indefinite"/>
                      </p:stCondLst>
                      <p:childTnLst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76" dur="500"/>
                                        <p:tgtEl>
                                          <p:spTgt spid="5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0" dur="2000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81" dur="2000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2" dur="2000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/>
          <p:nvPr/>
        </p:nvSpPr>
        <p:spPr>
          <a:xfrm>
            <a:off x="710789" y="161267"/>
            <a:ext cx="4368072" cy="617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dirty="0" smtClean="0">
                <a:solidFill>
                  <a:schemeClr val="tx1"/>
                </a:solidFill>
                <a:latin typeface="禹卫书法行书简体" panose="02000603000000000000" pitchFamily="2" charset="-122"/>
                <a:ea typeface="禹卫书法行书简体" panose="02000603000000000000" pitchFamily="2" charset="-122"/>
              </a:rPr>
              <a:t>7.6 </a:t>
            </a:r>
            <a:r>
              <a:rPr lang="zh-CN" altLang="en-US" dirty="0" smtClean="0">
                <a:solidFill>
                  <a:schemeClr val="tx1"/>
                </a:solidFill>
                <a:latin typeface="禹卫书法行书简体" panose="02000603000000000000" pitchFamily="2" charset="-122"/>
                <a:ea typeface="禹卫书法行书简体" panose="02000603000000000000" pitchFamily="2" charset="-122"/>
              </a:rPr>
              <a:t>高速</a:t>
            </a:r>
            <a:r>
              <a:rPr lang="zh-CN" altLang="en-US" dirty="0">
                <a:solidFill>
                  <a:schemeClr val="tx1"/>
                </a:solidFill>
                <a:latin typeface="禹卫书法行书简体" panose="02000603000000000000" pitchFamily="2" charset="-122"/>
                <a:ea typeface="禹卫书法行书简体" panose="02000603000000000000" pitchFamily="2" charset="-122"/>
              </a:rPr>
              <a:t>缓冲</a:t>
            </a:r>
            <a:r>
              <a:rPr lang="zh-CN" altLang="en-US" dirty="0" smtClean="0">
                <a:solidFill>
                  <a:schemeClr val="tx1"/>
                </a:solidFill>
                <a:latin typeface="禹卫书法行书简体" panose="02000603000000000000" pitchFamily="2" charset="-122"/>
                <a:ea typeface="禹卫书法行书简体" panose="02000603000000000000" pitchFamily="2" charset="-122"/>
              </a:rPr>
              <a:t>存储器</a:t>
            </a:r>
            <a:endParaRPr lang="zh-CN" altLang="en-US" dirty="0">
              <a:solidFill>
                <a:schemeClr val="tx1"/>
              </a:solidFill>
              <a:latin typeface="禹卫书法行书简体" panose="02000603000000000000" pitchFamily="2" charset="-122"/>
              <a:ea typeface="禹卫书法行书简体" panose="02000603000000000000" pitchFamily="2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716505" y="790056"/>
            <a:ext cx="5412151" cy="4914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4.Cache</a:t>
            </a:r>
            <a:r>
              <a:rPr lang="zh-CN" altLang="en-US" sz="2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的基本结构与工作原理 </a:t>
            </a:r>
            <a:endParaRPr lang="en-US" altLang="zh-CN" sz="2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禹卫书法行书简体" panose="02000603000000000000" pitchFamily="2" charset="-122"/>
              <a:ea typeface="禹卫书法行书简体" panose="02000603000000000000" pitchFamily="2" charset="-122"/>
              <a:cs typeface="+mj-cs"/>
            </a:endParaRPr>
          </a:p>
        </p:txBody>
      </p:sp>
      <p:sp>
        <p:nvSpPr>
          <p:cNvPr id="5" name="Rectangle 8"/>
          <p:cNvSpPr>
            <a:spLocks noChangeArrowheads="1"/>
          </p:cNvSpPr>
          <p:nvPr/>
        </p:nvSpPr>
        <p:spPr bwMode="auto">
          <a:xfrm>
            <a:off x="3001906" y="2002571"/>
            <a:ext cx="5724000" cy="360000"/>
          </a:xfrm>
          <a:prstGeom prst="rect">
            <a:avLst/>
          </a:prstGeom>
          <a:noFill/>
          <a:ln w="9525">
            <a:solidFill>
              <a:srgbClr val="516CDF"/>
            </a:solidFill>
            <a:prstDash val="dash"/>
            <a:miter lim="800000"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主存地址</a:t>
            </a:r>
            <a:endParaRPr lang="zh-CN" alt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3001908" y="2382010"/>
            <a:ext cx="5795963" cy="605864"/>
            <a:chOff x="2684844" y="2578231"/>
            <a:chExt cx="5795963" cy="605864"/>
          </a:xfrm>
          <a:noFill/>
        </p:grpSpPr>
        <p:grpSp>
          <p:nvGrpSpPr>
            <p:cNvPr id="8" name="Group 30"/>
            <p:cNvGrpSpPr/>
            <p:nvPr/>
          </p:nvGrpSpPr>
          <p:grpSpPr bwMode="auto">
            <a:xfrm>
              <a:off x="2684844" y="2823732"/>
              <a:ext cx="5795963" cy="360363"/>
              <a:chOff x="0" y="-350"/>
              <a:chExt cx="3651" cy="227"/>
            </a:xfrm>
            <a:grpFill/>
          </p:grpSpPr>
          <p:sp>
            <p:nvSpPr>
              <p:cNvPr id="10" name="Rectangle 9"/>
              <p:cNvSpPr>
                <a:spLocks noChangeArrowheads="1"/>
              </p:cNvSpPr>
              <p:nvPr/>
            </p:nvSpPr>
            <p:spPr bwMode="auto">
              <a:xfrm>
                <a:off x="0" y="-350"/>
                <a:ext cx="2721" cy="227"/>
              </a:xfrm>
              <a:prstGeom prst="rect">
                <a:avLst/>
              </a:prstGeom>
              <a:noFill/>
              <a:ln w="9525">
                <a:solidFill>
                  <a:srgbClr val="516CDF"/>
                </a:solidFill>
                <a:prstDash val="dash"/>
                <a:miter lim="800000"/>
              </a:ln>
            </p:spPr>
            <p:txBody>
              <a:bodyPr wrap="none" anchor="ctr"/>
              <a:lstStyle/>
              <a:p>
                <a:pPr algn="ctr">
                  <a:spcBef>
                    <a:spcPct val="0"/>
                  </a:spcBef>
                </a:pPr>
                <a:r>
                  <a:rPr lang="zh-CN" altLang="en-US" sz="20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ea"/>
                  </a:rPr>
                  <a:t>块地址</a:t>
                </a:r>
                <a:endParaRPr lang="zh-CN" altLang="en-US" sz="20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endParaRPr>
              </a:p>
            </p:txBody>
          </p:sp>
          <p:sp>
            <p:nvSpPr>
              <p:cNvPr id="11" name="Rectangle 10"/>
              <p:cNvSpPr>
                <a:spLocks noChangeArrowheads="1"/>
              </p:cNvSpPr>
              <p:nvPr/>
            </p:nvSpPr>
            <p:spPr bwMode="auto">
              <a:xfrm>
                <a:off x="2721" y="-350"/>
                <a:ext cx="930" cy="227"/>
              </a:xfrm>
              <a:prstGeom prst="rect">
                <a:avLst/>
              </a:prstGeom>
              <a:noFill/>
              <a:ln w="9525">
                <a:solidFill>
                  <a:srgbClr val="516CDF"/>
                </a:solidFill>
                <a:prstDash val="dash"/>
                <a:miter lim="800000"/>
              </a:ln>
            </p:spPr>
            <p:txBody>
              <a:bodyPr wrap="none" anchor="ctr"/>
              <a:lstStyle/>
              <a:p>
                <a:pPr algn="ctr">
                  <a:spcBef>
                    <a:spcPct val="0"/>
                  </a:spcBef>
                </a:pPr>
                <a:r>
                  <a:rPr lang="zh-CN" altLang="en-US" sz="20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ea"/>
                  </a:rPr>
                  <a:t>块内偏移</a:t>
                </a:r>
                <a:endParaRPr lang="zh-CN" altLang="en-US" sz="20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endParaRPr>
              </a:p>
            </p:txBody>
          </p:sp>
        </p:grpSp>
        <p:sp>
          <p:nvSpPr>
            <p:cNvPr id="9" name="下箭头 8"/>
            <p:cNvSpPr/>
            <p:nvPr/>
          </p:nvSpPr>
          <p:spPr>
            <a:xfrm>
              <a:off x="5289630" y="2578231"/>
              <a:ext cx="254643" cy="216000"/>
            </a:xfrm>
            <a:prstGeom prst="downArrow">
              <a:avLst/>
            </a:prstGeom>
            <a:noFill/>
            <a:ln w="9525">
              <a:solidFill>
                <a:srgbClr val="516CDF"/>
              </a:solidFill>
              <a:prstDash val="solid"/>
              <a:miter lim="800000"/>
            </a:ln>
          </p:spPr>
          <p:txBody>
            <a:bodyPr wrap="none" anchor="ctr"/>
            <a:lstStyle/>
            <a:p>
              <a:pPr algn="ctr">
                <a:spcBef>
                  <a:spcPct val="0"/>
                </a:spcBef>
              </a:pPr>
              <a:endParaRPr lang="zh-CN" altLang="en-US" sz="24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3001906" y="2988629"/>
            <a:ext cx="5795963" cy="608675"/>
            <a:chOff x="2707992" y="3184850"/>
            <a:chExt cx="5795963" cy="608675"/>
          </a:xfrm>
        </p:grpSpPr>
        <p:grpSp>
          <p:nvGrpSpPr>
            <p:cNvPr id="13" name="Group 31"/>
            <p:cNvGrpSpPr/>
            <p:nvPr/>
          </p:nvGrpSpPr>
          <p:grpSpPr bwMode="auto">
            <a:xfrm>
              <a:off x="2707992" y="3433162"/>
              <a:ext cx="5795963" cy="360363"/>
              <a:chOff x="0" y="-752"/>
              <a:chExt cx="3651" cy="227"/>
            </a:xfrm>
            <a:solidFill>
              <a:srgbClr val="515DFD"/>
            </a:solidFill>
          </p:grpSpPr>
          <p:sp>
            <p:nvSpPr>
              <p:cNvPr id="15" name="Rectangle 12"/>
              <p:cNvSpPr>
                <a:spLocks noChangeArrowheads="1"/>
              </p:cNvSpPr>
              <p:nvPr/>
            </p:nvSpPr>
            <p:spPr bwMode="auto">
              <a:xfrm>
                <a:off x="0" y="-752"/>
                <a:ext cx="1474" cy="227"/>
              </a:xfrm>
              <a:prstGeom prst="rect">
                <a:avLst/>
              </a:prstGeom>
              <a:noFill/>
              <a:ln w="9525">
                <a:solidFill>
                  <a:srgbClr val="516CDF"/>
                </a:solidFill>
                <a:prstDash val="dash"/>
                <a:miter lim="800000"/>
              </a:ln>
            </p:spPr>
            <p:txBody>
              <a:bodyPr wrap="none" anchor="ctr"/>
              <a:lstStyle/>
              <a:p>
                <a:pPr algn="ctr">
                  <a:spcBef>
                    <a:spcPct val="0"/>
                  </a:spcBef>
                </a:pPr>
                <a:r>
                  <a:rPr lang="en-US" altLang="zh-CN" sz="20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ea"/>
                  </a:rPr>
                  <a:t>Tag</a:t>
                </a:r>
                <a:endParaRPr lang="en-US" altLang="zh-CN" sz="20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endParaRPr>
              </a:p>
            </p:txBody>
          </p:sp>
          <p:sp>
            <p:nvSpPr>
              <p:cNvPr id="16" name="Rectangle 13"/>
              <p:cNvSpPr>
                <a:spLocks noChangeArrowheads="1"/>
              </p:cNvSpPr>
              <p:nvPr/>
            </p:nvSpPr>
            <p:spPr bwMode="auto">
              <a:xfrm>
                <a:off x="1474" y="-752"/>
                <a:ext cx="1247" cy="227"/>
              </a:xfrm>
              <a:prstGeom prst="rect">
                <a:avLst/>
              </a:prstGeom>
              <a:noFill/>
              <a:ln w="9525">
                <a:solidFill>
                  <a:srgbClr val="516CDF"/>
                </a:solidFill>
                <a:prstDash val="dash"/>
                <a:miter lim="800000"/>
              </a:ln>
            </p:spPr>
            <p:txBody>
              <a:bodyPr wrap="none" anchor="ctr"/>
              <a:lstStyle/>
              <a:p>
                <a:pPr algn="ctr">
                  <a:spcBef>
                    <a:spcPct val="0"/>
                  </a:spcBef>
                </a:pPr>
                <a:r>
                  <a:rPr lang="en-US" altLang="zh-CN" sz="20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ea"/>
                  </a:rPr>
                  <a:t>Index</a:t>
                </a:r>
                <a:endParaRPr lang="en-US" altLang="zh-CN" sz="20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endParaRPr>
              </a:p>
            </p:txBody>
          </p:sp>
          <p:sp>
            <p:nvSpPr>
              <p:cNvPr id="17" name="Rectangle 14"/>
              <p:cNvSpPr>
                <a:spLocks noChangeArrowheads="1"/>
              </p:cNvSpPr>
              <p:nvPr/>
            </p:nvSpPr>
            <p:spPr bwMode="auto">
              <a:xfrm>
                <a:off x="2721" y="-752"/>
                <a:ext cx="930" cy="227"/>
              </a:xfrm>
              <a:prstGeom prst="rect">
                <a:avLst/>
              </a:prstGeom>
              <a:noFill/>
              <a:ln w="9525">
                <a:solidFill>
                  <a:srgbClr val="516CDF"/>
                </a:solidFill>
                <a:prstDash val="dash"/>
                <a:miter lim="800000"/>
              </a:ln>
            </p:spPr>
            <p:txBody>
              <a:bodyPr wrap="none" anchor="ctr"/>
              <a:lstStyle/>
              <a:p>
                <a:pPr algn="ctr">
                  <a:spcBef>
                    <a:spcPct val="0"/>
                  </a:spcBef>
                </a:pPr>
                <a:r>
                  <a:rPr lang="zh-CN" altLang="en-US" sz="20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ea"/>
                  </a:rPr>
                  <a:t>块内偏移</a:t>
                </a:r>
                <a:endParaRPr lang="zh-CN" altLang="en-US" sz="20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endParaRPr>
              </a:p>
            </p:txBody>
          </p:sp>
        </p:grpSp>
        <p:sp>
          <p:nvSpPr>
            <p:cNvPr id="14" name="下箭头 13"/>
            <p:cNvSpPr/>
            <p:nvPr/>
          </p:nvSpPr>
          <p:spPr>
            <a:xfrm>
              <a:off x="5326283" y="3184850"/>
              <a:ext cx="254643" cy="216000"/>
            </a:xfrm>
            <a:prstGeom prst="downArrow">
              <a:avLst/>
            </a:prstGeom>
            <a:noFill/>
            <a:ln w="9525">
              <a:solidFill>
                <a:srgbClr val="516CDF"/>
              </a:solidFill>
              <a:prstDash val="solid"/>
              <a:miter lim="800000"/>
            </a:ln>
          </p:spPr>
          <p:txBody>
            <a:bodyPr wrap="none" anchor="ctr"/>
            <a:lstStyle/>
            <a:p>
              <a:pPr algn="ctr">
                <a:spcBef>
                  <a:spcPct val="0"/>
                </a:spcBef>
              </a:pPr>
              <a:endParaRPr lang="zh-CN" altLang="en-US" sz="24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endParaRPr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1551213" y="3846264"/>
            <a:ext cx="3790668" cy="400110"/>
          </a:xfrm>
          <a:prstGeom prst="rect">
            <a:avLst/>
          </a:prstGeom>
          <a:noFill/>
          <a:ln w="9525">
            <a:solidFill>
              <a:srgbClr val="516CDF"/>
            </a:solidFill>
            <a:prstDash val="dash"/>
            <a:miter lim="800000"/>
          </a:ln>
        </p:spPr>
        <p:txBody>
          <a:bodyPr wrap="none" anchor="ctr"/>
          <a:lstStyle>
            <a:defPPr>
              <a:defRPr lang="zh-CN"/>
            </a:defPPr>
            <a:lvl1pPr algn="ctr">
              <a:spcBef>
                <a:spcPct val="0"/>
              </a:spcBef>
              <a:buFontTx/>
              <a:buNone/>
              <a:defRPr sz="2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dirty="0">
                <a:effectLst/>
              </a:rPr>
              <a:t>判断数据是否在</a:t>
            </a:r>
            <a:r>
              <a:rPr lang="en-US" altLang="zh-CN" dirty="0">
                <a:effectLst/>
              </a:rPr>
              <a:t>Cache</a:t>
            </a:r>
            <a:r>
              <a:rPr lang="zh-CN" altLang="en-US" dirty="0">
                <a:effectLst/>
              </a:rPr>
              <a:t>的依据</a:t>
            </a:r>
            <a:endParaRPr lang="zh-CN" altLang="en-US" dirty="0">
              <a:effectLst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5861337" y="3846264"/>
            <a:ext cx="4134150" cy="400110"/>
          </a:xfrm>
          <a:prstGeom prst="rect">
            <a:avLst/>
          </a:prstGeom>
          <a:noFill/>
          <a:ln w="9525">
            <a:solidFill>
              <a:srgbClr val="516CDF"/>
            </a:solidFill>
            <a:prstDash val="dash"/>
            <a:miter lim="800000"/>
          </a:ln>
        </p:spPr>
        <p:txBody>
          <a:bodyPr wrap="none" anchor="ctr"/>
          <a:lstStyle>
            <a:defPPr>
              <a:defRPr lang="zh-CN"/>
            </a:defPPr>
            <a:lvl1pPr algn="ctr">
              <a:spcBef>
                <a:spcPct val="0"/>
              </a:spcBef>
              <a:buFontTx/>
              <a:buNone/>
              <a:defRPr sz="2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dirty="0">
                <a:effectLst/>
              </a:rPr>
              <a:t>在</a:t>
            </a:r>
            <a:r>
              <a:rPr lang="en-US" altLang="zh-CN" dirty="0">
                <a:effectLst/>
              </a:rPr>
              <a:t>Cache</a:t>
            </a:r>
            <a:r>
              <a:rPr lang="zh-CN" altLang="en-US" dirty="0">
                <a:effectLst/>
              </a:rPr>
              <a:t>哪个位置去读写数据</a:t>
            </a:r>
            <a:endParaRPr lang="zh-CN" altLang="en-US" dirty="0">
              <a:effectLst/>
            </a:endParaRPr>
          </a:p>
        </p:txBody>
      </p:sp>
      <p:sp>
        <p:nvSpPr>
          <p:cNvPr id="3" name="下箭头 2"/>
          <p:cNvSpPr/>
          <p:nvPr/>
        </p:nvSpPr>
        <p:spPr>
          <a:xfrm>
            <a:off x="4039371" y="3609863"/>
            <a:ext cx="265043" cy="216000"/>
          </a:xfrm>
          <a:prstGeom prst="down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下箭头 25"/>
          <p:cNvSpPr/>
          <p:nvPr/>
        </p:nvSpPr>
        <p:spPr>
          <a:xfrm>
            <a:off x="6157527" y="3609863"/>
            <a:ext cx="265043" cy="216000"/>
          </a:xfrm>
          <a:prstGeom prst="down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950828" y="1351688"/>
            <a:ext cx="590717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+mj-cs"/>
              </a:rPr>
              <a:t>(5)</a:t>
            </a:r>
            <a:r>
              <a:rPr lang="zh-CN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+mj-cs"/>
              </a:rPr>
              <a:t>三</a:t>
            </a:r>
            <a:r>
              <a:rPr lang="zh-CN" alt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+mj-cs"/>
              </a:rPr>
              <a:t>种映射机制中的主存地址变化特征</a:t>
            </a:r>
            <a:endParaRPr lang="en-US" altLang="zh-CN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cs typeface="+mj-cs"/>
            </a:endParaRPr>
          </a:p>
        </p:txBody>
      </p:sp>
      <p:grpSp>
        <p:nvGrpSpPr>
          <p:cNvPr id="22" name="组合 183"/>
          <p:cNvGrpSpPr/>
          <p:nvPr/>
        </p:nvGrpSpPr>
        <p:grpSpPr bwMode="auto">
          <a:xfrm>
            <a:off x="2742827" y="4610621"/>
            <a:ext cx="7168615" cy="390907"/>
            <a:chOff x="-2311353" y="5551488"/>
            <a:chExt cx="10067443" cy="533400"/>
          </a:xfrm>
        </p:grpSpPr>
        <p:sp>
          <p:nvSpPr>
            <p:cNvPr id="27" name="Rectangle 9"/>
            <p:cNvSpPr>
              <a:spLocks noChangeArrowheads="1"/>
            </p:cNvSpPr>
            <p:nvPr/>
          </p:nvSpPr>
          <p:spPr bwMode="auto">
            <a:xfrm>
              <a:off x="-2311353" y="5551488"/>
              <a:ext cx="7469872" cy="533399"/>
            </a:xfrm>
            <a:prstGeom prst="rect">
              <a:avLst/>
            </a:prstGeom>
            <a:solidFill>
              <a:srgbClr val="0066FF"/>
            </a:solidFill>
            <a:ln w="19050">
              <a:solidFill>
                <a:schemeClr val="tx2"/>
              </a:solidFill>
              <a:miter lim="800000"/>
            </a:ln>
          </p:spPr>
          <p:txBody>
            <a:bodyPr/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主存块地址（标记）</a:t>
              </a:r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" name="Rectangle 11"/>
            <p:cNvSpPr>
              <a:spLocks noChangeArrowheads="1"/>
            </p:cNvSpPr>
            <p:nvPr/>
          </p:nvSpPr>
          <p:spPr bwMode="auto">
            <a:xfrm>
              <a:off x="5158521" y="5551488"/>
              <a:ext cx="2597569" cy="5334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9050">
              <a:solidFill>
                <a:schemeClr val="tx2"/>
              </a:solidFill>
              <a:miter lim="800000"/>
            </a:ln>
          </p:spPr>
          <p:txBody>
            <a:bodyPr/>
            <a:lstStyle/>
            <a:p>
              <a:pPr algn="ctr"/>
              <a:r>
                <a: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rPr>
                <a:t>块内偏移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1" name="文本框 30"/>
          <p:cNvSpPr txBox="1"/>
          <p:nvPr/>
        </p:nvSpPr>
        <p:spPr>
          <a:xfrm>
            <a:off x="1403635" y="4604055"/>
            <a:ext cx="1181639" cy="404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全相联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2" name="组合 4"/>
          <p:cNvGrpSpPr/>
          <p:nvPr/>
        </p:nvGrpSpPr>
        <p:grpSpPr bwMode="auto">
          <a:xfrm>
            <a:off x="2764600" y="5247181"/>
            <a:ext cx="7179495" cy="382832"/>
            <a:chOff x="1895782" y="5551488"/>
            <a:chExt cx="6494105" cy="533399"/>
          </a:xfrm>
        </p:grpSpPr>
        <p:sp>
          <p:nvSpPr>
            <p:cNvPr id="37" name="Rectangle 9"/>
            <p:cNvSpPr>
              <a:spLocks noChangeArrowheads="1"/>
            </p:cNvSpPr>
            <p:nvPr/>
          </p:nvSpPr>
          <p:spPr bwMode="auto">
            <a:xfrm>
              <a:off x="1895782" y="5551488"/>
              <a:ext cx="2729740" cy="533399"/>
            </a:xfrm>
            <a:prstGeom prst="rect">
              <a:avLst/>
            </a:prstGeom>
            <a:solidFill>
              <a:srgbClr val="0066FF"/>
            </a:solidFill>
            <a:ln w="19050">
              <a:solidFill>
                <a:schemeClr val="tx2"/>
              </a:solidFill>
              <a:miter lim="800000"/>
            </a:ln>
          </p:spPr>
          <p:txBody>
            <a:bodyPr anchor="ctr" anchorCtr="1"/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区地址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-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标记</a:t>
              </a:r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8" name="Rectangle 10"/>
            <p:cNvSpPr>
              <a:spLocks noChangeArrowheads="1"/>
            </p:cNvSpPr>
            <p:nvPr/>
          </p:nvSpPr>
          <p:spPr bwMode="auto">
            <a:xfrm>
              <a:off x="4633443" y="5551488"/>
              <a:ext cx="2083393" cy="533399"/>
            </a:xfrm>
            <a:prstGeom prst="rect">
              <a:avLst/>
            </a:prstGeom>
            <a:solidFill>
              <a:srgbClr val="00B050"/>
            </a:solidFill>
            <a:ln w="19050">
              <a:solidFill>
                <a:schemeClr val="tx2"/>
              </a:solidFill>
              <a:miter lim="800000"/>
            </a:ln>
          </p:spPr>
          <p:txBody>
            <a:bodyPr anchor="ctr" anchorCtr="1"/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行索引</a:t>
              </a:r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9" name="Rectangle 11"/>
            <p:cNvSpPr>
              <a:spLocks noChangeArrowheads="1"/>
            </p:cNvSpPr>
            <p:nvPr/>
          </p:nvSpPr>
          <p:spPr bwMode="auto">
            <a:xfrm>
              <a:off x="6716837" y="5551488"/>
              <a:ext cx="1673050" cy="533399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9050">
              <a:solidFill>
                <a:schemeClr val="tx2"/>
              </a:solidFill>
              <a:miter lim="800000"/>
            </a:ln>
          </p:spPr>
          <p:txBody>
            <a:bodyPr anchor="ctr" anchorCtr="1"/>
            <a:lstStyle/>
            <a:p>
              <a:pPr algn="ctr"/>
              <a:r>
                <a: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rPr>
                <a:t>块内偏移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2" name="文本框 41"/>
          <p:cNvSpPr txBox="1"/>
          <p:nvPr/>
        </p:nvSpPr>
        <p:spPr>
          <a:xfrm>
            <a:off x="1346197" y="5247176"/>
            <a:ext cx="1300235" cy="404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直接相联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3" name="组合 4"/>
          <p:cNvGrpSpPr/>
          <p:nvPr/>
        </p:nvGrpSpPr>
        <p:grpSpPr bwMode="auto">
          <a:xfrm>
            <a:off x="2775483" y="5877492"/>
            <a:ext cx="7168612" cy="382832"/>
            <a:chOff x="1905626" y="5551488"/>
            <a:chExt cx="6484261" cy="533399"/>
          </a:xfrm>
        </p:grpSpPr>
        <p:sp>
          <p:nvSpPr>
            <p:cNvPr id="48" name="Rectangle 9"/>
            <p:cNvSpPr>
              <a:spLocks noChangeArrowheads="1"/>
            </p:cNvSpPr>
            <p:nvPr/>
          </p:nvSpPr>
          <p:spPr bwMode="auto">
            <a:xfrm>
              <a:off x="1905626" y="5551488"/>
              <a:ext cx="3128154" cy="533399"/>
            </a:xfrm>
            <a:prstGeom prst="rect">
              <a:avLst/>
            </a:prstGeom>
            <a:solidFill>
              <a:srgbClr val="0066FF"/>
            </a:solidFill>
            <a:ln w="19050">
              <a:solidFill>
                <a:schemeClr val="tx2"/>
              </a:solidFill>
              <a:miter lim="800000"/>
            </a:ln>
          </p:spPr>
          <p:txBody>
            <a:bodyPr anchor="ctr" anchorCtr="1"/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标记</a:t>
              </a:r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9" name="Rectangle 10"/>
            <p:cNvSpPr>
              <a:spLocks noChangeArrowheads="1"/>
            </p:cNvSpPr>
            <p:nvPr/>
          </p:nvSpPr>
          <p:spPr bwMode="auto">
            <a:xfrm>
              <a:off x="5033780" y="5551488"/>
              <a:ext cx="1683057" cy="533399"/>
            </a:xfrm>
            <a:prstGeom prst="rect">
              <a:avLst/>
            </a:prstGeom>
            <a:solidFill>
              <a:srgbClr val="00B050"/>
            </a:solidFill>
            <a:ln w="19050">
              <a:solidFill>
                <a:schemeClr val="tx2"/>
              </a:solidFill>
              <a:miter lim="800000"/>
            </a:ln>
          </p:spPr>
          <p:txBody>
            <a:bodyPr anchor="ctr" anchorCtr="1"/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组索引</a:t>
              </a:r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0" name="Rectangle 11"/>
            <p:cNvSpPr>
              <a:spLocks noChangeArrowheads="1"/>
            </p:cNvSpPr>
            <p:nvPr/>
          </p:nvSpPr>
          <p:spPr bwMode="auto">
            <a:xfrm>
              <a:off x="6716837" y="5551488"/>
              <a:ext cx="1673050" cy="533399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9050">
              <a:solidFill>
                <a:schemeClr val="tx2"/>
              </a:solidFill>
              <a:miter lim="800000"/>
            </a:ln>
          </p:spPr>
          <p:txBody>
            <a:bodyPr anchor="ctr" anchorCtr="1"/>
            <a:lstStyle/>
            <a:p>
              <a:pPr algn="ctr"/>
              <a:r>
                <a: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rPr>
                <a:t>块内偏移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3" name="文本框 52"/>
          <p:cNvSpPr txBox="1"/>
          <p:nvPr/>
        </p:nvSpPr>
        <p:spPr>
          <a:xfrm>
            <a:off x="1377980" y="5854523"/>
            <a:ext cx="1300235" cy="404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组相联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3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" presetClass="entr" presetSubtype="5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3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4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" presetClass="entr" presetSubtype="5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4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3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4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3" grpId="0" animBg="1"/>
      <p:bldP spid="3" grpId="0" animBg="1"/>
      <p:bldP spid="26" grpId="0" animBg="1"/>
      <p:bldP spid="31" grpId="0"/>
      <p:bldP spid="42" grpId="0"/>
      <p:bldP spid="5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/>
          <p:nvPr/>
        </p:nvSpPr>
        <p:spPr>
          <a:xfrm>
            <a:off x="710789" y="161267"/>
            <a:ext cx="4368072" cy="617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dirty="0" smtClean="0">
                <a:solidFill>
                  <a:schemeClr val="tx1"/>
                </a:solidFill>
                <a:latin typeface="禹卫书法行书简体" panose="02000603000000000000" pitchFamily="2" charset="-122"/>
                <a:ea typeface="禹卫书法行书简体" panose="02000603000000000000" pitchFamily="2" charset="-122"/>
              </a:rPr>
              <a:t>7.6 </a:t>
            </a:r>
            <a:r>
              <a:rPr lang="zh-CN" altLang="en-US" dirty="0" smtClean="0">
                <a:solidFill>
                  <a:schemeClr val="tx1"/>
                </a:solidFill>
                <a:latin typeface="禹卫书法行书简体" panose="02000603000000000000" pitchFamily="2" charset="-122"/>
                <a:ea typeface="禹卫书法行书简体" panose="02000603000000000000" pitchFamily="2" charset="-122"/>
              </a:rPr>
              <a:t>高速</a:t>
            </a:r>
            <a:r>
              <a:rPr lang="zh-CN" altLang="en-US" dirty="0">
                <a:solidFill>
                  <a:schemeClr val="tx1"/>
                </a:solidFill>
                <a:latin typeface="禹卫书法行书简体" panose="02000603000000000000" pitchFamily="2" charset="-122"/>
                <a:ea typeface="禹卫书法行书简体" panose="02000603000000000000" pitchFamily="2" charset="-122"/>
              </a:rPr>
              <a:t>缓冲</a:t>
            </a:r>
            <a:r>
              <a:rPr lang="zh-CN" altLang="en-US" dirty="0" smtClean="0">
                <a:solidFill>
                  <a:schemeClr val="tx1"/>
                </a:solidFill>
                <a:latin typeface="禹卫书法行书简体" panose="02000603000000000000" pitchFamily="2" charset="-122"/>
                <a:ea typeface="禹卫书法行书简体" panose="02000603000000000000" pitchFamily="2" charset="-122"/>
              </a:rPr>
              <a:t>存储器</a:t>
            </a:r>
            <a:endParaRPr lang="zh-CN" altLang="en-US" dirty="0">
              <a:solidFill>
                <a:schemeClr val="tx1"/>
              </a:solidFill>
              <a:latin typeface="禹卫书法行书简体" panose="02000603000000000000" pitchFamily="2" charset="-122"/>
              <a:ea typeface="禹卫书法行书简体" panose="02000603000000000000" pitchFamily="2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716505" y="790056"/>
            <a:ext cx="5412151" cy="4914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4.Cache</a:t>
            </a:r>
            <a:r>
              <a:rPr lang="zh-CN" altLang="en-US" sz="2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的基本结构与工作原理 </a:t>
            </a:r>
            <a:endParaRPr lang="en-US" altLang="zh-CN" sz="2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禹卫书法行书简体" panose="02000603000000000000" pitchFamily="2" charset="-122"/>
              <a:ea typeface="禹卫书法行书简体" panose="02000603000000000000" pitchFamily="2" charset="-122"/>
              <a:cs typeface="+mj-cs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486504" y="3975109"/>
            <a:ext cx="281600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+mn-ea"/>
              </a:rPr>
              <a:t>应用场合</a:t>
            </a:r>
            <a:endParaRPr lang="en-US" altLang="zh-CN" sz="2400" kern="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1160634" y="2210387"/>
            <a:ext cx="3659483" cy="3009979"/>
            <a:chOff x="1657350" y="2131364"/>
            <a:chExt cx="3659483" cy="3009979"/>
          </a:xfrm>
        </p:grpSpPr>
        <p:sp>
          <p:nvSpPr>
            <p:cNvPr id="8" name="Rectangle 3"/>
            <p:cNvSpPr txBox="1">
              <a:spLocks noChangeArrowheads="1"/>
            </p:cNvSpPr>
            <p:nvPr/>
          </p:nvSpPr>
          <p:spPr>
            <a:xfrm>
              <a:off x="2242585" y="2814168"/>
              <a:ext cx="2919965" cy="1209075"/>
            </a:xfrm>
          </p:spPr>
          <p:txBody>
            <a:bodyPr/>
            <a:lstStyle>
              <a:lvl1pPr marL="361315" indent="-361315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Clr>
                  <a:srgbClr val="FFC000"/>
                </a:buClr>
                <a:buFont typeface="Wingdings" panose="05000000000000000000" pitchFamily="2" charset="2"/>
                <a:buChar char="n"/>
                <a:defRPr sz="2530" kern="12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1pPr>
              <a:lvl2pPr marL="857250" indent="-375285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Clr>
                  <a:srgbClr val="FFC000"/>
                </a:buClr>
                <a:buFont typeface="Wingdings" panose="05000000000000000000" pitchFamily="2" charset="2"/>
                <a:buChar char="p"/>
                <a:defRPr sz="2110" kern="1200">
                  <a:solidFill>
                    <a:srgbClr val="C00000"/>
                  </a:solidFill>
                  <a:latin typeface="+mn-ea"/>
                  <a:ea typeface="+mn-ea"/>
                  <a:cs typeface="+mn-cs"/>
                </a:defRPr>
              </a:lvl2pPr>
              <a:lvl3pPr marL="1205230" indent="-2413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Clr>
                  <a:srgbClr val="FFC000"/>
                </a:buClr>
                <a:buFont typeface="Wingdings" panose="05000000000000000000" pitchFamily="2" charset="2"/>
                <a:buChar char="u"/>
                <a:defRPr sz="2110" kern="12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85" kern="12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85" kern="12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Aft>
                  <a:spcPts val="0"/>
                </a:spcAft>
              </a:pPr>
              <a:r>
                <a:rPr lang="en-US" altLang="zh-CN" sz="2400" dirty="0"/>
                <a:t>Cache</a:t>
              </a:r>
              <a:r>
                <a:rPr lang="zh-CN" altLang="en-US" sz="2400" dirty="0"/>
                <a:t>利用率</a:t>
              </a:r>
              <a:r>
                <a:rPr lang="zh-CN" altLang="en-US" sz="2400" dirty="0">
                  <a:solidFill>
                    <a:srgbClr val="3333CC"/>
                  </a:solidFill>
                </a:rPr>
                <a:t>高</a:t>
              </a:r>
              <a:endParaRPr lang="zh-CN" altLang="en-US" sz="2400" dirty="0">
                <a:solidFill>
                  <a:srgbClr val="3333CC"/>
                </a:solidFill>
              </a:endParaRPr>
            </a:p>
            <a:p>
              <a:pPr fontAlgn="auto">
                <a:spcAft>
                  <a:spcPts val="0"/>
                </a:spcAft>
              </a:pPr>
              <a:r>
                <a:rPr lang="zh-CN" altLang="en-US" sz="2400" dirty="0"/>
                <a:t>块冲突率</a:t>
              </a:r>
              <a:r>
                <a:rPr lang="zh-CN" altLang="en-US" sz="2400" dirty="0" smtClean="0">
                  <a:solidFill>
                    <a:srgbClr val="3333CC"/>
                  </a:solidFill>
                </a:rPr>
                <a:t>低</a:t>
              </a:r>
              <a:endParaRPr lang="zh-CN" altLang="en-US" sz="2400" dirty="0">
                <a:solidFill>
                  <a:srgbClr val="3333CC"/>
                </a:solidFill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1888458" y="2131364"/>
              <a:ext cx="3245518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400" dirty="0" smtClean="0">
                  <a:solidFill>
                    <a:srgbClr val="0237D8"/>
                  </a:solidFill>
                  <a:latin typeface="+mn-ea"/>
                </a:rPr>
                <a:t>全相联</a:t>
              </a:r>
              <a:r>
                <a:rPr lang="zh-CN" altLang="en-US" sz="2400" dirty="0" smtClean="0">
                  <a:latin typeface="+mn-ea"/>
                </a:rPr>
                <a:t>映射</a:t>
              </a:r>
              <a:r>
                <a:rPr lang="zh-CN" altLang="en-US" sz="2400" dirty="0">
                  <a:latin typeface="+mn-ea"/>
                </a:rPr>
                <a:t>的特点</a:t>
              </a:r>
              <a:endParaRPr lang="en-US" altLang="zh-CN" sz="24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sp>
          <p:nvSpPr>
            <p:cNvPr id="10" name="Rectangle 3"/>
            <p:cNvSpPr txBox="1">
              <a:spLocks noChangeArrowheads="1"/>
            </p:cNvSpPr>
            <p:nvPr/>
          </p:nvSpPr>
          <p:spPr>
            <a:xfrm>
              <a:off x="2242585" y="4526659"/>
              <a:ext cx="3074248" cy="508582"/>
            </a:xfrm>
          </p:spPr>
          <p:txBody>
            <a:bodyPr/>
            <a:lstStyle>
              <a:lvl1pPr marL="361315" indent="-361315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Clr>
                  <a:srgbClr val="FFC000"/>
                </a:buClr>
                <a:buFont typeface="Wingdings" panose="05000000000000000000" pitchFamily="2" charset="2"/>
                <a:buChar char="n"/>
                <a:defRPr sz="2530" kern="12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1pPr>
              <a:lvl2pPr marL="857250" indent="-375285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Clr>
                  <a:srgbClr val="FFC000"/>
                </a:buClr>
                <a:buFont typeface="Wingdings" panose="05000000000000000000" pitchFamily="2" charset="2"/>
                <a:buChar char="p"/>
                <a:defRPr sz="2110" kern="1200">
                  <a:solidFill>
                    <a:srgbClr val="C00000"/>
                  </a:solidFill>
                  <a:latin typeface="+mn-ea"/>
                  <a:ea typeface="+mn-ea"/>
                  <a:cs typeface="+mn-cs"/>
                </a:defRPr>
              </a:lvl2pPr>
              <a:lvl3pPr marL="1205230" indent="-2413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Clr>
                  <a:srgbClr val="FFC000"/>
                </a:buClr>
                <a:buFont typeface="Wingdings" panose="05000000000000000000" pitchFamily="2" charset="2"/>
                <a:buChar char="u"/>
                <a:defRPr sz="2110" kern="12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85" kern="12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85" kern="12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Aft>
                  <a:spcPts val="0"/>
                </a:spcAft>
              </a:pPr>
              <a:r>
                <a:rPr lang="zh-CN" altLang="en-US" sz="2400" dirty="0">
                  <a:solidFill>
                    <a:srgbClr val="3333CC"/>
                  </a:solidFill>
                </a:rPr>
                <a:t>小</a:t>
              </a:r>
              <a:r>
                <a:rPr lang="zh-CN" altLang="en-US" sz="2400" dirty="0"/>
                <a:t>容量</a:t>
              </a:r>
              <a:r>
                <a:rPr lang="en-US" altLang="zh-CN" sz="2400" dirty="0"/>
                <a:t>Cache</a:t>
              </a:r>
              <a:endParaRPr lang="zh-CN" altLang="en-US" sz="2400" dirty="0"/>
            </a:p>
          </p:txBody>
        </p:sp>
        <p:sp>
          <p:nvSpPr>
            <p:cNvPr id="11" name="矩形 10"/>
            <p:cNvSpPr/>
            <p:nvPr/>
          </p:nvSpPr>
          <p:spPr>
            <a:xfrm>
              <a:off x="1657350" y="2171700"/>
              <a:ext cx="3448050" cy="2969643"/>
            </a:xfrm>
            <a:prstGeom prst="rect">
              <a:avLst/>
            </a:prstGeom>
            <a:noFill/>
            <a:ln>
              <a:solidFill>
                <a:srgbClr val="99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n-ea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7961484" y="2172287"/>
            <a:ext cx="3467100" cy="2941978"/>
            <a:chOff x="7905750" y="2131364"/>
            <a:chExt cx="3467100" cy="2941978"/>
          </a:xfrm>
        </p:grpSpPr>
        <p:sp>
          <p:nvSpPr>
            <p:cNvPr id="13" name="Rectangle 3"/>
            <p:cNvSpPr txBox="1">
              <a:spLocks noChangeArrowheads="1"/>
            </p:cNvSpPr>
            <p:nvPr/>
          </p:nvSpPr>
          <p:spPr>
            <a:xfrm>
              <a:off x="8452885" y="2814168"/>
              <a:ext cx="2919965" cy="1135810"/>
            </a:xfrm>
          </p:spPr>
          <p:txBody>
            <a:bodyPr/>
            <a:lstStyle>
              <a:lvl1pPr marL="361315" indent="-361315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Clr>
                  <a:srgbClr val="FFC000"/>
                </a:buClr>
                <a:buFont typeface="Wingdings" panose="05000000000000000000" pitchFamily="2" charset="2"/>
                <a:buChar char="n"/>
                <a:defRPr sz="2530" kern="12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1pPr>
              <a:lvl2pPr marL="857250" indent="-375285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Clr>
                  <a:srgbClr val="FFC000"/>
                </a:buClr>
                <a:buFont typeface="Wingdings" panose="05000000000000000000" pitchFamily="2" charset="2"/>
                <a:buChar char="p"/>
                <a:defRPr sz="2110" kern="1200">
                  <a:solidFill>
                    <a:srgbClr val="C00000"/>
                  </a:solidFill>
                  <a:latin typeface="+mn-ea"/>
                  <a:ea typeface="+mn-ea"/>
                  <a:cs typeface="+mn-cs"/>
                </a:defRPr>
              </a:lvl2pPr>
              <a:lvl3pPr marL="1205230" indent="-2413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Clr>
                  <a:srgbClr val="FFC000"/>
                </a:buClr>
                <a:buFont typeface="Wingdings" panose="05000000000000000000" pitchFamily="2" charset="2"/>
                <a:buChar char="u"/>
                <a:defRPr sz="2110" kern="12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85" kern="12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85" kern="12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Aft>
                  <a:spcPts val="0"/>
                </a:spcAft>
              </a:pPr>
              <a:r>
                <a:rPr lang="en-US" altLang="zh-CN" sz="2400" dirty="0"/>
                <a:t>Cache</a:t>
              </a:r>
              <a:r>
                <a:rPr lang="zh-CN" altLang="en-US" sz="2400" dirty="0" smtClean="0"/>
                <a:t>利用率</a:t>
              </a:r>
              <a:r>
                <a:rPr lang="zh-CN" altLang="en-US" sz="2400" dirty="0" smtClean="0">
                  <a:solidFill>
                    <a:srgbClr val="FF0000"/>
                  </a:solidFill>
                </a:rPr>
                <a:t>低</a:t>
              </a:r>
              <a:endParaRPr lang="zh-CN" altLang="en-US" sz="2400" dirty="0">
                <a:solidFill>
                  <a:srgbClr val="FF0000"/>
                </a:solidFill>
              </a:endParaRPr>
            </a:p>
            <a:p>
              <a:pPr fontAlgn="auto">
                <a:spcAft>
                  <a:spcPts val="0"/>
                </a:spcAft>
              </a:pPr>
              <a:r>
                <a:rPr lang="zh-CN" altLang="en-US" sz="2400" dirty="0"/>
                <a:t>块冲突</a:t>
              </a:r>
              <a:r>
                <a:rPr lang="zh-CN" altLang="en-US" sz="2400" dirty="0" smtClean="0"/>
                <a:t>率</a:t>
              </a:r>
              <a:r>
                <a:rPr lang="zh-CN" altLang="en-US" sz="2400" dirty="0" smtClean="0">
                  <a:solidFill>
                    <a:srgbClr val="FF0000"/>
                  </a:solidFill>
                </a:rPr>
                <a:t>高</a:t>
              </a:r>
              <a:endParaRPr lang="zh-CN" altLang="en-US" sz="2400" dirty="0">
                <a:solidFill>
                  <a:srgbClr val="FF0000"/>
                </a:solidFill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8098757" y="2131364"/>
              <a:ext cx="2835943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400" dirty="0">
                  <a:solidFill>
                    <a:srgbClr val="FF0000"/>
                  </a:solidFill>
                  <a:latin typeface="+mn-ea"/>
                </a:rPr>
                <a:t>直接</a:t>
              </a:r>
              <a:r>
                <a:rPr lang="zh-CN" altLang="en-US" sz="2400" dirty="0" smtClean="0">
                  <a:latin typeface="+mn-ea"/>
                </a:rPr>
                <a:t>映射</a:t>
              </a:r>
              <a:r>
                <a:rPr lang="zh-CN" altLang="en-US" sz="2400" dirty="0">
                  <a:latin typeface="+mn-ea"/>
                </a:rPr>
                <a:t>的特点</a:t>
              </a:r>
              <a:endParaRPr lang="en-US" altLang="zh-CN" sz="24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sp>
          <p:nvSpPr>
            <p:cNvPr id="15" name="Rectangle 3"/>
            <p:cNvSpPr txBox="1">
              <a:spLocks noChangeArrowheads="1"/>
            </p:cNvSpPr>
            <p:nvPr/>
          </p:nvSpPr>
          <p:spPr>
            <a:xfrm>
              <a:off x="8498626" y="4457601"/>
              <a:ext cx="2750398" cy="508582"/>
            </a:xfrm>
          </p:spPr>
          <p:txBody>
            <a:bodyPr/>
            <a:lstStyle>
              <a:lvl1pPr marL="361315" indent="-361315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Clr>
                  <a:srgbClr val="FFC000"/>
                </a:buClr>
                <a:buFont typeface="Wingdings" panose="05000000000000000000" pitchFamily="2" charset="2"/>
                <a:buChar char="n"/>
                <a:defRPr sz="2530" kern="12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1pPr>
              <a:lvl2pPr marL="857250" indent="-375285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Clr>
                  <a:srgbClr val="FFC000"/>
                </a:buClr>
                <a:buFont typeface="Wingdings" panose="05000000000000000000" pitchFamily="2" charset="2"/>
                <a:buChar char="p"/>
                <a:defRPr sz="2110" kern="1200">
                  <a:solidFill>
                    <a:srgbClr val="C00000"/>
                  </a:solidFill>
                  <a:latin typeface="+mn-ea"/>
                  <a:ea typeface="+mn-ea"/>
                  <a:cs typeface="+mn-cs"/>
                </a:defRPr>
              </a:lvl2pPr>
              <a:lvl3pPr marL="1205230" indent="-2413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Clr>
                  <a:srgbClr val="FFC000"/>
                </a:buClr>
                <a:buFont typeface="Wingdings" panose="05000000000000000000" pitchFamily="2" charset="2"/>
                <a:buChar char="u"/>
                <a:defRPr sz="2110" kern="12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85" kern="12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85" kern="12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Aft>
                  <a:spcPts val="0"/>
                </a:spcAft>
              </a:pPr>
              <a:r>
                <a:rPr lang="zh-CN" altLang="en-US" sz="2400" dirty="0" smtClean="0">
                  <a:solidFill>
                    <a:srgbClr val="FF0000"/>
                  </a:solidFill>
                </a:rPr>
                <a:t>大</a:t>
              </a:r>
              <a:r>
                <a:rPr lang="zh-CN" altLang="en-US" sz="2400" dirty="0" smtClean="0"/>
                <a:t>容量</a:t>
              </a:r>
              <a:r>
                <a:rPr lang="en-US" altLang="zh-CN" sz="2400" dirty="0"/>
                <a:t>Cache</a:t>
              </a:r>
              <a:endParaRPr lang="zh-CN" altLang="en-US" sz="2400" dirty="0"/>
            </a:p>
          </p:txBody>
        </p:sp>
        <p:sp>
          <p:nvSpPr>
            <p:cNvPr id="16" name="矩形 15"/>
            <p:cNvSpPr/>
            <p:nvPr/>
          </p:nvSpPr>
          <p:spPr>
            <a:xfrm>
              <a:off x="8242515" y="3906420"/>
              <a:ext cx="3006509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400" dirty="0">
                  <a:latin typeface="+mn-ea"/>
                </a:rPr>
                <a:t>应用场合</a:t>
              </a:r>
              <a:endParaRPr lang="en-US" altLang="zh-CN" sz="24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7905750" y="2162176"/>
              <a:ext cx="3448050" cy="291116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n-ea"/>
              </a:endParaRPr>
            </a:p>
          </p:txBody>
        </p:sp>
      </p:grpSp>
      <p:sp>
        <p:nvSpPr>
          <p:cNvPr id="18" name="文本框 17"/>
          <p:cNvSpPr txBox="1"/>
          <p:nvPr/>
        </p:nvSpPr>
        <p:spPr>
          <a:xfrm>
            <a:off x="5475459" y="2222148"/>
            <a:ext cx="1600200" cy="923330"/>
          </a:xfrm>
          <a:prstGeom prst="rect">
            <a:avLst/>
          </a:prstGeom>
          <a:noFill/>
          <a:ln w="12700">
            <a:solidFill>
              <a:schemeClr val="tx1"/>
            </a:solidFill>
            <a:prstDash val="dashDot"/>
          </a:ln>
        </p:spPr>
        <p:txBody>
          <a:bodyPr wrap="square" rtlCol="0">
            <a:spAutoFit/>
          </a:bodyPr>
          <a:lstStyle/>
          <a:p>
            <a:endParaRPr lang="en-US" altLang="zh-CN" dirty="0" smtClean="0">
              <a:latin typeface="+mn-ea"/>
            </a:endParaRPr>
          </a:p>
          <a:p>
            <a:r>
              <a:rPr lang="en-US" altLang="zh-CN" dirty="0" smtClean="0">
                <a:latin typeface="+mn-ea"/>
              </a:rPr>
              <a:t> </a:t>
            </a:r>
            <a:r>
              <a:rPr lang="zh-CN" altLang="en-US" dirty="0" smtClean="0">
                <a:latin typeface="+mn-ea"/>
              </a:rPr>
              <a:t>组相联映射</a:t>
            </a:r>
            <a:endParaRPr lang="en-US" altLang="zh-CN" dirty="0">
              <a:latin typeface="+mn-ea"/>
            </a:endParaRPr>
          </a:p>
          <a:p>
            <a:endParaRPr lang="zh-CN" altLang="en-US" dirty="0">
              <a:latin typeface="+mn-ea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5542133" y="4593874"/>
            <a:ext cx="1562101" cy="1200329"/>
          </a:xfrm>
          <a:prstGeom prst="rect">
            <a:avLst/>
          </a:prstGeom>
          <a:noFill/>
          <a:ln w="12700">
            <a:solidFill>
              <a:schemeClr val="tx1"/>
            </a:solidFill>
            <a:prstDash val="dashDot"/>
          </a:ln>
        </p:spPr>
        <p:txBody>
          <a:bodyPr wrap="square" rtlCol="0">
            <a:spAutoFit/>
          </a:bodyPr>
          <a:lstStyle/>
          <a:p>
            <a:endParaRPr lang="en-US" altLang="zh-CN" dirty="0" smtClean="0">
              <a:latin typeface="+mn-ea"/>
            </a:endParaRPr>
          </a:p>
          <a:p>
            <a:r>
              <a:rPr lang="zh-CN" altLang="en-US" dirty="0">
                <a:latin typeface="+mn-ea"/>
              </a:rPr>
              <a:t>若</a:t>
            </a:r>
            <a:r>
              <a:rPr lang="en-US" altLang="zh-CN" dirty="0" smtClean="0">
                <a:latin typeface="+mn-ea"/>
              </a:rPr>
              <a:t>Cache 8</a:t>
            </a:r>
            <a:r>
              <a:rPr lang="zh-CN" altLang="en-US" dirty="0" smtClean="0">
                <a:latin typeface="+mn-ea"/>
              </a:rPr>
              <a:t>行</a:t>
            </a:r>
            <a:endParaRPr lang="en-US" altLang="zh-CN" dirty="0" smtClean="0">
              <a:latin typeface="+mn-ea"/>
            </a:endParaRPr>
          </a:p>
          <a:p>
            <a:r>
              <a:rPr lang="en-US" altLang="zh-CN" dirty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 K</a:t>
            </a:r>
            <a:r>
              <a:rPr lang="zh-CN" altLang="en-US" dirty="0" smtClean="0">
                <a:latin typeface="+mn-ea"/>
              </a:rPr>
              <a:t>路组相联</a:t>
            </a:r>
            <a:r>
              <a:rPr lang="en-US" altLang="zh-CN" dirty="0" smtClean="0">
                <a:latin typeface="+mn-ea"/>
              </a:rPr>
              <a:t> </a:t>
            </a:r>
            <a:endParaRPr lang="en-US" altLang="zh-CN" dirty="0">
              <a:latin typeface="+mn-ea"/>
            </a:endParaRPr>
          </a:p>
          <a:p>
            <a:endParaRPr lang="zh-CN" altLang="en-US" dirty="0">
              <a:latin typeface="+mn-ea"/>
            </a:endParaRPr>
          </a:p>
        </p:txBody>
      </p:sp>
      <p:cxnSp>
        <p:nvCxnSpPr>
          <p:cNvPr id="20" name="直接箭头连接符 19"/>
          <p:cNvCxnSpPr/>
          <p:nvPr/>
        </p:nvCxnSpPr>
        <p:spPr>
          <a:xfrm flipH="1" flipV="1">
            <a:off x="4627735" y="3650898"/>
            <a:ext cx="933449" cy="9620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4837284" y="3555648"/>
            <a:ext cx="495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+mn-ea"/>
              </a:rPr>
              <a:t>K=?</a:t>
            </a:r>
            <a:endParaRPr lang="zh-CN" altLang="en-US" dirty="0">
              <a:latin typeface="+mn-ea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4903958" y="3460398"/>
            <a:ext cx="619125" cy="369332"/>
          </a:xfrm>
          <a:prstGeom prst="rect">
            <a:avLst/>
          </a:prstGeom>
          <a:solidFill>
            <a:srgbClr val="0237D8"/>
          </a:solidFill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K=8</a:t>
            </a:r>
            <a:endParaRPr lang="zh-CN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7142334" y="3555648"/>
            <a:ext cx="838200" cy="1038225"/>
            <a:chOff x="7639050" y="3476625"/>
            <a:chExt cx="838200" cy="1038225"/>
          </a:xfrm>
        </p:grpSpPr>
        <p:cxnSp>
          <p:nvCxnSpPr>
            <p:cNvPr id="24" name="直接箭头连接符 23"/>
            <p:cNvCxnSpPr/>
            <p:nvPr/>
          </p:nvCxnSpPr>
          <p:spPr>
            <a:xfrm flipV="1">
              <a:off x="7639050" y="3590925"/>
              <a:ext cx="838200" cy="92392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文本框 24"/>
            <p:cNvSpPr txBox="1"/>
            <p:nvPr/>
          </p:nvSpPr>
          <p:spPr>
            <a:xfrm>
              <a:off x="7762875" y="3476625"/>
              <a:ext cx="4953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latin typeface="+mn-ea"/>
                </a:rPr>
                <a:t>K=?</a:t>
              </a:r>
              <a:endParaRPr lang="zh-CN" altLang="en-US" dirty="0">
                <a:latin typeface="+mn-ea"/>
              </a:endParaRPr>
            </a:p>
          </p:txBody>
        </p:sp>
      </p:grpSp>
      <p:sp>
        <p:nvSpPr>
          <p:cNvPr id="26" name="文本框 25"/>
          <p:cNvSpPr txBox="1"/>
          <p:nvPr/>
        </p:nvSpPr>
        <p:spPr>
          <a:xfrm>
            <a:off x="7228058" y="3488973"/>
            <a:ext cx="676275" cy="369332"/>
          </a:xfrm>
          <a:prstGeom prst="rect">
            <a:avLst/>
          </a:prstGeom>
          <a:solidFill>
            <a:srgbClr val="0237D8"/>
          </a:solidFill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K=1</a:t>
            </a:r>
            <a:endParaRPr lang="zh-CN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950828" y="1395232"/>
            <a:ext cx="590717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+mj-cs"/>
              </a:rPr>
              <a:t>(5)</a:t>
            </a:r>
            <a:r>
              <a:rPr lang="zh-CN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+mj-cs"/>
              </a:rPr>
              <a:t>三</a:t>
            </a:r>
            <a:r>
              <a:rPr lang="zh-CN" alt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+mj-cs"/>
              </a:rPr>
              <a:t>种映射机制中的主存地址变化特征</a:t>
            </a:r>
            <a:endParaRPr lang="en-US" altLang="zh-CN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3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1" grpId="0"/>
      <p:bldP spid="22" grpId="0" animBg="1"/>
      <p:bldP spid="2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"/>
          <p:cNvSpPr txBox="1"/>
          <p:nvPr/>
        </p:nvSpPr>
        <p:spPr>
          <a:xfrm>
            <a:off x="710789" y="161267"/>
            <a:ext cx="4368072" cy="617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dirty="0">
                <a:solidFill>
                  <a:schemeClr val="tx1"/>
                </a:solidFill>
                <a:latin typeface="禹卫书法行书简体" panose="02000603000000000000" pitchFamily="2" charset="-122"/>
                <a:ea typeface="禹卫书法行书简体" panose="02000603000000000000" pitchFamily="2" charset="-122"/>
              </a:rPr>
              <a:t>7.5 </a:t>
            </a:r>
            <a:r>
              <a:rPr lang="zh-CN" altLang="en-US" dirty="0" smtClean="0">
                <a:solidFill>
                  <a:schemeClr val="tx1"/>
                </a:solidFill>
                <a:latin typeface="禹卫书法行书简体" panose="02000603000000000000" pitchFamily="2" charset="-122"/>
                <a:ea typeface="禹卫书法行书简体" panose="02000603000000000000" pitchFamily="2" charset="-122"/>
              </a:rPr>
              <a:t>高速存储器</a:t>
            </a:r>
            <a:endParaRPr lang="zh-CN" altLang="en-US" dirty="0">
              <a:solidFill>
                <a:schemeClr val="tx1"/>
              </a:solidFill>
              <a:latin typeface="禹卫书法行书简体" panose="02000603000000000000" pitchFamily="2" charset="-122"/>
              <a:ea typeface="禹卫书法行书简体" panose="02000603000000000000" pitchFamily="2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760050" y="856962"/>
            <a:ext cx="8525464" cy="4914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1.</a:t>
            </a:r>
            <a:r>
              <a:rPr lang="zh-CN" altLang="en-US" sz="2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双端口存储器</a:t>
            </a:r>
            <a:endParaRPr lang="en-US" altLang="zh-CN" sz="2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禹卫书法行书简体" panose="02000603000000000000" pitchFamily="2" charset="-122"/>
              <a:ea typeface="禹卫书法行书简体" panose="02000603000000000000" pitchFamily="2" charset="-122"/>
              <a:cs typeface="+mj-cs"/>
            </a:endParaRPr>
          </a:p>
        </p:txBody>
      </p:sp>
      <p:grpSp>
        <p:nvGrpSpPr>
          <p:cNvPr id="4" name="Group 5"/>
          <p:cNvGrpSpPr/>
          <p:nvPr/>
        </p:nvGrpSpPr>
        <p:grpSpPr bwMode="auto">
          <a:xfrm>
            <a:off x="4300986" y="2296854"/>
            <a:ext cx="790575" cy="1371600"/>
            <a:chOff x="1902" y="2727"/>
            <a:chExt cx="498" cy="864"/>
          </a:xfrm>
        </p:grpSpPr>
        <p:sp>
          <p:nvSpPr>
            <p:cNvPr id="5" name="Line 6"/>
            <p:cNvSpPr>
              <a:spLocks noChangeShapeType="1"/>
            </p:cNvSpPr>
            <p:nvPr/>
          </p:nvSpPr>
          <p:spPr bwMode="auto">
            <a:xfrm>
              <a:off x="1908" y="2727"/>
              <a:ext cx="48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" name="Line 7"/>
            <p:cNvSpPr>
              <a:spLocks noChangeShapeType="1"/>
            </p:cNvSpPr>
            <p:nvPr/>
          </p:nvSpPr>
          <p:spPr bwMode="auto">
            <a:xfrm>
              <a:off x="1920" y="3591"/>
              <a:ext cx="48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" name="Line 8"/>
            <p:cNvSpPr>
              <a:spLocks noChangeShapeType="1"/>
            </p:cNvSpPr>
            <p:nvPr/>
          </p:nvSpPr>
          <p:spPr bwMode="auto">
            <a:xfrm>
              <a:off x="1902" y="3024"/>
              <a:ext cx="48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" name="Line 9"/>
            <p:cNvSpPr>
              <a:spLocks noChangeShapeType="1"/>
            </p:cNvSpPr>
            <p:nvPr/>
          </p:nvSpPr>
          <p:spPr bwMode="auto">
            <a:xfrm>
              <a:off x="1920" y="3312"/>
              <a:ext cx="48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9" name="Text Box 10"/>
          <p:cNvSpPr txBox="1">
            <a:spLocks noChangeArrowheads="1"/>
          </p:cNvSpPr>
          <p:nvPr/>
        </p:nvSpPr>
        <p:spPr bwMode="auto">
          <a:xfrm>
            <a:off x="3262761" y="2082542"/>
            <a:ext cx="1295400" cy="3968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algn="ctr"/>
            <a:r>
              <a:rPr lang="en-US" altLang="zh-CN" sz="2000" dirty="0">
                <a:latin typeface="华文新魏" panose="02010800040101010101" pitchFamily="2" charset="-122"/>
                <a:ea typeface="华文新魏" panose="02010800040101010101" pitchFamily="2" charset="-122"/>
              </a:rPr>
              <a:t>(A</a:t>
            </a:r>
            <a:r>
              <a:rPr lang="en-US" altLang="zh-CN" sz="2000" baseline="-25000" dirty="0">
                <a:latin typeface="华文新魏" panose="02010800040101010101" pitchFamily="2" charset="-122"/>
                <a:ea typeface="华文新魏" panose="02010800040101010101" pitchFamily="2" charset="-122"/>
              </a:rPr>
              <a:t>0-10</a:t>
            </a:r>
            <a:r>
              <a:rPr lang="en-US" altLang="zh-CN" sz="2000" dirty="0">
                <a:latin typeface="华文新魏" panose="02010800040101010101" pitchFamily="2" charset="-122"/>
                <a:ea typeface="华文新魏" panose="02010800040101010101" pitchFamily="2" charset="-122"/>
              </a:rPr>
              <a:t>)</a:t>
            </a:r>
            <a:r>
              <a:rPr lang="en-US" altLang="zh-CN" sz="2000" baseline="-25000" dirty="0">
                <a:latin typeface="华文新魏" panose="02010800040101010101" pitchFamily="2" charset="-122"/>
                <a:ea typeface="华文新魏" panose="02010800040101010101" pitchFamily="2" charset="-122"/>
              </a:rPr>
              <a:t>L</a:t>
            </a:r>
            <a:endParaRPr lang="en-US" altLang="zh-CN" sz="2000" baseline="-250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11" name="Text Box 11"/>
          <p:cNvSpPr txBox="1">
            <a:spLocks noChangeArrowheads="1"/>
          </p:cNvSpPr>
          <p:nvPr/>
        </p:nvSpPr>
        <p:spPr bwMode="auto">
          <a:xfrm>
            <a:off x="3262761" y="3454142"/>
            <a:ext cx="1295400" cy="3968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algn="ctr"/>
            <a:r>
              <a:rPr lang="en-US" altLang="zh-CN" sz="2000" dirty="0">
                <a:latin typeface="华文新魏" panose="02010800040101010101" pitchFamily="2" charset="-122"/>
                <a:ea typeface="华文新魏" panose="02010800040101010101" pitchFamily="2" charset="-122"/>
              </a:rPr>
              <a:t>(D</a:t>
            </a:r>
            <a:r>
              <a:rPr lang="en-US" altLang="zh-CN" sz="2000" baseline="-25000" dirty="0">
                <a:latin typeface="华文新魏" panose="02010800040101010101" pitchFamily="2" charset="-122"/>
                <a:ea typeface="华文新魏" panose="02010800040101010101" pitchFamily="2" charset="-122"/>
              </a:rPr>
              <a:t>0-15</a:t>
            </a:r>
            <a:r>
              <a:rPr lang="en-US" altLang="zh-CN" sz="2000" dirty="0">
                <a:latin typeface="华文新魏" panose="02010800040101010101" pitchFamily="2" charset="-122"/>
                <a:ea typeface="华文新魏" panose="02010800040101010101" pitchFamily="2" charset="-122"/>
              </a:rPr>
              <a:t>)</a:t>
            </a:r>
            <a:r>
              <a:rPr lang="en-US" altLang="zh-CN" sz="2000" baseline="-25000" dirty="0">
                <a:latin typeface="华文新魏" panose="02010800040101010101" pitchFamily="2" charset="-122"/>
                <a:ea typeface="华文新魏" panose="02010800040101010101" pitchFamily="2" charset="-122"/>
              </a:rPr>
              <a:t>L</a:t>
            </a:r>
            <a:endParaRPr lang="en-US" altLang="zh-CN" sz="2000" baseline="-250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12" name="Text Box 12"/>
          <p:cNvSpPr txBox="1">
            <a:spLocks noChangeArrowheads="1"/>
          </p:cNvSpPr>
          <p:nvPr/>
        </p:nvSpPr>
        <p:spPr bwMode="auto">
          <a:xfrm>
            <a:off x="3262761" y="2996942"/>
            <a:ext cx="1295400" cy="3968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algn="ctr"/>
            <a:r>
              <a:rPr lang="en-US" altLang="zh-CN" sz="2000" dirty="0">
                <a:latin typeface="华文新魏" panose="02010800040101010101" pitchFamily="2" charset="-122"/>
                <a:ea typeface="华文新魏" panose="02010800040101010101" pitchFamily="2" charset="-122"/>
              </a:rPr>
              <a:t>BUSY</a:t>
            </a:r>
            <a:r>
              <a:rPr lang="en-US" altLang="zh-CN" sz="2000" baseline="-25000" dirty="0">
                <a:latin typeface="华文新魏" panose="02010800040101010101" pitchFamily="2" charset="-122"/>
                <a:ea typeface="华文新魏" panose="02010800040101010101" pitchFamily="2" charset="-122"/>
              </a:rPr>
              <a:t>L</a:t>
            </a:r>
            <a:endParaRPr lang="en-US" altLang="zh-CN" sz="2000" baseline="-250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13" name="Text Box 13"/>
          <p:cNvSpPr txBox="1">
            <a:spLocks noChangeArrowheads="1"/>
          </p:cNvSpPr>
          <p:nvPr/>
        </p:nvSpPr>
        <p:spPr bwMode="auto">
          <a:xfrm>
            <a:off x="3262761" y="2615942"/>
            <a:ext cx="1295400" cy="3968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algn="ctr"/>
            <a:r>
              <a:rPr lang="en-US" altLang="zh-CN" sz="2000" dirty="0">
                <a:latin typeface="华文新魏" panose="02010800040101010101" pitchFamily="2" charset="-122"/>
                <a:ea typeface="华文新魏" panose="02010800040101010101" pitchFamily="2" charset="-122"/>
              </a:rPr>
              <a:t>R/W</a:t>
            </a:r>
            <a:r>
              <a:rPr lang="en-US" altLang="zh-CN" sz="2000" baseline="-25000" dirty="0">
                <a:latin typeface="华文新魏" panose="02010800040101010101" pitchFamily="2" charset="-122"/>
                <a:ea typeface="华文新魏" panose="02010800040101010101" pitchFamily="2" charset="-122"/>
              </a:rPr>
              <a:t>L</a:t>
            </a:r>
            <a:endParaRPr lang="en-US" altLang="zh-CN" sz="2000" baseline="-250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14" name="Line 14"/>
          <p:cNvSpPr>
            <a:spLocks noChangeShapeType="1"/>
          </p:cNvSpPr>
          <p:nvPr/>
        </p:nvSpPr>
        <p:spPr bwMode="auto">
          <a:xfrm flipH="1">
            <a:off x="6005961" y="2296854"/>
            <a:ext cx="762000" cy="0"/>
          </a:xfrm>
          <a:prstGeom prst="line">
            <a:avLst/>
          </a:prstGeom>
          <a:noFill/>
          <a:ln w="38100">
            <a:solidFill>
              <a:srgbClr val="039DDB"/>
            </a:solidFill>
            <a:rou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" name="Line 15"/>
          <p:cNvSpPr>
            <a:spLocks noChangeShapeType="1"/>
          </p:cNvSpPr>
          <p:nvPr/>
        </p:nvSpPr>
        <p:spPr bwMode="auto">
          <a:xfrm flipH="1">
            <a:off x="6005961" y="3668454"/>
            <a:ext cx="762000" cy="0"/>
          </a:xfrm>
          <a:prstGeom prst="line">
            <a:avLst/>
          </a:prstGeom>
          <a:noFill/>
          <a:ln w="38100">
            <a:solidFill>
              <a:srgbClr val="00B0F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6" name="Line 16"/>
          <p:cNvSpPr>
            <a:spLocks noChangeShapeType="1"/>
          </p:cNvSpPr>
          <p:nvPr/>
        </p:nvSpPr>
        <p:spPr bwMode="auto">
          <a:xfrm flipH="1">
            <a:off x="6005961" y="2768341"/>
            <a:ext cx="762000" cy="0"/>
          </a:xfrm>
          <a:prstGeom prst="line">
            <a:avLst/>
          </a:prstGeom>
          <a:noFill/>
          <a:ln w="19050">
            <a:solidFill>
              <a:srgbClr val="039DDB"/>
            </a:solidFill>
            <a:rou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7" name="Line 17"/>
          <p:cNvSpPr>
            <a:spLocks noChangeShapeType="1"/>
          </p:cNvSpPr>
          <p:nvPr/>
        </p:nvSpPr>
        <p:spPr bwMode="auto">
          <a:xfrm flipH="1">
            <a:off x="6005961" y="3225541"/>
            <a:ext cx="762000" cy="0"/>
          </a:xfrm>
          <a:prstGeom prst="line">
            <a:avLst/>
          </a:prstGeom>
          <a:noFill/>
          <a:ln w="19050">
            <a:solidFill>
              <a:srgbClr val="039DDB"/>
            </a:solidFill>
            <a:round/>
            <a:head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" name="Text Box 18"/>
          <p:cNvSpPr txBox="1">
            <a:spLocks noChangeArrowheads="1"/>
          </p:cNvSpPr>
          <p:nvPr/>
        </p:nvSpPr>
        <p:spPr bwMode="auto">
          <a:xfrm>
            <a:off x="6539361" y="2082542"/>
            <a:ext cx="1371600" cy="3968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algn="ctr"/>
            <a:r>
              <a:rPr lang="en-US" altLang="zh-CN" sz="2000" dirty="0">
                <a:solidFill>
                  <a:srgbClr val="039DDB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(A</a:t>
            </a:r>
            <a:r>
              <a:rPr lang="en-US" altLang="zh-CN" sz="2000" baseline="-25000" dirty="0">
                <a:solidFill>
                  <a:srgbClr val="039DDB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0-10</a:t>
            </a:r>
            <a:r>
              <a:rPr lang="en-US" altLang="zh-CN" sz="2000" dirty="0">
                <a:solidFill>
                  <a:srgbClr val="039DDB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)</a:t>
            </a:r>
            <a:r>
              <a:rPr lang="en-US" altLang="zh-CN" sz="2000" baseline="-25000" dirty="0">
                <a:solidFill>
                  <a:srgbClr val="039DDB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R</a:t>
            </a:r>
            <a:endParaRPr lang="en-US" altLang="zh-CN" sz="2000" baseline="-25000" dirty="0">
              <a:solidFill>
                <a:srgbClr val="039DDB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19" name="Text Box 19"/>
          <p:cNvSpPr txBox="1">
            <a:spLocks noChangeArrowheads="1"/>
          </p:cNvSpPr>
          <p:nvPr/>
        </p:nvSpPr>
        <p:spPr bwMode="auto">
          <a:xfrm>
            <a:off x="6539361" y="3454142"/>
            <a:ext cx="1371600" cy="3968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algn="ctr"/>
            <a:r>
              <a:rPr lang="en-US" altLang="zh-CN" sz="2000" dirty="0">
                <a:solidFill>
                  <a:srgbClr val="039DDB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(D</a:t>
            </a:r>
            <a:r>
              <a:rPr lang="en-US" altLang="zh-CN" sz="2000" baseline="-25000" dirty="0">
                <a:solidFill>
                  <a:srgbClr val="039DDB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0-15</a:t>
            </a:r>
            <a:r>
              <a:rPr lang="en-US" altLang="zh-CN" sz="2000" dirty="0">
                <a:solidFill>
                  <a:srgbClr val="039DDB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)</a:t>
            </a:r>
            <a:r>
              <a:rPr lang="en-US" altLang="zh-CN" sz="2000" baseline="-25000" dirty="0">
                <a:solidFill>
                  <a:srgbClr val="039DDB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R</a:t>
            </a:r>
            <a:endParaRPr lang="en-US" altLang="zh-CN" sz="2000" baseline="-25000" dirty="0">
              <a:solidFill>
                <a:srgbClr val="039DDB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20" name="Text Box 20"/>
          <p:cNvSpPr txBox="1">
            <a:spLocks noChangeArrowheads="1"/>
          </p:cNvSpPr>
          <p:nvPr/>
        </p:nvSpPr>
        <p:spPr bwMode="auto">
          <a:xfrm>
            <a:off x="6539361" y="2996942"/>
            <a:ext cx="1371600" cy="3968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algn="ctr"/>
            <a:r>
              <a:rPr lang="en-US" altLang="zh-CN" sz="2000" dirty="0">
                <a:solidFill>
                  <a:srgbClr val="039DDB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BUSY</a:t>
            </a:r>
            <a:r>
              <a:rPr lang="en-US" altLang="zh-CN" sz="2000" baseline="-25000" dirty="0">
                <a:solidFill>
                  <a:srgbClr val="039DDB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R</a:t>
            </a:r>
            <a:endParaRPr lang="en-US" altLang="zh-CN" sz="2000" baseline="-25000" dirty="0">
              <a:solidFill>
                <a:srgbClr val="039DDB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21" name="Text Box 21"/>
          <p:cNvSpPr txBox="1">
            <a:spLocks noChangeArrowheads="1"/>
          </p:cNvSpPr>
          <p:nvPr/>
        </p:nvSpPr>
        <p:spPr bwMode="auto">
          <a:xfrm>
            <a:off x="6539361" y="2615942"/>
            <a:ext cx="1371600" cy="3968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algn="ctr"/>
            <a:r>
              <a:rPr lang="en-US" altLang="zh-CN" sz="2000" dirty="0">
                <a:solidFill>
                  <a:srgbClr val="039DDB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R/W</a:t>
            </a:r>
            <a:r>
              <a:rPr lang="en-US" altLang="zh-CN" sz="2000" baseline="-25000" dirty="0">
                <a:solidFill>
                  <a:srgbClr val="039DDB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R</a:t>
            </a:r>
            <a:endParaRPr lang="en-US" altLang="zh-CN" sz="2000" baseline="-25000" dirty="0">
              <a:solidFill>
                <a:srgbClr val="039DDB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22" name="Rectangle 4"/>
          <p:cNvSpPr>
            <a:spLocks noChangeArrowheads="1"/>
          </p:cNvSpPr>
          <p:nvPr/>
        </p:nvSpPr>
        <p:spPr bwMode="auto">
          <a:xfrm>
            <a:off x="5078861" y="1968241"/>
            <a:ext cx="914400" cy="2019300"/>
          </a:xfrm>
          <a:prstGeom prst="rect">
            <a:avLst/>
          </a:prstGeom>
          <a:noFill/>
          <a:ln w="19050" algn="ctr">
            <a:solidFill>
              <a:schemeClr val="tx2"/>
            </a:solidFill>
            <a:miter lim="800000"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eaVert" wrap="none" anchor="ctr"/>
          <a:lstStyle/>
          <a:p>
            <a:pPr algn="ctr">
              <a:defRPr/>
            </a:pPr>
            <a:r>
              <a:rPr lang="zh-CN" altLang="en-US" sz="2400">
                <a:latin typeface="Tahoma" panose="020B0604030504040204" pitchFamily="34" charset="0"/>
              </a:rPr>
              <a:t>存储体</a:t>
            </a:r>
            <a:endParaRPr lang="zh-CN" altLang="en-US" sz="2400">
              <a:latin typeface="Tahoma" panose="020B0604030504040204" pitchFamily="34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181866" y="4508568"/>
            <a:ext cx="8410189" cy="14634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5000"/>
              </a:lnSpc>
            </a:pPr>
            <a:r>
              <a:rPr lang="zh-CN" altLang="en-US" sz="2200" dirty="0">
                <a:solidFill>
                  <a:srgbClr val="240CD2"/>
                </a:solidFill>
                <a:latin typeface="+mn-ea"/>
                <a:sym typeface="Wingdings" panose="05000000000000000000" pitchFamily="2" charset="2"/>
              </a:rPr>
              <a:t></a:t>
            </a:r>
            <a:r>
              <a:rPr lang="zh-CN" altLang="en-US" sz="2200" dirty="0" smtClean="0"/>
              <a:t>具有</a:t>
            </a:r>
            <a:r>
              <a:rPr lang="zh-CN" altLang="en-US" sz="2200" dirty="0"/>
              <a:t>两组相互独立的读写</a:t>
            </a:r>
            <a:r>
              <a:rPr lang="zh-CN" altLang="en-US" sz="2200" dirty="0" smtClean="0"/>
              <a:t>控制线路</a:t>
            </a:r>
            <a:r>
              <a:rPr lang="en-US" altLang="zh-CN" sz="2200" dirty="0" smtClean="0"/>
              <a:t>,</a:t>
            </a:r>
            <a:r>
              <a:rPr lang="zh-CN" altLang="en-US" sz="2200" dirty="0" smtClean="0"/>
              <a:t>可</a:t>
            </a:r>
            <a:r>
              <a:rPr lang="zh-CN" altLang="en-US" sz="2200" dirty="0"/>
              <a:t>进行</a:t>
            </a:r>
            <a:r>
              <a:rPr lang="zh-CN" altLang="en-US" sz="2200" dirty="0" smtClean="0"/>
              <a:t>并行操作</a:t>
            </a:r>
            <a:endParaRPr lang="zh-CN" altLang="en-US" sz="2200" dirty="0"/>
          </a:p>
          <a:p>
            <a:pPr>
              <a:lnSpc>
                <a:spcPct val="135000"/>
              </a:lnSpc>
            </a:pPr>
            <a:r>
              <a:rPr lang="zh-CN" altLang="en-US" sz="2200" dirty="0">
                <a:solidFill>
                  <a:srgbClr val="240CD2"/>
                </a:solidFill>
                <a:latin typeface="+mn-ea"/>
                <a:sym typeface="Wingdings" panose="05000000000000000000" pitchFamily="2" charset="2"/>
              </a:rPr>
              <a:t></a:t>
            </a:r>
            <a:r>
              <a:rPr lang="zh-CN" altLang="en-US" sz="2200" dirty="0" smtClean="0"/>
              <a:t>当</a:t>
            </a:r>
            <a:r>
              <a:rPr lang="zh-CN" altLang="en-US" sz="2200" dirty="0"/>
              <a:t>两个端口地址不相同，无冲突，可以并行存取</a:t>
            </a:r>
            <a:endParaRPr lang="zh-CN" altLang="en-US" sz="2200" dirty="0"/>
          </a:p>
          <a:p>
            <a:pPr>
              <a:lnSpc>
                <a:spcPct val="135000"/>
              </a:lnSpc>
            </a:pPr>
            <a:r>
              <a:rPr lang="zh-CN" altLang="en-US" sz="2200" dirty="0">
                <a:solidFill>
                  <a:srgbClr val="240CD2"/>
                </a:solidFill>
                <a:latin typeface="+mn-ea"/>
                <a:sym typeface="Wingdings" panose="05000000000000000000" pitchFamily="2" charset="2"/>
              </a:rPr>
              <a:t></a:t>
            </a:r>
            <a:r>
              <a:rPr lang="zh-CN" altLang="en-US" sz="2200" dirty="0" smtClean="0"/>
              <a:t>端口</a:t>
            </a:r>
            <a:r>
              <a:rPr lang="zh-CN" altLang="en-US" sz="2200" dirty="0"/>
              <a:t>地址相同，发生读写</a:t>
            </a:r>
            <a:r>
              <a:rPr lang="zh-CN" altLang="en-US" sz="2200" dirty="0" smtClean="0"/>
              <a:t>冲突时，</a:t>
            </a:r>
            <a:r>
              <a:rPr lang="zh-CN" altLang="en-US" sz="2200" dirty="0"/>
              <a:t>无法并行存取</a:t>
            </a:r>
            <a:endParaRPr lang="zh-CN" altLang="en-US" sz="2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/>
          <p:nvPr/>
        </p:nvSpPr>
        <p:spPr>
          <a:xfrm>
            <a:off x="710789" y="161267"/>
            <a:ext cx="4368072" cy="617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dirty="0" smtClean="0">
                <a:solidFill>
                  <a:schemeClr val="tx1"/>
                </a:solidFill>
                <a:latin typeface="禹卫书法行书简体" panose="02000603000000000000" pitchFamily="2" charset="-122"/>
                <a:ea typeface="禹卫书法行书简体" panose="02000603000000000000" pitchFamily="2" charset="-122"/>
              </a:rPr>
              <a:t>7.6 </a:t>
            </a:r>
            <a:r>
              <a:rPr lang="zh-CN" altLang="en-US" dirty="0" smtClean="0">
                <a:solidFill>
                  <a:schemeClr val="tx1"/>
                </a:solidFill>
                <a:latin typeface="禹卫书法行书简体" panose="02000603000000000000" pitchFamily="2" charset="-122"/>
                <a:ea typeface="禹卫书法行书简体" panose="02000603000000000000" pitchFamily="2" charset="-122"/>
              </a:rPr>
              <a:t>高速</a:t>
            </a:r>
            <a:r>
              <a:rPr lang="zh-CN" altLang="en-US" dirty="0">
                <a:solidFill>
                  <a:schemeClr val="tx1"/>
                </a:solidFill>
                <a:latin typeface="禹卫书法行书简体" panose="02000603000000000000" pitchFamily="2" charset="-122"/>
                <a:ea typeface="禹卫书法行书简体" panose="02000603000000000000" pitchFamily="2" charset="-122"/>
              </a:rPr>
              <a:t>缓冲</a:t>
            </a:r>
            <a:r>
              <a:rPr lang="zh-CN" altLang="en-US" dirty="0" smtClean="0">
                <a:solidFill>
                  <a:schemeClr val="tx1"/>
                </a:solidFill>
                <a:latin typeface="禹卫书法行书简体" panose="02000603000000000000" pitchFamily="2" charset="-122"/>
                <a:ea typeface="禹卫书法行书简体" panose="02000603000000000000" pitchFamily="2" charset="-122"/>
              </a:rPr>
              <a:t>存储器</a:t>
            </a:r>
            <a:endParaRPr lang="zh-CN" altLang="en-US" dirty="0">
              <a:solidFill>
                <a:schemeClr val="tx1"/>
              </a:solidFill>
              <a:latin typeface="禹卫书法行书简体" panose="02000603000000000000" pitchFamily="2" charset="-122"/>
              <a:ea typeface="禹卫书法行书简体" panose="02000603000000000000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94825" y="947055"/>
            <a:ext cx="5813746" cy="458288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/>
          <p:nvPr/>
        </p:nvSpPr>
        <p:spPr>
          <a:xfrm>
            <a:off x="710789" y="161267"/>
            <a:ext cx="4368072" cy="617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dirty="0" smtClean="0">
                <a:solidFill>
                  <a:schemeClr val="tx1"/>
                </a:solidFill>
                <a:latin typeface="禹卫书法行书简体" panose="02000603000000000000" pitchFamily="2" charset="-122"/>
                <a:ea typeface="禹卫书法行书简体" panose="02000603000000000000" pitchFamily="2" charset="-122"/>
              </a:rPr>
              <a:t>7.6 </a:t>
            </a:r>
            <a:r>
              <a:rPr lang="zh-CN" altLang="en-US" dirty="0" smtClean="0">
                <a:solidFill>
                  <a:schemeClr val="tx1"/>
                </a:solidFill>
                <a:latin typeface="禹卫书法行书简体" panose="02000603000000000000" pitchFamily="2" charset="-122"/>
                <a:ea typeface="禹卫书法行书简体" panose="02000603000000000000" pitchFamily="2" charset="-122"/>
              </a:rPr>
              <a:t>高速</a:t>
            </a:r>
            <a:r>
              <a:rPr lang="zh-CN" altLang="en-US" dirty="0">
                <a:solidFill>
                  <a:schemeClr val="tx1"/>
                </a:solidFill>
                <a:latin typeface="禹卫书法行书简体" panose="02000603000000000000" pitchFamily="2" charset="-122"/>
                <a:ea typeface="禹卫书法行书简体" panose="02000603000000000000" pitchFamily="2" charset="-122"/>
              </a:rPr>
              <a:t>缓冲</a:t>
            </a:r>
            <a:r>
              <a:rPr lang="zh-CN" altLang="en-US" dirty="0" smtClean="0">
                <a:solidFill>
                  <a:schemeClr val="tx1"/>
                </a:solidFill>
                <a:latin typeface="禹卫书法行书简体" panose="02000603000000000000" pitchFamily="2" charset="-122"/>
                <a:ea typeface="禹卫书法行书简体" panose="02000603000000000000" pitchFamily="2" charset="-122"/>
              </a:rPr>
              <a:t>存储器</a:t>
            </a:r>
            <a:endParaRPr lang="zh-CN" altLang="en-US" dirty="0">
              <a:solidFill>
                <a:schemeClr val="tx1"/>
              </a:solidFill>
              <a:latin typeface="禹卫书法行书简体" panose="02000603000000000000" pitchFamily="2" charset="-122"/>
              <a:ea typeface="禹卫书法行书简体" panose="02000603000000000000" pitchFamily="2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950828" y="1395232"/>
            <a:ext cx="278297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+mj-cs"/>
              </a:rPr>
              <a:t>(1)Cache</a:t>
            </a:r>
            <a:r>
              <a:rPr lang="zh-CN" alt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+mj-cs"/>
              </a:rPr>
              <a:t>的读操作</a:t>
            </a:r>
            <a:endParaRPr lang="en-US" altLang="zh-CN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cs typeface="+mj-cs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716505" y="790056"/>
            <a:ext cx="5412151" cy="4914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5.Cache</a:t>
            </a:r>
            <a:r>
              <a:rPr lang="zh-CN" altLang="en-US" sz="2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的写操作</a:t>
            </a:r>
            <a:endParaRPr lang="en-US" altLang="zh-CN" sz="2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禹卫书法行书简体" panose="02000603000000000000" pitchFamily="2" charset="-122"/>
              <a:ea typeface="禹卫书法行书简体" panose="02000603000000000000" pitchFamily="2" charset="-122"/>
              <a:cs typeface="+mj-cs"/>
            </a:endParaRPr>
          </a:p>
        </p:txBody>
      </p:sp>
      <p:grpSp>
        <p:nvGrpSpPr>
          <p:cNvPr id="7" name="组合 6"/>
          <p:cNvGrpSpPr/>
          <p:nvPr/>
        </p:nvGrpSpPr>
        <p:grpSpPr bwMode="auto">
          <a:xfrm>
            <a:off x="7073006" y="4944553"/>
            <a:ext cx="3666269" cy="814320"/>
            <a:chOff x="1678562" y="4794779"/>
            <a:chExt cx="3666769" cy="1253153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cxnSp>
          <p:nvCxnSpPr>
            <p:cNvPr id="8" name="肘形连接符 7"/>
            <p:cNvCxnSpPr/>
            <p:nvPr/>
          </p:nvCxnSpPr>
          <p:spPr>
            <a:xfrm rot="5400000">
              <a:off x="2145856" y="4964073"/>
              <a:ext cx="609402" cy="1543989"/>
            </a:xfrm>
            <a:prstGeom prst="bentConnector2">
              <a:avLst/>
            </a:prstGeom>
            <a:ln w="1905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肘形连接符 8"/>
            <p:cNvCxnSpPr>
              <a:stCxn id="21" idx="2"/>
              <a:endCxn id="12" idx="3"/>
            </p:cNvCxnSpPr>
            <p:nvPr/>
          </p:nvCxnSpPr>
          <p:spPr>
            <a:xfrm rot="5400000">
              <a:off x="2885372" y="3587973"/>
              <a:ext cx="1253153" cy="3666765"/>
            </a:xfrm>
            <a:prstGeom prst="bentConnector2">
              <a:avLst/>
            </a:prstGeom>
            <a:ln w="1905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组合 9"/>
          <p:cNvGrpSpPr/>
          <p:nvPr/>
        </p:nvGrpSpPr>
        <p:grpSpPr bwMode="auto">
          <a:xfrm>
            <a:off x="6136383" y="5200688"/>
            <a:ext cx="936625" cy="741772"/>
            <a:chOff x="698922" y="5238680"/>
            <a:chExt cx="936104" cy="91403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cxnSp>
          <p:nvCxnSpPr>
            <p:cNvPr id="11" name="直接箭头连接符 10"/>
            <p:cNvCxnSpPr/>
            <p:nvPr/>
          </p:nvCxnSpPr>
          <p:spPr>
            <a:xfrm>
              <a:off x="1161072" y="5238680"/>
              <a:ext cx="0" cy="432019"/>
            </a:xfrm>
            <a:prstGeom prst="straightConnector1">
              <a:avLst/>
            </a:prstGeom>
            <a:ln w="19050">
              <a:solidFill>
                <a:srgbClr val="039DDB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圆角矩形 11"/>
            <p:cNvSpPr/>
            <p:nvPr/>
          </p:nvSpPr>
          <p:spPr>
            <a:xfrm>
              <a:off x="698922" y="5700259"/>
              <a:ext cx="936104" cy="452459"/>
            </a:xfrm>
            <a:prstGeom prst="roundRect">
              <a:avLst>
                <a:gd name="adj" fmla="val 50000"/>
              </a:avLst>
            </a:prstGeom>
            <a:solidFill>
              <a:srgbClr val="92D050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zh-CN" altLang="en-US" sz="1400" b="1" dirty="0">
                  <a:solidFill>
                    <a:schemeClr val="dk1"/>
                  </a:solidFill>
                </a:rPr>
                <a:t>结束</a:t>
              </a:r>
              <a:endParaRPr lang="en-US" altLang="zh-CN" sz="1400" b="1" dirty="0">
                <a:solidFill>
                  <a:schemeClr val="dk1"/>
                </a:solidFill>
              </a:endParaRPr>
            </a:p>
          </p:txBody>
        </p:sp>
      </p:grpSp>
      <p:grpSp>
        <p:nvGrpSpPr>
          <p:cNvPr id="13" name="组合 12"/>
          <p:cNvGrpSpPr/>
          <p:nvPr/>
        </p:nvGrpSpPr>
        <p:grpSpPr bwMode="auto">
          <a:xfrm>
            <a:off x="5957905" y="3829727"/>
            <a:ext cx="1358324" cy="1305626"/>
            <a:chOff x="563354" y="3861780"/>
            <a:chExt cx="1359107" cy="1305744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grpSp>
          <p:nvGrpSpPr>
            <p:cNvPr id="14" name="组合 171"/>
            <p:cNvGrpSpPr/>
            <p:nvPr/>
          </p:nvGrpSpPr>
          <p:grpSpPr bwMode="auto">
            <a:xfrm>
              <a:off x="563354" y="3861780"/>
              <a:ext cx="1260723" cy="1305744"/>
              <a:chOff x="563354" y="3861780"/>
              <a:chExt cx="1260723" cy="1305744"/>
            </a:xfrm>
          </p:grpSpPr>
          <p:cxnSp>
            <p:nvCxnSpPr>
              <p:cNvPr id="16" name="直接箭头连接符 15"/>
              <p:cNvCxnSpPr/>
              <p:nvPr/>
            </p:nvCxnSpPr>
            <p:spPr>
              <a:xfrm>
                <a:off x="1198037" y="3861780"/>
                <a:ext cx="1589" cy="720065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矩形 16"/>
              <p:cNvSpPr/>
              <p:nvPr/>
            </p:nvSpPr>
            <p:spPr>
              <a:xfrm>
                <a:off x="563354" y="4627475"/>
                <a:ext cx="1260723" cy="540049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bg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zh-CN" altLang="en-US" sz="1400" b="1">
                    <a:solidFill>
                      <a:schemeClr val="bg1"/>
                    </a:solidFill>
                  </a:rPr>
                  <a:t>访问</a:t>
                </a:r>
                <a:r>
                  <a:rPr lang="en-US" altLang="zh-CN" sz="1400" b="1">
                    <a:solidFill>
                      <a:schemeClr val="bg1"/>
                    </a:solidFill>
                  </a:rPr>
                  <a:t>Cache</a:t>
                </a:r>
                <a:endParaRPr lang="en-US" altLang="zh-CN" sz="1400" b="1" dirty="0">
                  <a:solidFill>
                    <a:schemeClr val="bg1"/>
                  </a:solidFill>
                </a:endParaRPr>
              </a:p>
              <a:p>
                <a:pPr algn="ctr">
                  <a:defRPr/>
                </a:pPr>
                <a:r>
                  <a:rPr lang="zh-CN" altLang="en-US" sz="1400" b="1" dirty="0">
                    <a:solidFill>
                      <a:schemeClr val="bg1"/>
                    </a:solidFill>
                  </a:rPr>
                  <a:t>获取</a:t>
                </a:r>
                <a:r>
                  <a:rPr lang="en-US" altLang="zh-CN" sz="1400" b="1" dirty="0">
                    <a:solidFill>
                      <a:schemeClr val="bg1"/>
                    </a:solidFill>
                  </a:rPr>
                  <a:t>RA</a:t>
                </a:r>
                <a:r>
                  <a:rPr lang="zh-CN" altLang="en-US" sz="1400" b="1" dirty="0">
                    <a:solidFill>
                      <a:schemeClr val="bg1"/>
                    </a:solidFill>
                  </a:rPr>
                  <a:t>字</a:t>
                </a:r>
                <a:endParaRPr lang="zh-CN" altLang="en-US" sz="1400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5" name="Text Box 5"/>
            <p:cNvSpPr txBox="1">
              <a:spLocks noChangeArrowheads="1"/>
            </p:cNvSpPr>
            <p:nvPr/>
          </p:nvSpPr>
          <p:spPr bwMode="auto">
            <a:xfrm>
              <a:off x="1251112" y="4067780"/>
              <a:ext cx="671349" cy="36936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/>
            <a:p>
              <a:r>
                <a:rPr lang="zh-CN" altLang="en-US" b="1" dirty="0">
                  <a:latin typeface="+mn-ea"/>
                </a:rPr>
                <a:t>命中</a:t>
              </a:r>
              <a:endParaRPr lang="zh-CN" altLang="en-US" b="1" dirty="0">
                <a:latin typeface="+mn-ea"/>
              </a:endParaRPr>
            </a:p>
          </p:txBody>
        </p:sp>
      </p:grpSp>
      <p:grpSp>
        <p:nvGrpSpPr>
          <p:cNvPr id="18" name="组合 17"/>
          <p:cNvGrpSpPr/>
          <p:nvPr/>
        </p:nvGrpSpPr>
        <p:grpSpPr bwMode="auto">
          <a:xfrm>
            <a:off x="8022786" y="3504546"/>
            <a:ext cx="3310487" cy="1838232"/>
            <a:chOff x="2808914" y="3498295"/>
            <a:chExt cx="3310415" cy="2316522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grpSp>
          <p:nvGrpSpPr>
            <p:cNvPr id="19" name="组合 173"/>
            <p:cNvGrpSpPr/>
            <p:nvPr/>
          </p:nvGrpSpPr>
          <p:grpSpPr bwMode="auto">
            <a:xfrm>
              <a:off x="3402901" y="3498295"/>
              <a:ext cx="2122441" cy="1363818"/>
              <a:chOff x="3402901" y="3498295"/>
              <a:chExt cx="2122441" cy="1363818"/>
            </a:xfrm>
          </p:grpSpPr>
          <p:cxnSp>
            <p:nvCxnSpPr>
              <p:cNvPr id="22" name="肘形连接符 21"/>
              <p:cNvCxnSpPr>
                <a:stCxn id="37" idx="2"/>
                <a:endCxn id="20" idx="0"/>
              </p:cNvCxnSpPr>
              <p:nvPr/>
            </p:nvCxnSpPr>
            <p:spPr>
              <a:xfrm rot="5400000">
                <a:off x="3289049" y="3612147"/>
                <a:ext cx="1363818" cy="1136114"/>
              </a:xfrm>
              <a:prstGeom prst="bentConnector3">
                <a:avLst>
                  <a:gd name="adj1" fmla="val 50000"/>
                </a:avLst>
              </a:prstGeom>
              <a:ln w="1905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肘形连接符 22"/>
              <p:cNvCxnSpPr>
                <a:stCxn id="37" idx="2"/>
                <a:endCxn id="21" idx="0"/>
              </p:cNvCxnSpPr>
              <p:nvPr/>
            </p:nvCxnSpPr>
            <p:spPr>
              <a:xfrm rot="16200000" flipH="1">
                <a:off x="4418865" y="3618452"/>
                <a:ext cx="1226628" cy="986327"/>
              </a:xfrm>
              <a:prstGeom prst="bentConnector3">
                <a:avLst>
                  <a:gd name="adj1" fmla="val 50000"/>
                </a:avLst>
              </a:prstGeom>
              <a:ln w="1905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" name="矩形 19"/>
            <p:cNvSpPr/>
            <p:nvPr/>
          </p:nvSpPr>
          <p:spPr>
            <a:xfrm>
              <a:off x="2808914" y="4862113"/>
              <a:ext cx="1187974" cy="952704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zh-CN" altLang="en-US" sz="1400" b="1" dirty="0">
                  <a:solidFill>
                    <a:schemeClr val="bg1"/>
                  </a:solidFill>
                </a:rPr>
                <a:t>装载主存块</a:t>
              </a:r>
              <a:endParaRPr lang="en-US" altLang="zh-CN" sz="1400" b="1" dirty="0">
                <a:solidFill>
                  <a:schemeClr val="bg1"/>
                </a:solidFill>
              </a:endParaRPr>
            </a:p>
            <a:p>
              <a:pPr algn="ctr">
                <a:defRPr/>
              </a:pPr>
              <a:r>
                <a:rPr lang="zh-CN" altLang="en-US" sz="1400" b="1" dirty="0">
                  <a:solidFill>
                    <a:schemeClr val="bg1"/>
                  </a:solidFill>
                </a:rPr>
                <a:t>到</a:t>
              </a:r>
              <a:r>
                <a:rPr lang="en-US" altLang="zh-CN" sz="1400" b="1" dirty="0">
                  <a:solidFill>
                    <a:schemeClr val="bg1"/>
                  </a:solidFill>
                </a:rPr>
                <a:t>Cache</a:t>
              </a:r>
              <a:r>
                <a:rPr lang="zh-CN" altLang="en-US" sz="1400" b="1" dirty="0" smtClean="0">
                  <a:solidFill>
                    <a:schemeClr val="bg1"/>
                  </a:solidFill>
                </a:rPr>
                <a:t>行，并填写</a:t>
              </a:r>
              <a:r>
                <a:rPr lang="en-US" altLang="zh-CN" sz="1400" b="1" dirty="0" smtClean="0">
                  <a:solidFill>
                    <a:schemeClr val="bg1"/>
                  </a:solidFill>
                </a:rPr>
                <a:t>Tag</a:t>
              </a:r>
              <a:endParaRPr lang="zh-CN" altLang="en-US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4931355" y="4724929"/>
              <a:ext cx="1187974" cy="588053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zh-CN" altLang="en-US" sz="1400" b="1" dirty="0">
                  <a:solidFill>
                    <a:schemeClr val="bg1"/>
                  </a:solidFill>
                </a:rPr>
                <a:t>发送</a:t>
              </a:r>
              <a:r>
                <a:rPr lang="en-US" altLang="zh-CN" sz="1400" b="1" dirty="0">
                  <a:solidFill>
                    <a:schemeClr val="bg1"/>
                  </a:solidFill>
                </a:rPr>
                <a:t>RA </a:t>
              </a:r>
              <a:r>
                <a:rPr lang="zh-CN" altLang="en-US" sz="1400" b="1" dirty="0">
                  <a:solidFill>
                    <a:schemeClr val="bg1"/>
                  </a:solidFill>
                </a:rPr>
                <a:t>字</a:t>
              </a:r>
              <a:endParaRPr lang="en-US" altLang="zh-CN" sz="1400" b="1" dirty="0">
                <a:solidFill>
                  <a:schemeClr val="bg1"/>
                </a:solidFill>
              </a:endParaRPr>
            </a:p>
            <a:p>
              <a:pPr algn="ctr">
                <a:defRPr/>
              </a:pPr>
              <a:r>
                <a:rPr lang="zh-CN" altLang="en-US" sz="1400" b="1">
                  <a:solidFill>
                    <a:schemeClr val="bg1"/>
                  </a:solidFill>
                </a:rPr>
                <a:t>给</a:t>
              </a:r>
              <a:r>
                <a:rPr lang="en-US" altLang="zh-CN" sz="1400" b="1">
                  <a:solidFill>
                    <a:schemeClr val="bg1"/>
                  </a:solidFill>
                </a:rPr>
                <a:t>CPU</a:t>
              </a:r>
              <a:endParaRPr lang="zh-CN" altLang="en-US" sz="1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4" name="组合 23"/>
          <p:cNvGrpSpPr/>
          <p:nvPr/>
        </p:nvGrpSpPr>
        <p:grpSpPr bwMode="auto">
          <a:xfrm>
            <a:off x="7411290" y="1883455"/>
            <a:ext cx="2973217" cy="1764915"/>
            <a:chOff x="2139619" y="1916832"/>
            <a:chExt cx="2973174" cy="1763811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grpSp>
          <p:nvGrpSpPr>
            <p:cNvPr id="25" name="组合 172"/>
            <p:cNvGrpSpPr/>
            <p:nvPr/>
          </p:nvGrpSpPr>
          <p:grpSpPr bwMode="auto">
            <a:xfrm>
              <a:off x="2139619" y="1916832"/>
              <a:ext cx="2973174" cy="1763811"/>
              <a:chOff x="2139619" y="1916832"/>
              <a:chExt cx="2973174" cy="1763811"/>
            </a:xfrm>
          </p:grpSpPr>
          <p:sp>
            <p:nvSpPr>
              <p:cNvPr id="27" name="矩形 26"/>
              <p:cNvSpPr/>
              <p:nvPr/>
            </p:nvSpPr>
            <p:spPr>
              <a:xfrm>
                <a:off x="3852811" y="1916832"/>
                <a:ext cx="1259982" cy="539662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bg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zh-CN" altLang="en-US" sz="1400" b="1" dirty="0">
                    <a:solidFill>
                      <a:schemeClr val="bg1"/>
                    </a:solidFill>
                  </a:rPr>
                  <a:t>访问包含</a:t>
                </a:r>
                <a:r>
                  <a:rPr lang="en-US" altLang="zh-CN" sz="1400" b="1" dirty="0">
                    <a:solidFill>
                      <a:schemeClr val="bg1"/>
                    </a:solidFill>
                  </a:rPr>
                  <a:t>RA</a:t>
                </a:r>
                <a:endParaRPr lang="en-US" altLang="zh-CN" sz="1400" b="1" dirty="0">
                  <a:solidFill>
                    <a:schemeClr val="bg1"/>
                  </a:solidFill>
                </a:endParaRPr>
              </a:p>
              <a:p>
                <a:pPr algn="ctr">
                  <a:defRPr/>
                </a:pPr>
                <a:r>
                  <a:rPr lang="zh-CN" altLang="en-US" sz="1400" b="1" dirty="0">
                    <a:solidFill>
                      <a:schemeClr val="bg1"/>
                    </a:solidFill>
                  </a:rPr>
                  <a:t>的主存块</a:t>
                </a:r>
                <a:endParaRPr lang="zh-CN" altLang="en-US" sz="1400" b="1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28" name="肘形连接符 27"/>
              <p:cNvCxnSpPr>
                <a:stCxn id="31" idx="0"/>
                <a:endCxn id="27" idx="1"/>
              </p:cNvCxnSpPr>
              <p:nvPr/>
            </p:nvCxnSpPr>
            <p:spPr>
              <a:xfrm flipV="1">
                <a:off x="2139619" y="2186663"/>
                <a:ext cx="1713192" cy="1493980"/>
              </a:xfrm>
              <a:prstGeom prst="bentConnector3">
                <a:avLst/>
              </a:prstGeom>
              <a:ln w="1905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Text Box 5"/>
            <p:cNvSpPr txBox="1">
              <a:spLocks noChangeArrowheads="1"/>
            </p:cNvSpPr>
            <p:nvPr/>
          </p:nvSpPr>
          <p:spPr bwMode="auto">
            <a:xfrm>
              <a:off x="2158976" y="3275692"/>
              <a:ext cx="699704" cy="369101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/>
            <a:p>
              <a:r>
                <a:rPr lang="zh-CN" altLang="en-US" b="1" dirty="0">
                  <a:latin typeface="+mn-ea"/>
                </a:rPr>
                <a:t>缺失</a:t>
              </a:r>
              <a:endParaRPr lang="zh-CN" altLang="en-US" b="1" dirty="0">
                <a:latin typeface="+mn-ea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5790000" y="2907366"/>
            <a:ext cx="1621290" cy="1065040"/>
            <a:chOff x="395536" y="2940024"/>
            <a:chExt cx="1621290" cy="1065040"/>
          </a:xfrm>
          <a:solidFill>
            <a:srgbClr val="00B05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cxnSp>
          <p:nvCxnSpPr>
            <p:cNvPr id="30" name="直接箭头连接符 29"/>
            <p:cNvCxnSpPr/>
            <p:nvPr/>
          </p:nvCxnSpPr>
          <p:spPr>
            <a:xfrm>
              <a:off x="1208377" y="2940024"/>
              <a:ext cx="0" cy="396000"/>
            </a:xfrm>
            <a:prstGeom prst="straightConnector1">
              <a:avLst/>
            </a:prstGeom>
            <a:grpFill/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六边形 30"/>
            <p:cNvSpPr/>
            <p:nvPr/>
          </p:nvSpPr>
          <p:spPr>
            <a:xfrm>
              <a:off x="395536" y="3356992"/>
              <a:ext cx="1621290" cy="648072"/>
            </a:xfrm>
            <a:prstGeom prst="hexagon">
              <a:avLst/>
            </a:prstGeom>
            <a:solidFill>
              <a:srgbClr val="92D050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1400" b="1" dirty="0">
                  <a:solidFill>
                    <a:schemeClr val="dk1"/>
                  </a:solidFill>
                </a:rPr>
                <a:t>RA</a:t>
              </a:r>
              <a:r>
                <a:rPr lang="zh-CN" altLang="en-US" sz="1400" b="1" dirty="0">
                  <a:solidFill>
                    <a:schemeClr val="dk1"/>
                  </a:solidFill>
                </a:rPr>
                <a:t>块地址</a:t>
              </a:r>
              <a:endParaRPr lang="en-US" altLang="zh-CN" sz="1400" b="1" dirty="0">
                <a:solidFill>
                  <a:schemeClr val="dk1"/>
                </a:solidFill>
              </a:endParaRPr>
            </a:p>
            <a:p>
              <a:pPr algn="ctr">
                <a:defRPr/>
              </a:pPr>
              <a:r>
                <a:rPr lang="en-US" altLang="zh-CN" sz="1400" b="1" dirty="0" smtClean="0">
                  <a:solidFill>
                    <a:schemeClr val="dk1"/>
                  </a:solidFill>
                </a:rPr>
                <a:t>Cache</a:t>
              </a:r>
              <a:r>
                <a:rPr lang="zh-CN" altLang="en-US" sz="1400" b="1" dirty="0">
                  <a:solidFill>
                    <a:schemeClr val="dk1"/>
                  </a:solidFill>
                </a:rPr>
                <a:t>查找？</a:t>
              </a:r>
              <a:endParaRPr lang="zh-CN" altLang="en-US" sz="1400" b="1" dirty="0">
                <a:solidFill>
                  <a:schemeClr val="dk1"/>
                </a:solidFill>
              </a:endParaRPr>
            </a:p>
          </p:txBody>
        </p:sp>
      </p:grpSp>
      <p:grpSp>
        <p:nvGrpSpPr>
          <p:cNvPr id="32" name="组合 31"/>
          <p:cNvGrpSpPr/>
          <p:nvPr/>
        </p:nvGrpSpPr>
        <p:grpSpPr bwMode="auto">
          <a:xfrm>
            <a:off x="5979677" y="1830835"/>
            <a:ext cx="1260000" cy="982688"/>
            <a:chOff x="585138" y="1864037"/>
            <a:chExt cx="1260722" cy="982347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cxnSp>
          <p:nvCxnSpPr>
            <p:cNvPr id="33" name="肘形连接符 32"/>
            <p:cNvCxnSpPr/>
            <p:nvPr/>
          </p:nvCxnSpPr>
          <p:spPr>
            <a:xfrm rot="5400000">
              <a:off x="993103" y="2079863"/>
              <a:ext cx="431652" cy="0"/>
            </a:xfrm>
            <a:prstGeom prst="bentConnector3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矩形 33"/>
            <p:cNvSpPr/>
            <p:nvPr/>
          </p:nvSpPr>
          <p:spPr>
            <a:xfrm>
              <a:off x="585138" y="2306571"/>
              <a:ext cx="1260722" cy="539813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1400" b="1" dirty="0" smtClean="0">
                  <a:solidFill>
                    <a:schemeClr val="bg1"/>
                  </a:solidFill>
                </a:rPr>
                <a:t>CPU</a:t>
              </a:r>
              <a:r>
                <a:rPr lang="zh-CN" altLang="en-US" sz="1400" b="1" dirty="0" smtClean="0">
                  <a:solidFill>
                    <a:schemeClr val="bg1"/>
                  </a:solidFill>
                </a:rPr>
                <a:t>指令中析出读地址</a:t>
              </a:r>
              <a:r>
                <a:rPr lang="en-US" altLang="zh-CN" sz="1400" b="1" dirty="0" smtClean="0">
                  <a:solidFill>
                    <a:schemeClr val="bg1"/>
                  </a:solidFill>
                </a:rPr>
                <a:t>RA</a:t>
              </a:r>
              <a:endParaRPr lang="zh-CN" altLang="en-US" sz="1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35" name="圆角矩形 34"/>
          <p:cNvSpPr/>
          <p:nvPr/>
        </p:nvSpPr>
        <p:spPr>
          <a:xfrm>
            <a:off x="6142951" y="1292879"/>
            <a:ext cx="933450" cy="450850"/>
          </a:xfrm>
          <a:prstGeom prst="roundRect">
            <a:avLst>
              <a:gd name="adj" fmla="val 50000"/>
            </a:avLst>
          </a:prstGeom>
          <a:solidFill>
            <a:srgbClr val="92D050"/>
          </a:solidFill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1400" b="1" dirty="0">
                <a:solidFill>
                  <a:schemeClr val="dk1"/>
                </a:solidFill>
              </a:rPr>
              <a:t>开始</a:t>
            </a:r>
            <a:endParaRPr lang="zh-CN" altLang="en-US" sz="1400" b="1" dirty="0">
              <a:solidFill>
                <a:schemeClr val="dk1"/>
              </a:solidFill>
            </a:endParaRPr>
          </a:p>
        </p:txBody>
      </p:sp>
      <p:grpSp>
        <p:nvGrpSpPr>
          <p:cNvPr id="36" name="组合 35"/>
          <p:cNvGrpSpPr/>
          <p:nvPr/>
        </p:nvGrpSpPr>
        <p:grpSpPr bwMode="auto">
          <a:xfrm>
            <a:off x="9122925" y="2434341"/>
            <a:ext cx="1260000" cy="1070204"/>
            <a:chOff x="3851920" y="2466444"/>
            <a:chExt cx="1259400" cy="107081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37" name="矩形 36"/>
            <p:cNvSpPr/>
            <p:nvPr/>
          </p:nvSpPr>
          <p:spPr>
            <a:xfrm>
              <a:off x="3851920" y="2996952"/>
              <a:ext cx="1259400" cy="54031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zh-CN" altLang="en-US" sz="1400" b="1" dirty="0">
                  <a:solidFill>
                    <a:schemeClr val="tx1"/>
                  </a:solidFill>
                </a:rPr>
                <a:t>为主存块</a:t>
              </a:r>
              <a:endParaRPr lang="en-US" altLang="zh-CN" sz="1400" b="1" dirty="0">
                <a:solidFill>
                  <a:schemeClr val="tx1"/>
                </a:solidFill>
              </a:endParaRPr>
            </a:p>
            <a:p>
              <a:pPr algn="ctr">
                <a:defRPr/>
              </a:pPr>
              <a:r>
                <a:rPr lang="zh-CN" altLang="en-US" sz="1400" b="1">
                  <a:solidFill>
                    <a:schemeClr val="tx1"/>
                  </a:solidFill>
                </a:rPr>
                <a:t>分配</a:t>
              </a:r>
              <a:r>
                <a:rPr lang="en-US" altLang="zh-CN" sz="1400" b="1">
                  <a:solidFill>
                    <a:schemeClr val="tx1"/>
                  </a:solidFill>
                </a:rPr>
                <a:t>Cache</a:t>
              </a:r>
              <a:r>
                <a:rPr lang="zh-CN" altLang="en-US" sz="1400" b="1" dirty="0">
                  <a:solidFill>
                    <a:schemeClr val="tx1"/>
                  </a:solidFill>
                </a:rPr>
                <a:t>行</a:t>
              </a:r>
              <a:endParaRPr lang="en-US" altLang="zh-CN" sz="1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38" name="直接箭头连接符 37"/>
            <p:cNvCxnSpPr>
              <a:stCxn id="27" idx="2"/>
              <a:endCxn id="37" idx="0"/>
            </p:cNvCxnSpPr>
            <p:nvPr/>
          </p:nvCxnSpPr>
          <p:spPr>
            <a:xfrm flipH="1">
              <a:off x="4481620" y="2466444"/>
              <a:ext cx="1581" cy="53050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3820" y="2206617"/>
            <a:ext cx="3591980" cy="345004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/>
          <p:nvPr/>
        </p:nvSpPr>
        <p:spPr>
          <a:xfrm>
            <a:off x="710789" y="161267"/>
            <a:ext cx="4368072" cy="617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dirty="0" smtClean="0">
                <a:solidFill>
                  <a:schemeClr val="tx1"/>
                </a:solidFill>
                <a:latin typeface="禹卫书法行书简体" panose="02000603000000000000" pitchFamily="2" charset="-122"/>
                <a:ea typeface="禹卫书法行书简体" panose="02000603000000000000" pitchFamily="2" charset="-122"/>
              </a:rPr>
              <a:t>7.6 </a:t>
            </a:r>
            <a:r>
              <a:rPr lang="zh-CN" altLang="en-US" dirty="0" smtClean="0">
                <a:solidFill>
                  <a:schemeClr val="tx1"/>
                </a:solidFill>
                <a:latin typeface="禹卫书法行书简体" panose="02000603000000000000" pitchFamily="2" charset="-122"/>
                <a:ea typeface="禹卫书法行书简体" panose="02000603000000000000" pitchFamily="2" charset="-122"/>
              </a:rPr>
              <a:t>高速</a:t>
            </a:r>
            <a:r>
              <a:rPr lang="zh-CN" altLang="en-US" dirty="0">
                <a:solidFill>
                  <a:schemeClr val="tx1"/>
                </a:solidFill>
                <a:latin typeface="禹卫书法行书简体" panose="02000603000000000000" pitchFamily="2" charset="-122"/>
                <a:ea typeface="禹卫书法行书简体" panose="02000603000000000000" pitchFamily="2" charset="-122"/>
              </a:rPr>
              <a:t>缓冲</a:t>
            </a:r>
            <a:r>
              <a:rPr lang="zh-CN" altLang="en-US" dirty="0" smtClean="0">
                <a:solidFill>
                  <a:schemeClr val="tx1"/>
                </a:solidFill>
                <a:latin typeface="禹卫书法行书简体" panose="02000603000000000000" pitchFamily="2" charset="-122"/>
                <a:ea typeface="禹卫书法行书简体" panose="02000603000000000000" pitchFamily="2" charset="-122"/>
              </a:rPr>
              <a:t>存储器</a:t>
            </a:r>
            <a:endParaRPr lang="zh-CN" altLang="en-US" dirty="0">
              <a:solidFill>
                <a:schemeClr val="tx1"/>
              </a:solidFill>
              <a:latin typeface="禹卫书法行书简体" panose="02000603000000000000" pitchFamily="2" charset="-122"/>
              <a:ea typeface="禹卫书法行书简体" panose="02000603000000000000" pitchFamily="2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716505" y="790056"/>
            <a:ext cx="5412151" cy="4914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5.Cache</a:t>
            </a:r>
            <a:r>
              <a:rPr lang="zh-CN" altLang="en-US" sz="2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的写操作</a:t>
            </a:r>
            <a:endParaRPr lang="en-US" altLang="zh-CN" sz="2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禹卫书法行书简体" panose="02000603000000000000" pitchFamily="2" charset="-122"/>
              <a:ea typeface="禹卫书法行书简体" panose="02000603000000000000" pitchFamily="2" charset="-122"/>
              <a:cs typeface="+mj-cs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43431" y="1438776"/>
            <a:ext cx="4822589" cy="3450048"/>
          </a:xfrm>
          <a:prstGeom prst="rect">
            <a:avLst/>
          </a:prstGeom>
        </p:spPr>
      </p:pic>
      <p:sp>
        <p:nvSpPr>
          <p:cNvPr id="42" name="矩形 41"/>
          <p:cNvSpPr/>
          <p:nvPr/>
        </p:nvSpPr>
        <p:spPr>
          <a:xfrm>
            <a:off x="1295400" y="5246231"/>
            <a:ext cx="10058401" cy="9675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5000"/>
              </a:lnSpc>
            </a:pPr>
            <a:r>
              <a:rPr lang="en-US" altLang="zh-CN" sz="22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Symbol" panose="05050102010706020507" pitchFamily="18" charset="2"/>
              </a:rPr>
              <a:t>CPU</a:t>
            </a:r>
            <a:r>
              <a:rPr lang="zh-CN" altLang="en-US" sz="22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Symbol" panose="05050102010706020507" pitchFamily="18" charset="2"/>
              </a:rPr>
              <a:t>执行写数据时，涉及到数据修改，导致</a:t>
            </a:r>
            <a:r>
              <a:rPr lang="en-US" altLang="zh-CN" sz="22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Symbol" panose="05050102010706020507" pitchFamily="18" charset="2"/>
              </a:rPr>
              <a:t>Cache</a:t>
            </a:r>
            <a:r>
              <a:rPr lang="zh-CN" altLang="en-US" sz="22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Symbol" panose="05050102010706020507" pitchFamily="18" charset="2"/>
              </a:rPr>
              <a:t>与主存数据不一致，因此，写策略要考虑的问题较为复杂！</a:t>
            </a:r>
            <a:endParaRPr lang="en-US" altLang="zh-CN" sz="2200" kern="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/>
          <p:nvPr/>
        </p:nvSpPr>
        <p:spPr>
          <a:xfrm>
            <a:off x="710789" y="161267"/>
            <a:ext cx="4368072" cy="617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dirty="0" smtClean="0">
                <a:solidFill>
                  <a:schemeClr val="tx1"/>
                </a:solidFill>
                <a:latin typeface="禹卫书法行书简体" panose="02000603000000000000" pitchFamily="2" charset="-122"/>
                <a:ea typeface="禹卫书法行书简体" panose="02000603000000000000" pitchFamily="2" charset="-122"/>
              </a:rPr>
              <a:t>7.6 </a:t>
            </a:r>
            <a:r>
              <a:rPr lang="zh-CN" altLang="en-US" dirty="0" smtClean="0">
                <a:solidFill>
                  <a:schemeClr val="tx1"/>
                </a:solidFill>
                <a:latin typeface="禹卫书法行书简体" panose="02000603000000000000" pitchFamily="2" charset="-122"/>
                <a:ea typeface="禹卫书法行书简体" panose="02000603000000000000" pitchFamily="2" charset="-122"/>
              </a:rPr>
              <a:t>高速</a:t>
            </a:r>
            <a:r>
              <a:rPr lang="zh-CN" altLang="en-US" dirty="0">
                <a:solidFill>
                  <a:schemeClr val="tx1"/>
                </a:solidFill>
                <a:latin typeface="禹卫书法行书简体" panose="02000603000000000000" pitchFamily="2" charset="-122"/>
                <a:ea typeface="禹卫书法行书简体" panose="02000603000000000000" pitchFamily="2" charset="-122"/>
              </a:rPr>
              <a:t>缓冲</a:t>
            </a:r>
            <a:r>
              <a:rPr lang="zh-CN" altLang="en-US" dirty="0" smtClean="0">
                <a:solidFill>
                  <a:schemeClr val="tx1"/>
                </a:solidFill>
                <a:latin typeface="禹卫书法行书简体" panose="02000603000000000000" pitchFamily="2" charset="-122"/>
                <a:ea typeface="禹卫书法行书简体" panose="02000603000000000000" pitchFamily="2" charset="-122"/>
              </a:rPr>
              <a:t>存储器</a:t>
            </a:r>
            <a:endParaRPr lang="zh-CN" altLang="en-US" dirty="0">
              <a:solidFill>
                <a:schemeClr val="tx1"/>
              </a:solidFill>
              <a:latin typeface="禹卫书法行书简体" panose="02000603000000000000" pitchFamily="2" charset="-122"/>
              <a:ea typeface="禹卫书法行书简体" panose="02000603000000000000" pitchFamily="2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950828" y="1373460"/>
            <a:ext cx="44702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+mj-cs"/>
              </a:rPr>
              <a:t>(1) </a:t>
            </a:r>
            <a:r>
              <a:rPr lang="zh-CN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+mj-cs"/>
                <a:sym typeface="Wingdings" panose="05000000000000000000" pitchFamily="2" charset="2"/>
              </a:rPr>
              <a:t>写直达法</a:t>
            </a:r>
            <a:r>
              <a:rPr lang="en-US" altLang="zh-CN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+mj-cs"/>
                <a:sym typeface="Wingdings" panose="05000000000000000000" pitchFamily="2" charset="2"/>
              </a:rPr>
              <a:t>(Write Through</a:t>
            </a:r>
            <a:r>
              <a:rPr lang="en-US" altLang="zh-CN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+mj-cs"/>
                <a:sym typeface="Wingdings" panose="05000000000000000000" pitchFamily="2" charset="2"/>
              </a:rPr>
              <a:t>)</a:t>
            </a:r>
            <a:endParaRPr lang="en-US" altLang="zh-CN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cs typeface="+mj-cs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716505" y="790056"/>
            <a:ext cx="5412151" cy="4914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5.Cache</a:t>
            </a:r>
            <a:r>
              <a:rPr lang="zh-CN" altLang="en-US" sz="2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的写操作</a:t>
            </a:r>
            <a:endParaRPr lang="en-US" altLang="zh-CN" sz="2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禹卫书法行书简体" panose="02000603000000000000" pitchFamily="2" charset="-122"/>
              <a:ea typeface="禹卫书法行书简体" panose="02000603000000000000" pitchFamily="2" charset="-122"/>
              <a:cs typeface="+mj-cs"/>
            </a:endParaRPr>
          </a:p>
        </p:txBody>
      </p:sp>
      <p:sp>
        <p:nvSpPr>
          <p:cNvPr id="103" name="矩形 102"/>
          <p:cNvSpPr/>
          <p:nvPr/>
        </p:nvSpPr>
        <p:spPr>
          <a:xfrm>
            <a:off x="1448686" y="3936732"/>
            <a:ext cx="5757657" cy="515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sz="2200" kern="0" dirty="0" smtClean="0">
                <a:solidFill>
                  <a:srgbClr val="240CD2"/>
                </a:solidFill>
                <a:latin typeface="+mn-ea"/>
                <a:sym typeface="Wingdings" panose="05000000000000000000" pitchFamily="2" charset="2"/>
              </a:rPr>
              <a:t> </a:t>
            </a:r>
            <a:r>
              <a:rPr lang="zh-CN" altLang="en-US" sz="22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Symbol" panose="05050102010706020507" pitchFamily="18" charset="2"/>
              </a:rPr>
              <a:t>写操作时</a:t>
            </a:r>
            <a:r>
              <a:rPr lang="en-US" altLang="zh-CN" sz="22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Symbol" panose="05050102010706020507" pitchFamily="18" charset="2"/>
              </a:rPr>
              <a:t>Cache</a:t>
            </a:r>
            <a:r>
              <a:rPr lang="zh-CN" altLang="en-US" sz="22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Symbol" panose="05050102010706020507" pitchFamily="18" charset="2"/>
              </a:rPr>
              <a:t>的作用发挥了吗？</a:t>
            </a:r>
            <a:endParaRPr lang="en-US" altLang="zh-CN" sz="2200" kern="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04" name="矩形 103"/>
          <p:cNvSpPr/>
          <p:nvPr/>
        </p:nvSpPr>
        <p:spPr>
          <a:xfrm>
            <a:off x="1448686" y="4449077"/>
            <a:ext cx="8925400" cy="515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sz="2200" kern="0" dirty="0" smtClean="0">
                <a:solidFill>
                  <a:srgbClr val="240CD2"/>
                </a:solidFill>
                <a:latin typeface="+mn-ea"/>
                <a:sym typeface="Wingdings" panose="05000000000000000000" pitchFamily="2" charset="2"/>
              </a:rPr>
              <a:t> </a:t>
            </a:r>
            <a:r>
              <a:rPr lang="zh-CN" altLang="en-US" sz="22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Symbol" panose="05050102010706020507" pitchFamily="18" charset="2"/>
              </a:rPr>
              <a:t>写操作未命中时要将地址对应的主存快迁移到</a:t>
            </a:r>
            <a:r>
              <a:rPr lang="en-US" altLang="zh-CN" sz="22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Symbol" panose="05050102010706020507" pitchFamily="18" charset="2"/>
              </a:rPr>
              <a:t>Cache</a:t>
            </a:r>
            <a:r>
              <a:rPr lang="zh-CN" altLang="en-US" sz="22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Symbol" panose="05050102010706020507" pitchFamily="18" charset="2"/>
              </a:rPr>
              <a:t>中吗？</a:t>
            </a:r>
            <a:endParaRPr lang="en-US" altLang="zh-CN" sz="2200" kern="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456700" y="5127717"/>
            <a:ext cx="6809878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2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WTWA</a:t>
            </a:r>
            <a:r>
              <a:rPr lang="zh-CN" altLang="en-US" sz="22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法（</a:t>
            </a:r>
            <a:r>
              <a:rPr lang="en-US" altLang="zh-CN" sz="22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Write--Through--with--Write--Allocate</a:t>
            </a:r>
            <a:r>
              <a:rPr lang="zh-CN" altLang="en-US" sz="22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）</a:t>
            </a:r>
            <a:endParaRPr lang="zh-CN" altLang="en-US" sz="2200" kern="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7" name="圆角右箭头 6"/>
          <p:cNvSpPr/>
          <p:nvPr/>
        </p:nvSpPr>
        <p:spPr>
          <a:xfrm flipV="1">
            <a:off x="2966844" y="5047826"/>
            <a:ext cx="489856" cy="410926"/>
          </a:xfrm>
          <a:prstGeom prst="ben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05" name="圆角右箭头 104"/>
          <p:cNvSpPr/>
          <p:nvPr/>
        </p:nvSpPr>
        <p:spPr>
          <a:xfrm flipV="1">
            <a:off x="2189378" y="4998359"/>
            <a:ext cx="412308" cy="948847"/>
          </a:xfrm>
          <a:prstGeom prst="ben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2894825" y="5672569"/>
            <a:ext cx="7369325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2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WTNWA</a:t>
            </a:r>
            <a:r>
              <a:rPr lang="zh-CN" altLang="en-US" sz="22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法（</a:t>
            </a:r>
            <a:r>
              <a:rPr lang="en-US" altLang="zh-CN" sz="22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Write Through-</a:t>
            </a:r>
            <a:r>
              <a:rPr lang="en-US" altLang="zh-CN" sz="22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-with</a:t>
            </a:r>
            <a:r>
              <a:rPr lang="zh-CN" altLang="en-US" sz="22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．</a:t>
            </a:r>
            <a:r>
              <a:rPr lang="en-US" altLang="zh-CN" sz="22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NO-Write--Allocate</a:t>
            </a:r>
            <a:r>
              <a:rPr lang="zh-CN" altLang="en-US" sz="22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）</a:t>
            </a:r>
            <a:endParaRPr lang="zh-CN" altLang="en-US" sz="2200" kern="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06" name="AutoShape 445"/>
          <p:cNvSpPr>
            <a:spLocks noChangeArrowheads="1"/>
          </p:cNvSpPr>
          <p:nvPr/>
        </p:nvSpPr>
        <p:spPr bwMode="auto">
          <a:xfrm>
            <a:off x="1981868" y="1925836"/>
            <a:ext cx="6975475" cy="1955800"/>
          </a:xfrm>
          <a:prstGeom prst="roundRect">
            <a:avLst>
              <a:gd name="adj" fmla="val 9931"/>
            </a:avLst>
          </a:prstGeom>
          <a:noFill/>
          <a:ln w="12700" algn="ctr">
            <a:solidFill>
              <a:srgbClr val="000814"/>
            </a:solidFill>
            <a:prstDash val="dash"/>
            <a:round/>
          </a:ln>
        </p:spPr>
        <p:txBody>
          <a:bodyPr wrap="none" lIns="0" tIns="0" rIns="0" bIns="0" anchor="ctr"/>
          <a:lstStyle/>
          <a:p>
            <a:pPr algn="r"/>
            <a:endParaRPr lang="zh-CN" altLang="zh-CN"/>
          </a:p>
        </p:txBody>
      </p:sp>
      <p:sp>
        <p:nvSpPr>
          <p:cNvPr id="107" name="Line 7"/>
          <p:cNvSpPr>
            <a:spLocks noChangeShapeType="1"/>
          </p:cNvSpPr>
          <p:nvPr/>
        </p:nvSpPr>
        <p:spPr bwMode="auto">
          <a:xfrm>
            <a:off x="3188368" y="3005336"/>
            <a:ext cx="4440237" cy="0"/>
          </a:xfrm>
          <a:prstGeom prst="line">
            <a:avLst/>
          </a:prstGeom>
          <a:noFill/>
          <a:ln w="12700">
            <a:solidFill>
              <a:srgbClr val="000204"/>
            </a:solidFill>
            <a:round/>
            <a:tailEnd type="none" w="lg" len="med"/>
          </a:ln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108" name="Line 8"/>
          <p:cNvSpPr>
            <a:spLocks noChangeShapeType="1"/>
          </p:cNvSpPr>
          <p:nvPr/>
        </p:nvSpPr>
        <p:spPr bwMode="auto">
          <a:xfrm>
            <a:off x="3188368" y="2994450"/>
            <a:ext cx="1920875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tailEnd type="none" w="lg" len="med"/>
          </a:ln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109" name="Line 12"/>
          <p:cNvSpPr>
            <a:spLocks noChangeShapeType="1"/>
          </p:cNvSpPr>
          <p:nvPr/>
        </p:nvSpPr>
        <p:spPr bwMode="auto">
          <a:xfrm>
            <a:off x="6087143" y="3005336"/>
            <a:ext cx="1230312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tailEnd type="none" w="lg" len="med"/>
          </a:ln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110" name="Line 19"/>
          <p:cNvSpPr>
            <a:spLocks noChangeShapeType="1"/>
          </p:cNvSpPr>
          <p:nvPr/>
        </p:nvSpPr>
        <p:spPr bwMode="auto">
          <a:xfrm>
            <a:off x="3188368" y="3005345"/>
            <a:ext cx="4148137" cy="0"/>
          </a:xfrm>
          <a:prstGeom prst="line">
            <a:avLst/>
          </a:prstGeom>
          <a:noFill/>
          <a:ln w="28575">
            <a:solidFill>
              <a:srgbClr val="217F7B"/>
            </a:solidFill>
            <a:prstDash val="sysDot"/>
            <a:round/>
            <a:headEnd type="triangle" w="med" len="med"/>
            <a:tailEnd type="none" w="lg" len="med"/>
          </a:ln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111" name="Text Box 21"/>
          <p:cNvSpPr txBox="1">
            <a:spLocks noChangeArrowheads="1"/>
          </p:cNvSpPr>
          <p:nvPr/>
        </p:nvSpPr>
        <p:spPr bwMode="auto">
          <a:xfrm>
            <a:off x="3870646" y="3125986"/>
            <a:ext cx="692497" cy="2492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0" tIns="0" rIns="0" bIns="0">
            <a:spAutoFit/>
          </a:bodyPr>
          <a:lstStyle/>
          <a:p>
            <a:pPr algn="r" defTabSz="941705">
              <a:lnSpc>
                <a:spcPct val="90000"/>
              </a:lnSpc>
              <a:buClr>
                <a:srgbClr val="003580"/>
              </a:buClr>
              <a:buFont typeface="Wingdings" panose="05000000000000000000" pitchFamily="2" charset="2"/>
              <a:buNone/>
            </a:pPr>
            <a:r>
              <a:rPr lang="zh-CN" altLang="en-US" dirty="0">
                <a:solidFill>
                  <a:srgbClr val="217F7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写响应</a:t>
            </a:r>
            <a:endParaRPr lang="zh-CN" altLang="en-US" dirty="0">
              <a:solidFill>
                <a:srgbClr val="217F7B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12" name="Text Box 23"/>
          <p:cNvSpPr txBox="1">
            <a:spLocks noChangeArrowheads="1"/>
          </p:cNvSpPr>
          <p:nvPr/>
        </p:nvSpPr>
        <p:spPr bwMode="auto">
          <a:xfrm>
            <a:off x="5275930" y="2214761"/>
            <a:ext cx="608013" cy="22066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0" tIns="0" rIns="0" bIns="0">
            <a:spAutoFit/>
          </a:bodyPr>
          <a:lstStyle/>
          <a:p>
            <a:pPr algn="r" defTabSz="941705">
              <a:lnSpc>
                <a:spcPct val="90000"/>
              </a:lnSpc>
              <a:buClr>
                <a:srgbClr val="003580"/>
              </a:buClr>
              <a:buFont typeface="Wingdings" panose="05000000000000000000" pitchFamily="2" charset="2"/>
              <a:buNone/>
            </a:pPr>
            <a:r>
              <a:rPr lang="en-US" altLang="zh-CN" sz="1600" b="1">
                <a:solidFill>
                  <a:srgbClr val="000204"/>
                </a:solidFill>
                <a:ea typeface="宋体" panose="02010600030101010101" pitchFamily="2" charset="-122"/>
                <a:cs typeface="Arial" panose="020B0604020202020204" pitchFamily="34" charset="0"/>
              </a:rPr>
              <a:t>Cache</a:t>
            </a:r>
            <a:endParaRPr lang="en-US" altLang="zh-CN" sz="1600" b="1">
              <a:solidFill>
                <a:srgbClr val="000204"/>
              </a:solidFill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13" name="Rectangle 25"/>
          <p:cNvSpPr>
            <a:spLocks noChangeArrowheads="1"/>
          </p:cNvSpPr>
          <p:nvPr/>
        </p:nvSpPr>
        <p:spPr bwMode="auto">
          <a:xfrm>
            <a:off x="5093368" y="2524323"/>
            <a:ext cx="1033462" cy="1028700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</a:ln>
        </p:spPr>
        <p:txBody>
          <a:bodyPr wrap="none" lIns="0" tIns="0" rIns="0" bIns="0" anchor="ctr">
            <a:spAutoFit/>
          </a:bodyPr>
          <a:lstStyle/>
          <a:p>
            <a:pPr algn="r"/>
            <a:endParaRPr lang="zh-CN" altLang="zh-CN"/>
          </a:p>
        </p:txBody>
      </p:sp>
      <p:grpSp>
        <p:nvGrpSpPr>
          <p:cNvPr id="114" name="Group 26"/>
          <p:cNvGrpSpPr/>
          <p:nvPr/>
        </p:nvGrpSpPr>
        <p:grpSpPr bwMode="auto">
          <a:xfrm>
            <a:off x="5064793" y="2476698"/>
            <a:ext cx="1028700" cy="1028700"/>
            <a:chOff x="2922" y="2088"/>
            <a:chExt cx="648" cy="648"/>
          </a:xfrm>
        </p:grpSpPr>
        <p:grpSp>
          <p:nvGrpSpPr>
            <p:cNvPr id="115" name="Group 27"/>
            <p:cNvGrpSpPr/>
            <p:nvPr/>
          </p:nvGrpSpPr>
          <p:grpSpPr bwMode="auto">
            <a:xfrm>
              <a:off x="2922" y="2088"/>
              <a:ext cx="648" cy="81"/>
              <a:chOff x="2922" y="2088"/>
              <a:chExt cx="648" cy="81"/>
            </a:xfrm>
          </p:grpSpPr>
          <p:sp>
            <p:nvSpPr>
              <p:cNvPr id="179" name="Rectangle 28"/>
              <p:cNvSpPr>
                <a:spLocks noChangeArrowheads="1"/>
              </p:cNvSpPr>
              <p:nvPr/>
            </p:nvSpPr>
            <p:spPr bwMode="auto">
              <a:xfrm>
                <a:off x="2922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  <p:sp>
            <p:nvSpPr>
              <p:cNvPr id="180" name="Rectangle 29"/>
              <p:cNvSpPr>
                <a:spLocks noChangeArrowheads="1"/>
              </p:cNvSpPr>
              <p:nvPr/>
            </p:nvSpPr>
            <p:spPr bwMode="auto">
              <a:xfrm>
                <a:off x="3003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  <p:sp>
            <p:nvSpPr>
              <p:cNvPr id="181" name="Rectangle 30"/>
              <p:cNvSpPr>
                <a:spLocks noChangeArrowheads="1"/>
              </p:cNvSpPr>
              <p:nvPr/>
            </p:nvSpPr>
            <p:spPr bwMode="auto">
              <a:xfrm>
                <a:off x="3084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  <p:sp>
            <p:nvSpPr>
              <p:cNvPr id="182" name="Rectangle 31"/>
              <p:cNvSpPr>
                <a:spLocks noChangeArrowheads="1"/>
              </p:cNvSpPr>
              <p:nvPr/>
            </p:nvSpPr>
            <p:spPr bwMode="auto">
              <a:xfrm>
                <a:off x="3165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  <p:sp>
            <p:nvSpPr>
              <p:cNvPr id="183" name="Rectangle 32"/>
              <p:cNvSpPr>
                <a:spLocks noChangeArrowheads="1"/>
              </p:cNvSpPr>
              <p:nvPr/>
            </p:nvSpPr>
            <p:spPr bwMode="auto">
              <a:xfrm>
                <a:off x="3246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  <p:sp>
            <p:nvSpPr>
              <p:cNvPr id="184" name="Rectangle 33"/>
              <p:cNvSpPr>
                <a:spLocks noChangeArrowheads="1"/>
              </p:cNvSpPr>
              <p:nvPr/>
            </p:nvSpPr>
            <p:spPr bwMode="auto">
              <a:xfrm>
                <a:off x="3327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  <p:sp>
            <p:nvSpPr>
              <p:cNvPr id="185" name="Rectangle 34"/>
              <p:cNvSpPr>
                <a:spLocks noChangeArrowheads="1"/>
              </p:cNvSpPr>
              <p:nvPr/>
            </p:nvSpPr>
            <p:spPr bwMode="auto">
              <a:xfrm>
                <a:off x="3408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  <p:sp>
            <p:nvSpPr>
              <p:cNvPr id="186" name="Rectangle 35"/>
              <p:cNvSpPr>
                <a:spLocks noChangeArrowheads="1"/>
              </p:cNvSpPr>
              <p:nvPr/>
            </p:nvSpPr>
            <p:spPr bwMode="auto">
              <a:xfrm>
                <a:off x="3489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</p:grpSp>
        <p:grpSp>
          <p:nvGrpSpPr>
            <p:cNvPr id="116" name="Group 36"/>
            <p:cNvGrpSpPr/>
            <p:nvPr/>
          </p:nvGrpSpPr>
          <p:grpSpPr bwMode="auto">
            <a:xfrm>
              <a:off x="2922" y="2169"/>
              <a:ext cx="648" cy="81"/>
              <a:chOff x="2922" y="2088"/>
              <a:chExt cx="648" cy="81"/>
            </a:xfrm>
          </p:grpSpPr>
          <p:sp>
            <p:nvSpPr>
              <p:cNvPr id="171" name="Rectangle 37"/>
              <p:cNvSpPr>
                <a:spLocks noChangeArrowheads="1"/>
              </p:cNvSpPr>
              <p:nvPr/>
            </p:nvSpPr>
            <p:spPr bwMode="auto">
              <a:xfrm>
                <a:off x="2922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  <p:sp>
            <p:nvSpPr>
              <p:cNvPr id="172" name="Rectangle 38"/>
              <p:cNvSpPr>
                <a:spLocks noChangeArrowheads="1"/>
              </p:cNvSpPr>
              <p:nvPr/>
            </p:nvSpPr>
            <p:spPr bwMode="auto">
              <a:xfrm>
                <a:off x="3003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  <p:sp>
            <p:nvSpPr>
              <p:cNvPr id="173" name="Rectangle 39"/>
              <p:cNvSpPr>
                <a:spLocks noChangeArrowheads="1"/>
              </p:cNvSpPr>
              <p:nvPr/>
            </p:nvSpPr>
            <p:spPr bwMode="auto">
              <a:xfrm>
                <a:off x="3084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  <p:sp>
            <p:nvSpPr>
              <p:cNvPr id="174" name="Rectangle 40"/>
              <p:cNvSpPr>
                <a:spLocks noChangeArrowheads="1"/>
              </p:cNvSpPr>
              <p:nvPr/>
            </p:nvSpPr>
            <p:spPr bwMode="auto">
              <a:xfrm>
                <a:off x="3165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  <p:sp>
            <p:nvSpPr>
              <p:cNvPr id="175" name="Rectangle 41"/>
              <p:cNvSpPr>
                <a:spLocks noChangeArrowheads="1"/>
              </p:cNvSpPr>
              <p:nvPr/>
            </p:nvSpPr>
            <p:spPr bwMode="auto">
              <a:xfrm>
                <a:off x="3246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  <p:sp>
            <p:nvSpPr>
              <p:cNvPr id="176" name="Rectangle 42"/>
              <p:cNvSpPr>
                <a:spLocks noChangeArrowheads="1"/>
              </p:cNvSpPr>
              <p:nvPr/>
            </p:nvSpPr>
            <p:spPr bwMode="auto">
              <a:xfrm>
                <a:off x="3327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  <p:sp>
            <p:nvSpPr>
              <p:cNvPr id="177" name="Rectangle 43"/>
              <p:cNvSpPr>
                <a:spLocks noChangeArrowheads="1"/>
              </p:cNvSpPr>
              <p:nvPr/>
            </p:nvSpPr>
            <p:spPr bwMode="auto">
              <a:xfrm>
                <a:off x="3408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  <p:sp>
            <p:nvSpPr>
              <p:cNvPr id="178" name="Rectangle 44"/>
              <p:cNvSpPr>
                <a:spLocks noChangeArrowheads="1"/>
              </p:cNvSpPr>
              <p:nvPr/>
            </p:nvSpPr>
            <p:spPr bwMode="auto">
              <a:xfrm>
                <a:off x="3489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</p:grpSp>
        <p:grpSp>
          <p:nvGrpSpPr>
            <p:cNvPr id="117" name="Group 45"/>
            <p:cNvGrpSpPr/>
            <p:nvPr/>
          </p:nvGrpSpPr>
          <p:grpSpPr bwMode="auto">
            <a:xfrm>
              <a:off x="2922" y="2250"/>
              <a:ext cx="648" cy="81"/>
              <a:chOff x="2922" y="2088"/>
              <a:chExt cx="648" cy="81"/>
            </a:xfrm>
          </p:grpSpPr>
          <p:sp>
            <p:nvSpPr>
              <p:cNvPr id="163" name="Rectangle 46"/>
              <p:cNvSpPr>
                <a:spLocks noChangeArrowheads="1"/>
              </p:cNvSpPr>
              <p:nvPr/>
            </p:nvSpPr>
            <p:spPr bwMode="auto">
              <a:xfrm>
                <a:off x="2922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  <p:sp>
            <p:nvSpPr>
              <p:cNvPr id="164" name="Rectangle 47"/>
              <p:cNvSpPr>
                <a:spLocks noChangeArrowheads="1"/>
              </p:cNvSpPr>
              <p:nvPr/>
            </p:nvSpPr>
            <p:spPr bwMode="auto">
              <a:xfrm>
                <a:off x="3003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  <p:sp>
            <p:nvSpPr>
              <p:cNvPr id="165" name="Rectangle 48"/>
              <p:cNvSpPr>
                <a:spLocks noChangeArrowheads="1"/>
              </p:cNvSpPr>
              <p:nvPr/>
            </p:nvSpPr>
            <p:spPr bwMode="auto">
              <a:xfrm>
                <a:off x="3084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  <p:sp>
            <p:nvSpPr>
              <p:cNvPr id="166" name="Rectangle 49"/>
              <p:cNvSpPr>
                <a:spLocks noChangeArrowheads="1"/>
              </p:cNvSpPr>
              <p:nvPr/>
            </p:nvSpPr>
            <p:spPr bwMode="auto">
              <a:xfrm>
                <a:off x="3165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  <p:sp>
            <p:nvSpPr>
              <p:cNvPr id="167" name="Rectangle 50"/>
              <p:cNvSpPr>
                <a:spLocks noChangeArrowheads="1"/>
              </p:cNvSpPr>
              <p:nvPr/>
            </p:nvSpPr>
            <p:spPr bwMode="auto">
              <a:xfrm>
                <a:off x="3246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  <p:sp>
            <p:nvSpPr>
              <p:cNvPr id="168" name="Rectangle 51"/>
              <p:cNvSpPr>
                <a:spLocks noChangeArrowheads="1"/>
              </p:cNvSpPr>
              <p:nvPr/>
            </p:nvSpPr>
            <p:spPr bwMode="auto">
              <a:xfrm>
                <a:off x="3327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  <p:sp>
            <p:nvSpPr>
              <p:cNvPr id="169" name="Rectangle 52"/>
              <p:cNvSpPr>
                <a:spLocks noChangeArrowheads="1"/>
              </p:cNvSpPr>
              <p:nvPr/>
            </p:nvSpPr>
            <p:spPr bwMode="auto">
              <a:xfrm>
                <a:off x="3408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  <p:sp>
            <p:nvSpPr>
              <p:cNvPr id="170" name="Rectangle 53"/>
              <p:cNvSpPr>
                <a:spLocks noChangeArrowheads="1"/>
              </p:cNvSpPr>
              <p:nvPr/>
            </p:nvSpPr>
            <p:spPr bwMode="auto">
              <a:xfrm>
                <a:off x="3489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</p:grpSp>
        <p:grpSp>
          <p:nvGrpSpPr>
            <p:cNvPr id="118" name="Group 54"/>
            <p:cNvGrpSpPr/>
            <p:nvPr/>
          </p:nvGrpSpPr>
          <p:grpSpPr bwMode="auto">
            <a:xfrm>
              <a:off x="2922" y="2331"/>
              <a:ext cx="648" cy="81"/>
              <a:chOff x="2922" y="2088"/>
              <a:chExt cx="648" cy="81"/>
            </a:xfrm>
          </p:grpSpPr>
          <p:sp>
            <p:nvSpPr>
              <p:cNvPr id="155" name="Rectangle 55"/>
              <p:cNvSpPr>
                <a:spLocks noChangeArrowheads="1"/>
              </p:cNvSpPr>
              <p:nvPr/>
            </p:nvSpPr>
            <p:spPr bwMode="auto">
              <a:xfrm>
                <a:off x="2922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  <p:sp>
            <p:nvSpPr>
              <p:cNvPr id="156" name="Rectangle 56"/>
              <p:cNvSpPr>
                <a:spLocks noChangeArrowheads="1"/>
              </p:cNvSpPr>
              <p:nvPr/>
            </p:nvSpPr>
            <p:spPr bwMode="auto">
              <a:xfrm>
                <a:off x="3003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  <p:sp>
            <p:nvSpPr>
              <p:cNvPr id="157" name="Rectangle 57"/>
              <p:cNvSpPr>
                <a:spLocks noChangeArrowheads="1"/>
              </p:cNvSpPr>
              <p:nvPr/>
            </p:nvSpPr>
            <p:spPr bwMode="auto">
              <a:xfrm>
                <a:off x="3084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  <p:sp>
            <p:nvSpPr>
              <p:cNvPr id="158" name="Rectangle 58"/>
              <p:cNvSpPr>
                <a:spLocks noChangeArrowheads="1"/>
              </p:cNvSpPr>
              <p:nvPr/>
            </p:nvSpPr>
            <p:spPr bwMode="auto">
              <a:xfrm>
                <a:off x="3165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  <p:sp>
            <p:nvSpPr>
              <p:cNvPr id="159" name="Rectangle 59"/>
              <p:cNvSpPr>
                <a:spLocks noChangeArrowheads="1"/>
              </p:cNvSpPr>
              <p:nvPr/>
            </p:nvSpPr>
            <p:spPr bwMode="auto">
              <a:xfrm>
                <a:off x="3246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  <p:sp>
            <p:nvSpPr>
              <p:cNvPr id="160" name="Rectangle 60"/>
              <p:cNvSpPr>
                <a:spLocks noChangeArrowheads="1"/>
              </p:cNvSpPr>
              <p:nvPr/>
            </p:nvSpPr>
            <p:spPr bwMode="auto">
              <a:xfrm>
                <a:off x="3327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  <p:sp>
            <p:nvSpPr>
              <p:cNvPr id="161" name="Rectangle 61"/>
              <p:cNvSpPr>
                <a:spLocks noChangeArrowheads="1"/>
              </p:cNvSpPr>
              <p:nvPr/>
            </p:nvSpPr>
            <p:spPr bwMode="auto">
              <a:xfrm>
                <a:off x="3408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  <p:sp>
            <p:nvSpPr>
              <p:cNvPr id="162" name="Rectangle 62"/>
              <p:cNvSpPr>
                <a:spLocks noChangeArrowheads="1"/>
              </p:cNvSpPr>
              <p:nvPr/>
            </p:nvSpPr>
            <p:spPr bwMode="auto">
              <a:xfrm>
                <a:off x="3489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</p:grpSp>
        <p:grpSp>
          <p:nvGrpSpPr>
            <p:cNvPr id="119" name="Group 63"/>
            <p:cNvGrpSpPr/>
            <p:nvPr/>
          </p:nvGrpSpPr>
          <p:grpSpPr bwMode="auto">
            <a:xfrm>
              <a:off x="2922" y="2412"/>
              <a:ext cx="648" cy="81"/>
              <a:chOff x="2922" y="2088"/>
              <a:chExt cx="648" cy="81"/>
            </a:xfrm>
          </p:grpSpPr>
          <p:sp>
            <p:nvSpPr>
              <p:cNvPr id="147" name="Rectangle 64"/>
              <p:cNvSpPr>
                <a:spLocks noChangeArrowheads="1"/>
              </p:cNvSpPr>
              <p:nvPr/>
            </p:nvSpPr>
            <p:spPr bwMode="auto">
              <a:xfrm>
                <a:off x="2922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  <p:sp>
            <p:nvSpPr>
              <p:cNvPr id="148" name="Rectangle 65"/>
              <p:cNvSpPr>
                <a:spLocks noChangeArrowheads="1"/>
              </p:cNvSpPr>
              <p:nvPr/>
            </p:nvSpPr>
            <p:spPr bwMode="auto">
              <a:xfrm>
                <a:off x="3003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  <p:sp>
            <p:nvSpPr>
              <p:cNvPr id="149" name="Rectangle 66"/>
              <p:cNvSpPr>
                <a:spLocks noChangeArrowheads="1"/>
              </p:cNvSpPr>
              <p:nvPr/>
            </p:nvSpPr>
            <p:spPr bwMode="auto">
              <a:xfrm>
                <a:off x="3084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  <p:sp>
            <p:nvSpPr>
              <p:cNvPr id="150" name="Rectangle 67"/>
              <p:cNvSpPr>
                <a:spLocks noChangeArrowheads="1"/>
              </p:cNvSpPr>
              <p:nvPr/>
            </p:nvSpPr>
            <p:spPr bwMode="auto">
              <a:xfrm>
                <a:off x="3165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  <p:sp>
            <p:nvSpPr>
              <p:cNvPr id="151" name="Rectangle 68"/>
              <p:cNvSpPr>
                <a:spLocks noChangeArrowheads="1"/>
              </p:cNvSpPr>
              <p:nvPr/>
            </p:nvSpPr>
            <p:spPr bwMode="auto">
              <a:xfrm>
                <a:off x="3246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  <p:sp>
            <p:nvSpPr>
              <p:cNvPr id="152" name="Rectangle 69"/>
              <p:cNvSpPr>
                <a:spLocks noChangeArrowheads="1"/>
              </p:cNvSpPr>
              <p:nvPr/>
            </p:nvSpPr>
            <p:spPr bwMode="auto">
              <a:xfrm>
                <a:off x="3327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  <p:sp>
            <p:nvSpPr>
              <p:cNvPr id="153" name="Rectangle 70"/>
              <p:cNvSpPr>
                <a:spLocks noChangeArrowheads="1"/>
              </p:cNvSpPr>
              <p:nvPr/>
            </p:nvSpPr>
            <p:spPr bwMode="auto">
              <a:xfrm>
                <a:off x="3408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  <p:sp>
            <p:nvSpPr>
              <p:cNvPr id="154" name="Rectangle 71"/>
              <p:cNvSpPr>
                <a:spLocks noChangeArrowheads="1"/>
              </p:cNvSpPr>
              <p:nvPr/>
            </p:nvSpPr>
            <p:spPr bwMode="auto">
              <a:xfrm>
                <a:off x="3489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</p:grpSp>
        <p:grpSp>
          <p:nvGrpSpPr>
            <p:cNvPr id="120" name="Group 72"/>
            <p:cNvGrpSpPr/>
            <p:nvPr/>
          </p:nvGrpSpPr>
          <p:grpSpPr bwMode="auto">
            <a:xfrm>
              <a:off x="2922" y="2493"/>
              <a:ext cx="648" cy="81"/>
              <a:chOff x="2922" y="2088"/>
              <a:chExt cx="648" cy="81"/>
            </a:xfrm>
          </p:grpSpPr>
          <p:sp>
            <p:nvSpPr>
              <p:cNvPr id="139" name="Rectangle 73"/>
              <p:cNvSpPr>
                <a:spLocks noChangeArrowheads="1"/>
              </p:cNvSpPr>
              <p:nvPr/>
            </p:nvSpPr>
            <p:spPr bwMode="auto">
              <a:xfrm>
                <a:off x="2922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  <p:sp>
            <p:nvSpPr>
              <p:cNvPr id="140" name="Rectangle 74"/>
              <p:cNvSpPr>
                <a:spLocks noChangeArrowheads="1"/>
              </p:cNvSpPr>
              <p:nvPr/>
            </p:nvSpPr>
            <p:spPr bwMode="auto">
              <a:xfrm>
                <a:off x="3003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  <p:sp>
            <p:nvSpPr>
              <p:cNvPr id="141" name="Rectangle 75"/>
              <p:cNvSpPr>
                <a:spLocks noChangeArrowheads="1"/>
              </p:cNvSpPr>
              <p:nvPr/>
            </p:nvSpPr>
            <p:spPr bwMode="auto">
              <a:xfrm>
                <a:off x="3084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  <p:sp>
            <p:nvSpPr>
              <p:cNvPr id="142" name="Rectangle 76"/>
              <p:cNvSpPr>
                <a:spLocks noChangeArrowheads="1"/>
              </p:cNvSpPr>
              <p:nvPr/>
            </p:nvSpPr>
            <p:spPr bwMode="auto">
              <a:xfrm>
                <a:off x="3165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  <p:sp>
            <p:nvSpPr>
              <p:cNvPr id="143" name="Rectangle 77"/>
              <p:cNvSpPr>
                <a:spLocks noChangeArrowheads="1"/>
              </p:cNvSpPr>
              <p:nvPr/>
            </p:nvSpPr>
            <p:spPr bwMode="auto">
              <a:xfrm>
                <a:off x="3246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  <p:sp>
            <p:nvSpPr>
              <p:cNvPr id="144" name="Rectangle 78"/>
              <p:cNvSpPr>
                <a:spLocks noChangeArrowheads="1"/>
              </p:cNvSpPr>
              <p:nvPr/>
            </p:nvSpPr>
            <p:spPr bwMode="auto">
              <a:xfrm>
                <a:off x="3327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  <p:sp>
            <p:nvSpPr>
              <p:cNvPr id="145" name="Rectangle 79"/>
              <p:cNvSpPr>
                <a:spLocks noChangeArrowheads="1"/>
              </p:cNvSpPr>
              <p:nvPr/>
            </p:nvSpPr>
            <p:spPr bwMode="auto">
              <a:xfrm>
                <a:off x="3408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  <p:sp>
            <p:nvSpPr>
              <p:cNvPr id="146" name="Rectangle 80"/>
              <p:cNvSpPr>
                <a:spLocks noChangeArrowheads="1"/>
              </p:cNvSpPr>
              <p:nvPr/>
            </p:nvSpPr>
            <p:spPr bwMode="auto">
              <a:xfrm>
                <a:off x="3489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</p:grpSp>
        <p:grpSp>
          <p:nvGrpSpPr>
            <p:cNvPr id="121" name="Group 81"/>
            <p:cNvGrpSpPr/>
            <p:nvPr/>
          </p:nvGrpSpPr>
          <p:grpSpPr bwMode="auto">
            <a:xfrm>
              <a:off x="2922" y="2574"/>
              <a:ext cx="648" cy="81"/>
              <a:chOff x="2922" y="2088"/>
              <a:chExt cx="648" cy="81"/>
            </a:xfrm>
          </p:grpSpPr>
          <p:sp>
            <p:nvSpPr>
              <p:cNvPr id="131" name="Rectangle 82"/>
              <p:cNvSpPr>
                <a:spLocks noChangeArrowheads="1"/>
              </p:cNvSpPr>
              <p:nvPr/>
            </p:nvSpPr>
            <p:spPr bwMode="auto">
              <a:xfrm>
                <a:off x="2922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  <p:sp>
            <p:nvSpPr>
              <p:cNvPr id="132" name="Rectangle 83"/>
              <p:cNvSpPr>
                <a:spLocks noChangeArrowheads="1"/>
              </p:cNvSpPr>
              <p:nvPr/>
            </p:nvSpPr>
            <p:spPr bwMode="auto">
              <a:xfrm>
                <a:off x="3003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  <p:sp>
            <p:nvSpPr>
              <p:cNvPr id="133" name="Rectangle 84"/>
              <p:cNvSpPr>
                <a:spLocks noChangeArrowheads="1"/>
              </p:cNvSpPr>
              <p:nvPr/>
            </p:nvSpPr>
            <p:spPr bwMode="auto">
              <a:xfrm>
                <a:off x="3084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  <p:sp>
            <p:nvSpPr>
              <p:cNvPr id="134" name="Rectangle 85"/>
              <p:cNvSpPr>
                <a:spLocks noChangeArrowheads="1"/>
              </p:cNvSpPr>
              <p:nvPr/>
            </p:nvSpPr>
            <p:spPr bwMode="auto">
              <a:xfrm>
                <a:off x="3165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  <p:sp>
            <p:nvSpPr>
              <p:cNvPr id="135" name="Rectangle 86"/>
              <p:cNvSpPr>
                <a:spLocks noChangeArrowheads="1"/>
              </p:cNvSpPr>
              <p:nvPr/>
            </p:nvSpPr>
            <p:spPr bwMode="auto">
              <a:xfrm>
                <a:off x="3246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  <p:sp>
            <p:nvSpPr>
              <p:cNvPr id="136" name="Rectangle 87"/>
              <p:cNvSpPr>
                <a:spLocks noChangeArrowheads="1"/>
              </p:cNvSpPr>
              <p:nvPr/>
            </p:nvSpPr>
            <p:spPr bwMode="auto">
              <a:xfrm>
                <a:off x="3327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  <p:sp>
            <p:nvSpPr>
              <p:cNvPr id="137" name="Rectangle 88"/>
              <p:cNvSpPr>
                <a:spLocks noChangeArrowheads="1"/>
              </p:cNvSpPr>
              <p:nvPr/>
            </p:nvSpPr>
            <p:spPr bwMode="auto">
              <a:xfrm>
                <a:off x="3408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  <p:sp>
            <p:nvSpPr>
              <p:cNvPr id="138" name="Rectangle 89"/>
              <p:cNvSpPr>
                <a:spLocks noChangeArrowheads="1"/>
              </p:cNvSpPr>
              <p:nvPr/>
            </p:nvSpPr>
            <p:spPr bwMode="auto">
              <a:xfrm>
                <a:off x="3489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</p:grpSp>
        <p:grpSp>
          <p:nvGrpSpPr>
            <p:cNvPr id="122" name="Group 90"/>
            <p:cNvGrpSpPr/>
            <p:nvPr/>
          </p:nvGrpSpPr>
          <p:grpSpPr bwMode="auto">
            <a:xfrm>
              <a:off x="2922" y="2655"/>
              <a:ext cx="648" cy="81"/>
              <a:chOff x="2922" y="2088"/>
              <a:chExt cx="648" cy="81"/>
            </a:xfrm>
          </p:grpSpPr>
          <p:sp>
            <p:nvSpPr>
              <p:cNvPr id="123" name="Rectangle 91"/>
              <p:cNvSpPr>
                <a:spLocks noChangeArrowheads="1"/>
              </p:cNvSpPr>
              <p:nvPr/>
            </p:nvSpPr>
            <p:spPr bwMode="auto">
              <a:xfrm>
                <a:off x="2922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  <p:sp>
            <p:nvSpPr>
              <p:cNvPr id="124" name="Rectangle 92"/>
              <p:cNvSpPr>
                <a:spLocks noChangeArrowheads="1"/>
              </p:cNvSpPr>
              <p:nvPr/>
            </p:nvSpPr>
            <p:spPr bwMode="auto">
              <a:xfrm>
                <a:off x="3003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  <p:sp>
            <p:nvSpPr>
              <p:cNvPr id="125" name="Rectangle 93"/>
              <p:cNvSpPr>
                <a:spLocks noChangeArrowheads="1"/>
              </p:cNvSpPr>
              <p:nvPr/>
            </p:nvSpPr>
            <p:spPr bwMode="auto">
              <a:xfrm>
                <a:off x="3084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  <p:sp>
            <p:nvSpPr>
              <p:cNvPr id="126" name="Rectangle 94"/>
              <p:cNvSpPr>
                <a:spLocks noChangeArrowheads="1"/>
              </p:cNvSpPr>
              <p:nvPr/>
            </p:nvSpPr>
            <p:spPr bwMode="auto">
              <a:xfrm>
                <a:off x="3165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  <p:sp>
            <p:nvSpPr>
              <p:cNvPr id="127" name="Rectangle 95"/>
              <p:cNvSpPr>
                <a:spLocks noChangeArrowheads="1"/>
              </p:cNvSpPr>
              <p:nvPr/>
            </p:nvSpPr>
            <p:spPr bwMode="auto">
              <a:xfrm>
                <a:off x="3246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  <p:sp>
            <p:nvSpPr>
              <p:cNvPr id="128" name="Rectangle 96"/>
              <p:cNvSpPr>
                <a:spLocks noChangeArrowheads="1"/>
              </p:cNvSpPr>
              <p:nvPr/>
            </p:nvSpPr>
            <p:spPr bwMode="auto">
              <a:xfrm>
                <a:off x="3327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  <p:sp>
            <p:nvSpPr>
              <p:cNvPr id="129" name="Rectangle 97"/>
              <p:cNvSpPr>
                <a:spLocks noChangeArrowheads="1"/>
              </p:cNvSpPr>
              <p:nvPr/>
            </p:nvSpPr>
            <p:spPr bwMode="auto">
              <a:xfrm>
                <a:off x="3408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  <p:sp>
            <p:nvSpPr>
              <p:cNvPr id="130" name="Rectangle 98"/>
              <p:cNvSpPr>
                <a:spLocks noChangeArrowheads="1"/>
              </p:cNvSpPr>
              <p:nvPr/>
            </p:nvSpPr>
            <p:spPr bwMode="auto">
              <a:xfrm>
                <a:off x="3489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</p:grpSp>
      </p:grpSp>
      <p:sp>
        <p:nvSpPr>
          <p:cNvPr id="187" name="Rectangle 99"/>
          <p:cNvSpPr>
            <a:spLocks noChangeArrowheads="1"/>
          </p:cNvSpPr>
          <p:nvPr/>
        </p:nvSpPr>
        <p:spPr bwMode="auto">
          <a:xfrm>
            <a:off x="5064793" y="2478286"/>
            <a:ext cx="128587" cy="128587"/>
          </a:xfrm>
          <a:prstGeom prst="rect">
            <a:avLst/>
          </a:prstGeom>
          <a:solidFill>
            <a:srgbClr val="FF0000"/>
          </a:solidFill>
          <a:ln w="12700" algn="ctr">
            <a:solidFill>
              <a:srgbClr val="000000"/>
            </a:solidFill>
            <a:miter lim="800000"/>
          </a:ln>
        </p:spPr>
        <p:txBody>
          <a:bodyPr wrap="none" lIns="0" tIns="0" rIns="0" bIns="0" anchor="ctr"/>
          <a:lstStyle/>
          <a:p>
            <a:pPr algn="r"/>
            <a:endParaRPr lang="zh-CN" altLang="zh-CN"/>
          </a:p>
        </p:txBody>
      </p:sp>
      <p:sp>
        <p:nvSpPr>
          <p:cNvPr id="189" name="AutoShape 446"/>
          <p:cNvSpPr>
            <a:spLocks noChangeArrowheads="1"/>
          </p:cNvSpPr>
          <p:nvPr/>
        </p:nvSpPr>
        <p:spPr bwMode="auto">
          <a:xfrm>
            <a:off x="7357143" y="2208411"/>
            <a:ext cx="1184275" cy="1538287"/>
          </a:xfrm>
          <a:prstGeom prst="roundRect">
            <a:avLst>
              <a:gd name="adj" fmla="val 11657"/>
            </a:avLst>
          </a:prstGeom>
          <a:gradFill rotWithShape="1">
            <a:gsLst>
              <a:gs pos="0">
                <a:srgbClr val="E2EAEA"/>
              </a:gs>
              <a:gs pos="100000">
                <a:srgbClr val="F8FAFA"/>
              </a:gs>
            </a:gsLst>
            <a:lin ang="2700000" scaled="1"/>
          </a:gradFill>
          <a:ln w="6350" algn="ctr">
            <a:solidFill>
              <a:srgbClr val="6F9995"/>
            </a:solidFill>
            <a:round/>
            <a:tailEnd type="none" w="lg" len="med"/>
          </a:ln>
        </p:spPr>
        <p:txBody>
          <a:bodyPr wrap="none" lIns="0" tIns="0" rIns="0" bIns="0" anchor="ctr"/>
          <a:lstStyle/>
          <a:p>
            <a:pPr algn="r"/>
            <a:endParaRPr lang="zh-CN" altLang="zh-CN"/>
          </a:p>
        </p:txBody>
      </p:sp>
      <p:sp>
        <p:nvSpPr>
          <p:cNvPr id="190" name="Rectangle 226"/>
          <p:cNvSpPr>
            <a:spLocks noChangeArrowheads="1"/>
          </p:cNvSpPr>
          <p:nvPr/>
        </p:nvSpPr>
        <p:spPr bwMode="auto">
          <a:xfrm>
            <a:off x="7985793" y="3256161"/>
            <a:ext cx="128587" cy="128587"/>
          </a:xfrm>
          <a:prstGeom prst="rect">
            <a:avLst/>
          </a:prstGeom>
          <a:solidFill>
            <a:srgbClr val="FF0000"/>
          </a:solidFill>
          <a:ln w="12700" algn="ctr">
            <a:solidFill>
              <a:srgbClr val="000000"/>
            </a:solidFill>
            <a:miter lim="800000"/>
          </a:ln>
        </p:spPr>
        <p:txBody>
          <a:bodyPr wrap="none" lIns="0" tIns="0" rIns="0" bIns="0" anchor="ctr"/>
          <a:lstStyle/>
          <a:p>
            <a:pPr algn="r"/>
            <a:endParaRPr lang="zh-CN" altLang="zh-CN"/>
          </a:p>
        </p:txBody>
      </p:sp>
      <p:pic>
        <p:nvPicPr>
          <p:cNvPr id="191" name="Picture 603" descr="j0242087[1]"/>
          <p:cNvPicPr>
            <a:picLocks noChangeAspect="1" noChangeArrowheads="1"/>
          </p:cNvPicPr>
          <p:nvPr/>
        </p:nvPicPr>
        <p:blipFill>
          <a:blip r:embed="rId1" cstate="print">
            <a:biLevel thresh="50000"/>
            <a:grayscl/>
          </a:blip>
          <a:srcRect/>
          <a:stretch>
            <a:fillRect/>
          </a:stretch>
        </p:blipFill>
        <p:spPr bwMode="auto">
          <a:xfrm>
            <a:off x="2548605" y="2638623"/>
            <a:ext cx="912813" cy="674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2" name="Text Box 442"/>
          <p:cNvSpPr txBox="1">
            <a:spLocks noChangeArrowheads="1"/>
          </p:cNvSpPr>
          <p:nvPr/>
        </p:nvSpPr>
        <p:spPr bwMode="auto">
          <a:xfrm>
            <a:off x="1945355" y="3581598"/>
            <a:ext cx="4235450" cy="274638"/>
          </a:xfrm>
          <a:prstGeom prst="rect">
            <a:avLst/>
          </a:prstGeom>
          <a:solidFill>
            <a:schemeClr val="bg1">
              <a:alpha val="0"/>
            </a:schemeClr>
          </a:solidFill>
          <a:ln w="9525">
            <a:noFill/>
            <a:miter lim="800000"/>
          </a:ln>
        </p:spPr>
        <p:txBody>
          <a:bodyPr tIns="0" bIns="0">
            <a:spAutoFit/>
          </a:bodyPr>
          <a:lstStyle/>
          <a:p>
            <a:pPr marL="354330" indent="-354330" algn="r" defTabSz="941705">
              <a:buClr>
                <a:srgbClr val="003580"/>
              </a:buClr>
              <a:buFont typeface="Wingdings" panose="05000000000000000000" pitchFamily="2" charset="2"/>
              <a:buNone/>
            </a:pPr>
            <a:endParaRPr lang="zh-CN" altLang="en-US" b="1" dirty="0">
              <a:solidFill>
                <a:srgbClr val="3333CC"/>
              </a:solidFill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grpSp>
        <p:nvGrpSpPr>
          <p:cNvPr id="193" name="组合 192"/>
          <p:cNvGrpSpPr/>
          <p:nvPr/>
        </p:nvGrpSpPr>
        <p:grpSpPr>
          <a:xfrm rot="5400000">
            <a:off x="7329257" y="2521226"/>
            <a:ext cx="1296235" cy="852241"/>
            <a:chOff x="3114192" y="4397809"/>
            <a:chExt cx="2331203" cy="1079015"/>
          </a:xfrm>
        </p:grpSpPr>
        <p:pic>
          <p:nvPicPr>
            <p:cNvPr id="194" name="图片 19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14192" y="4397809"/>
              <a:ext cx="1155246" cy="504107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195" name="图片 19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69438" y="4397810"/>
              <a:ext cx="1155246" cy="504107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196" name="图片 19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14192" y="4966817"/>
              <a:ext cx="1155246" cy="504107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197" name="图片 19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90149" y="4972717"/>
              <a:ext cx="1155246" cy="504107"/>
            </a:xfrm>
            <a:prstGeom prst="rect">
              <a:avLst/>
            </a:prstGeom>
            <a:noFill/>
            <a:ln w="9525"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33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38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43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4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3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5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6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" grpId="0"/>
      <p:bldP spid="104" grpId="0"/>
      <p:bldP spid="2" grpId="0"/>
      <p:bldP spid="7" grpId="0" animBg="1"/>
      <p:bldP spid="105" grpId="0" animBg="1"/>
      <p:bldP spid="8" grpId="0"/>
      <p:bldP spid="108" grpId="0" animBg="1"/>
      <p:bldP spid="108" grpId="1" animBg="1"/>
      <p:bldP spid="109" grpId="0" animBg="1"/>
      <p:bldP spid="109" grpId="1" animBg="1"/>
      <p:bldP spid="110" grpId="0" animBg="1"/>
      <p:bldP spid="111" grpId="0"/>
      <p:bldP spid="187" grpId="0" animBg="1"/>
      <p:bldP spid="190" grpId="0" animBg="1"/>
      <p:bldP spid="192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/>
          <p:nvPr/>
        </p:nvSpPr>
        <p:spPr>
          <a:xfrm>
            <a:off x="710789" y="161267"/>
            <a:ext cx="4368072" cy="617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dirty="0" smtClean="0">
                <a:solidFill>
                  <a:schemeClr val="tx1"/>
                </a:solidFill>
                <a:latin typeface="禹卫书法行书简体" panose="02000603000000000000" pitchFamily="2" charset="-122"/>
                <a:ea typeface="禹卫书法行书简体" panose="02000603000000000000" pitchFamily="2" charset="-122"/>
              </a:rPr>
              <a:t>7.6 </a:t>
            </a:r>
            <a:r>
              <a:rPr lang="zh-CN" altLang="en-US" dirty="0" smtClean="0">
                <a:solidFill>
                  <a:schemeClr val="tx1"/>
                </a:solidFill>
                <a:latin typeface="禹卫书法行书简体" panose="02000603000000000000" pitchFamily="2" charset="-122"/>
                <a:ea typeface="禹卫书法行书简体" panose="02000603000000000000" pitchFamily="2" charset="-122"/>
              </a:rPr>
              <a:t>高速</a:t>
            </a:r>
            <a:r>
              <a:rPr lang="zh-CN" altLang="en-US" dirty="0">
                <a:solidFill>
                  <a:schemeClr val="tx1"/>
                </a:solidFill>
                <a:latin typeface="禹卫书法行书简体" panose="02000603000000000000" pitchFamily="2" charset="-122"/>
                <a:ea typeface="禹卫书法行书简体" panose="02000603000000000000" pitchFamily="2" charset="-122"/>
              </a:rPr>
              <a:t>缓冲</a:t>
            </a:r>
            <a:r>
              <a:rPr lang="zh-CN" altLang="en-US" dirty="0" smtClean="0">
                <a:solidFill>
                  <a:schemeClr val="tx1"/>
                </a:solidFill>
                <a:latin typeface="禹卫书法行书简体" panose="02000603000000000000" pitchFamily="2" charset="-122"/>
                <a:ea typeface="禹卫书法行书简体" panose="02000603000000000000" pitchFamily="2" charset="-122"/>
              </a:rPr>
              <a:t>存储器</a:t>
            </a:r>
            <a:endParaRPr lang="zh-CN" altLang="en-US" dirty="0">
              <a:solidFill>
                <a:schemeClr val="tx1"/>
              </a:solidFill>
              <a:latin typeface="禹卫书法行书简体" panose="02000603000000000000" pitchFamily="2" charset="-122"/>
              <a:ea typeface="禹卫书法行书简体" panose="02000603000000000000" pitchFamily="2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950828" y="1373460"/>
            <a:ext cx="44702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+mj-cs"/>
              </a:rPr>
              <a:t>(1) </a:t>
            </a:r>
            <a:r>
              <a:rPr lang="zh-CN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+mj-cs"/>
                <a:sym typeface="Wingdings" panose="05000000000000000000" pitchFamily="2" charset="2"/>
              </a:rPr>
              <a:t>写直达法</a:t>
            </a:r>
            <a:r>
              <a:rPr lang="en-US" altLang="zh-CN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+mj-cs"/>
                <a:sym typeface="Wingdings" panose="05000000000000000000" pitchFamily="2" charset="2"/>
              </a:rPr>
              <a:t>(Write Through</a:t>
            </a:r>
            <a:r>
              <a:rPr lang="en-US" altLang="zh-CN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+mj-cs"/>
                <a:sym typeface="Wingdings" panose="05000000000000000000" pitchFamily="2" charset="2"/>
              </a:rPr>
              <a:t>)</a:t>
            </a:r>
            <a:endParaRPr lang="en-US" altLang="zh-CN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cs typeface="+mj-cs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716505" y="790056"/>
            <a:ext cx="5412151" cy="4914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5.Cache</a:t>
            </a:r>
            <a:r>
              <a:rPr lang="zh-CN" altLang="en-US" sz="2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的写操作</a:t>
            </a:r>
            <a:endParaRPr lang="en-US" altLang="zh-CN" sz="2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禹卫书法行书简体" panose="02000603000000000000" pitchFamily="2" charset="-122"/>
              <a:ea typeface="禹卫书法行书简体" panose="02000603000000000000" pitchFamily="2" charset="-122"/>
              <a:cs typeface="+mj-cs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54040" y="68580"/>
            <a:ext cx="5005705" cy="641413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1030605" y="2068830"/>
            <a:ext cx="451040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WB（write back）+WA（write allocation）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/>
          <p:nvPr/>
        </p:nvSpPr>
        <p:spPr>
          <a:xfrm>
            <a:off x="710789" y="161267"/>
            <a:ext cx="4368072" cy="617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dirty="0" smtClean="0">
                <a:solidFill>
                  <a:schemeClr val="tx1"/>
                </a:solidFill>
                <a:latin typeface="禹卫书法行书简体" panose="02000603000000000000" pitchFamily="2" charset="-122"/>
                <a:ea typeface="禹卫书法行书简体" panose="02000603000000000000" pitchFamily="2" charset="-122"/>
              </a:rPr>
              <a:t>7.6 </a:t>
            </a:r>
            <a:r>
              <a:rPr lang="zh-CN" altLang="en-US" dirty="0" smtClean="0">
                <a:solidFill>
                  <a:schemeClr val="tx1"/>
                </a:solidFill>
                <a:latin typeface="禹卫书法行书简体" panose="02000603000000000000" pitchFamily="2" charset="-122"/>
                <a:ea typeface="禹卫书法行书简体" panose="02000603000000000000" pitchFamily="2" charset="-122"/>
              </a:rPr>
              <a:t>高速</a:t>
            </a:r>
            <a:r>
              <a:rPr lang="zh-CN" altLang="en-US" dirty="0">
                <a:solidFill>
                  <a:schemeClr val="tx1"/>
                </a:solidFill>
                <a:latin typeface="禹卫书法行书简体" panose="02000603000000000000" pitchFamily="2" charset="-122"/>
                <a:ea typeface="禹卫书法行书简体" panose="02000603000000000000" pitchFamily="2" charset="-122"/>
              </a:rPr>
              <a:t>缓冲</a:t>
            </a:r>
            <a:r>
              <a:rPr lang="zh-CN" altLang="en-US" dirty="0" smtClean="0">
                <a:solidFill>
                  <a:schemeClr val="tx1"/>
                </a:solidFill>
                <a:latin typeface="禹卫书法行书简体" panose="02000603000000000000" pitchFamily="2" charset="-122"/>
                <a:ea typeface="禹卫书法行书简体" panose="02000603000000000000" pitchFamily="2" charset="-122"/>
              </a:rPr>
              <a:t>存储器</a:t>
            </a:r>
            <a:endParaRPr lang="zh-CN" altLang="en-US" dirty="0">
              <a:solidFill>
                <a:schemeClr val="tx1"/>
              </a:solidFill>
              <a:latin typeface="禹卫书法行书简体" panose="02000603000000000000" pitchFamily="2" charset="-122"/>
              <a:ea typeface="禹卫书法行书简体" panose="02000603000000000000" pitchFamily="2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950828" y="1373460"/>
            <a:ext cx="44702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+mj-cs"/>
              </a:rPr>
              <a:t>(1) </a:t>
            </a:r>
            <a:r>
              <a:rPr lang="zh-CN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+mj-cs"/>
                <a:sym typeface="Wingdings" panose="05000000000000000000" pitchFamily="2" charset="2"/>
              </a:rPr>
              <a:t>写直达法</a:t>
            </a:r>
            <a:r>
              <a:rPr lang="en-US" altLang="zh-CN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+mj-cs"/>
                <a:sym typeface="Wingdings" panose="05000000000000000000" pitchFamily="2" charset="2"/>
              </a:rPr>
              <a:t>(Write Through</a:t>
            </a:r>
            <a:r>
              <a:rPr lang="en-US" altLang="zh-CN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+mj-cs"/>
                <a:sym typeface="Wingdings" panose="05000000000000000000" pitchFamily="2" charset="2"/>
              </a:rPr>
              <a:t>)</a:t>
            </a:r>
            <a:endParaRPr lang="en-US" altLang="zh-CN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cs typeface="+mj-cs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716505" y="790056"/>
            <a:ext cx="5412151" cy="4914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5.Cache</a:t>
            </a:r>
            <a:r>
              <a:rPr lang="zh-CN" altLang="en-US" sz="2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的写操作</a:t>
            </a:r>
            <a:endParaRPr lang="en-US" altLang="zh-CN" sz="2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禹卫书法行书简体" panose="02000603000000000000" pitchFamily="2" charset="-122"/>
              <a:ea typeface="禹卫书法行书简体" panose="02000603000000000000" pitchFamily="2" charset="-122"/>
              <a:cs typeface="+mj-cs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02705" y="548640"/>
            <a:ext cx="4201795" cy="566356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194435" y="1989455"/>
            <a:ext cx="493395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WT（write through )+WN(write no allocation) 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/>
          <p:nvPr/>
        </p:nvSpPr>
        <p:spPr>
          <a:xfrm>
            <a:off x="710789" y="161267"/>
            <a:ext cx="4368072" cy="617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dirty="0" smtClean="0">
                <a:solidFill>
                  <a:schemeClr val="tx1"/>
                </a:solidFill>
                <a:latin typeface="禹卫书法行书简体" panose="02000603000000000000" pitchFamily="2" charset="-122"/>
                <a:ea typeface="禹卫书法行书简体" panose="02000603000000000000" pitchFamily="2" charset="-122"/>
              </a:rPr>
              <a:t>7.6 </a:t>
            </a:r>
            <a:r>
              <a:rPr lang="zh-CN" altLang="en-US" dirty="0" smtClean="0">
                <a:solidFill>
                  <a:schemeClr val="tx1"/>
                </a:solidFill>
                <a:latin typeface="禹卫书法行书简体" panose="02000603000000000000" pitchFamily="2" charset="-122"/>
                <a:ea typeface="禹卫书法行书简体" panose="02000603000000000000" pitchFamily="2" charset="-122"/>
              </a:rPr>
              <a:t>高速</a:t>
            </a:r>
            <a:r>
              <a:rPr lang="zh-CN" altLang="en-US" dirty="0">
                <a:solidFill>
                  <a:schemeClr val="tx1"/>
                </a:solidFill>
                <a:latin typeface="禹卫书法行书简体" panose="02000603000000000000" pitchFamily="2" charset="-122"/>
                <a:ea typeface="禹卫书法行书简体" panose="02000603000000000000" pitchFamily="2" charset="-122"/>
              </a:rPr>
              <a:t>缓冲</a:t>
            </a:r>
            <a:r>
              <a:rPr lang="zh-CN" altLang="en-US" dirty="0" smtClean="0">
                <a:solidFill>
                  <a:schemeClr val="tx1"/>
                </a:solidFill>
                <a:latin typeface="禹卫书法行书简体" panose="02000603000000000000" pitchFamily="2" charset="-122"/>
                <a:ea typeface="禹卫书法行书简体" panose="02000603000000000000" pitchFamily="2" charset="-122"/>
              </a:rPr>
              <a:t>存储器</a:t>
            </a:r>
            <a:endParaRPr lang="zh-CN" altLang="en-US" dirty="0">
              <a:solidFill>
                <a:schemeClr val="tx1"/>
              </a:solidFill>
              <a:latin typeface="禹卫书法行书简体" panose="02000603000000000000" pitchFamily="2" charset="-122"/>
              <a:ea typeface="禹卫书法行书简体" panose="02000603000000000000" pitchFamily="2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950828" y="1397681"/>
            <a:ext cx="44702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+mj-cs"/>
              </a:rPr>
              <a:t>(2) </a:t>
            </a:r>
            <a:r>
              <a:rPr lang="zh-CN" alt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+mj-cs"/>
                <a:sym typeface="Wingdings" panose="05000000000000000000" pitchFamily="2" charset="2"/>
              </a:rPr>
              <a:t>写</a:t>
            </a:r>
            <a:r>
              <a:rPr lang="zh-CN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+mj-cs"/>
                <a:sym typeface="Wingdings" panose="05000000000000000000" pitchFamily="2" charset="2"/>
              </a:rPr>
              <a:t>回</a:t>
            </a:r>
            <a:r>
              <a:rPr lang="zh-CN" alt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+mj-cs"/>
                <a:sym typeface="Wingdings" panose="05000000000000000000" pitchFamily="2" charset="2"/>
              </a:rPr>
              <a:t>法</a:t>
            </a:r>
            <a:r>
              <a:rPr lang="en-US" altLang="zh-CN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+mj-cs"/>
                <a:sym typeface="Wingdings" panose="05000000000000000000" pitchFamily="2" charset="2"/>
              </a:rPr>
              <a:t>(Write Back</a:t>
            </a:r>
            <a:r>
              <a:rPr lang="en-US" altLang="zh-CN" sz="2400" kern="0" dirty="0">
                <a:solidFill>
                  <a:srgbClr val="240CD2"/>
                </a:solidFill>
                <a:latin typeface="+mn-ea"/>
                <a:sym typeface="Wingdings" panose="05000000000000000000" pitchFamily="2" charset="2"/>
              </a:rPr>
              <a:t> </a:t>
            </a:r>
            <a:r>
              <a:rPr lang="en-US" altLang="zh-CN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+mj-cs"/>
                <a:sym typeface="Wingdings" panose="05000000000000000000" pitchFamily="2" charset="2"/>
              </a:rPr>
              <a:t>)</a:t>
            </a:r>
            <a:endParaRPr lang="en-US" altLang="zh-CN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cs typeface="+mj-cs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710789" y="853838"/>
            <a:ext cx="5412151" cy="4914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5.Cache</a:t>
            </a:r>
            <a:r>
              <a:rPr lang="zh-CN" altLang="en-US" sz="2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的写操作</a:t>
            </a:r>
            <a:endParaRPr lang="en-US" altLang="zh-CN" sz="2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禹卫书法行书简体" panose="02000603000000000000" pitchFamily="2" charset="-122"/>
              <a:ea typeface="禹卫书法行书简体" panose="02000603000000000000" pitchFamily="2" charset="-122"/>
              <a:cs typeface="+mj-cs"/>
            </a:endParaRPr>
          </a:p>
        </p:txBody>
      </p:sp>
      <p:sp>
        <p:nvSpPr>
          <p:cNvPr id="7" name="AutoShape 522"/>
          <p:cNvSpPr>
            <a:spLocks noChangeArrowheads="1"/>
          </p:cNvSpPr>
          <p:nvPr/>
        </p:nvSpPr>
        <p:spPr bwMode="auto">
          <a:xfrm>
            <a:off x="2481943" y="2049677"/>
            <a:ext cx="6608009" cy="1409664"/>
          </a:xfrm>
          <a:prstGeom prst="roundRect">
            <a:avLst>
              <a:gd name="adj" fmla="val 9931"/>
            </a:avLst>
          </a:prstGeom>
          <a:noFill/>
          <a:ln w="12700" algn="ctr">
            <a:solidFill>
              <a:srgbClr val="000814"/>
            </a:solidFill>
            <a:prstDash val="dash"/>
            <a:round/>
          </a:ln>
        </p:spPr>
        <p:txBody>
          <a:bodyPr wrap="none" lIns="0" tIns="0" rIns="0" bIns="0" anchor="ctr"/>
          <a:lstStyle/>
          <a:p>
            <a:pPr algn="r"/>
            <a:endParaRPr lang="zh-CN" altLang="zh-CN"/>
          </a:p>
        </p:txBody>
      </p:sp>
      <p:sp>
        <p:nvSpPr>
          <p:cNvPr id="8" name="Line 4"/>
          <p:cNvSpPr>
            <a:spLocks noChangeShapeType="1"/>
          </p:cNvSpPr>
          <p:nvPr/>
        </p:nvSpPr>
        <p:spPr bwMode="auto">
          <a:xfrm>
            <a:off x="3269383" y="2884654"/>
            <a:ext cx="4440237" cy="0"/>
          </a:xfrm>
          <a:prstGeom prst="line">
            <a:avLst/>
          </a:prstGeom>
          <a:noFill/>
          <a:ln w="12700">
            <a:solidFill>
              <a:srgbClr val="000204"/>
            </a:solidFill>
            <a:round/>
            <a:tailEnd type="none" w="lg" len="med"/>
          </a:ln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9" name="Line 13"/>
          <p:cNvSpPr>
            <a:spLocks noChangeShapeType="1"/>
          </p:cNvSpPr>
          <p:nvPr/>
        </p:nvSpPr>
        <p:spPr bwMode="auto">
          <a:xfrm>
            <a:off x="3269383" y="2884654"/>
            <a:ext cx="1920875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tailEnd type="none" w="lg" len="med"/>
          </a:ln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10" name="Line 14"/>
          <p:cNvSpPr>
            <a:spLocks noChangeShapeType="1"/>
          </p:cNvSpPr>
          <p:nvPr/>
        </p:nvSpPr>
        <p:spPr bwMode="auto">
          <a:xfrm>
            <a:off x="3269383" y="2884656"/>
            <a:ext cx="1920875" cy="0"/>
          </a:xfrm>
          <a:prstGeom prst="line">
            <a:avLst/>
          </a:prstGeom>
          <a:noFill/>
          <a:ln w="28575">
            <a:solidFill>
              <a:srgbClr val="36BA65"/>
            </a:solidFill>
            <a:round/>
            <a:tailEnd type="none" w="lg" len="med"/>
          </a:ln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11" name="Line 15"/>
          <p:cNvSpPr>
            <a:spLocks noChangeShapeType="1"/>
          </p:cNvSpPr>
          <p:nvPr/>
        </p:nvSpPr>
        <p:spPr bwMode="auto">
          <a:xfrm>
            <a:off x="3269383" y="2884659"/>
            <a:ext cx="1920875" cy="0"/>
          </a:xfrm>
          <a:prstGeom prst="line">
            <a:avLst/>
          </a:prstGeom>
          <a:noFill/>
          <a:ln w="28575">
            <a:solidFill>
              <a:srgbClr val="5089F0"/>
            </a:solidFill>
            <a:round/>
            <a:tailEnd type="none" w="lg" len="med"/>
          </a:ln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12" name="Line 16"/>
          <p:cNvSpPr>
            <a:spLocks noChangeShapeType="1"/>
          </p:cNvSpPr>
          <p:nvPr/>
        </p:nvSpPr>
        <p:spPr bwMode="auto">
          <a:xfrm>
            <a:off x="5809383" y="2884654"/>
            <a:ext cx="1920875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tailEnd type="none" w="lg" len="med"/>
          </a:ln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13" name="Line 17"/>
          <p:cNvSpPr>
            <a:spLocks noChangeShapeType="1"/>
          </p:cNvSpPr>
          <p:nvPr/>
        </p:nvSpPr>
        <p:spPr bwMode="auto">
          <a:xfrm>
            <a:off x="5809383" y="2884659"/>
            <a:ext cx="1920875" cy="0"/>
          </a:xfrm>
          <a:prstGeom prst="line">
            <a:avLst/>
          </a:prstGeom>
          <a:noFill/>
          <a:ln w="28575">
            <a:solidFill>
              <a:srgbClr val="36BA65"/>
            </a:solidFill>
            <a:round/>
            <a:tailEnd type="none" w="lg" len="med"/>
          </a:ln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14" name="Line 18"/>
          <p:cNvSpPr>
            <a:spLocks noChangeShapeType="1"/>
          </p:cNvSpPr>
          <p:nvPr/>
        </p:nvSpPr>
        <p:spPr bwMode="auto">
          <a:xfrm>
            <a:off x="5809383" y="2873774"/>
            <a:ext cx="1920875" cy="0"/>
          </a:xfrm>
          <a:prstGeom prst="line">
            <a:avLst/>
          </a:prstGeom>
          <a:noFill/>
          <a:ln w="28575">
            <a:solidFill>
              <a:srgbClr val="5089F0"/>
            </a:solidFill>
            <a:round/>
            <a:tailEnd type="none" w="lg" len="med"/>
          </a:ln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15" name="Line 20"/>
          <p:cNvSpPr>
            <a:spLocks noChangeShapeType="1"/>
          </p:cNvSpPr>
          <p:nvPr/>
        </p:nvSpPr>
        <p:spPr bwMode="auto">
          <a:xfrm flipV="1">
            <a:off x="3370983" y="2461236"/>
            <a:ext cx="1778000" cy="0"/>
          </a:xfrm>
          <a:prstGeom prst="line">
            <a:avLst/>
          </a:prstGeom>
          <a:noFill/>
          <a:ln w="28575">
            <a:solidFill>
              <a:srgbClr val="217F7B"/>
            </a:solidFill>
            <a:prstDash val="sysDot"/>
            <a:round/>
            <a:headEnd type="triangle" w="med" len="med"/>
            <a:tailEnd type="none" w="lg" len="med"/>
          </a:ln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16" name="Text Box 227"/>
          <p:cNvSpPr txBox="1">
            <a:spLocks noChangeArrowheads="1"/>
          </p:cNvSpPr>
          <p:nvPr/>
        </p:nvSpPr>
        <p:spPr bwMode="auto">
          <a:xfrm>
            <a:off x="5356945" y="2084554"/>
            <a:ext cx="608013" cy="22066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0" tIns="0" rIns="0" bIns="0">
            <a:spAutoFit/>
          </a:bodyPr>
          <a:lstStyle/>
          <a:p>
            <a:pPr algn="r" defTabSz="941705">
              <a:lnSpc>
                <a:spcPct val="90000"/>
              </a:lnSpc>
              <a:buClr>
                <a:srgbClr val="003580"/>
              </a:buClr>
              <a:buFont typeface="Wingdings" panose="05000000000000000000" pitchFamily="2" charset="2"/>
              <a:buNone/>
            </a:pPr>
            <a:r>
              <a:rPr lang="en-US" altLang="zh-CN" sz="1600" b="1">
                <a:solidFill>
                  <a:srgbClr val="000204"/>
                </a:solidFill>
                <a:ea typeface="宋体" panose="02010600030101010101" pitchFamily="2" charset="-122"/>
                <a:cs typeface="Arial" panose="020B0604020202020204" pitchFamily="34" charset="0"/>
              </a:rPr>
              <a:t>Cache</a:t>
            </a:r>
            <a:endParaRPr lang="en-US" altLang="zh-CN" sz="1600" b="1">
              <a:solidFill>
                <a:srgbClr val="000204"/>
              </a:solidFill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7" name="Rectangle 358"/>
          <p:cNvSpPr>
            <a:spLocks noChangeArrowheads="1"/>
          </p:cNvSpPr>
          <p:nvPr/>
        </p:nvSpPr>
        <p:spPr bwMode="auto">
          <a:xfrm>
            <a:off x="5174383" y="2409992"/>
            <a:ext cx="1033462" cy="1028700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</a:ln>
        </p:spPr>
        <p:txBody>
          <a:bodyPr wrap="none" lIns="0" tIns="0" rIns="0" bIns="0" anchor="ctr">
            <a:spAutoFit/>
          </a:bodyPr>
          <a:lstStyle/>
          <a:p>
            <a:pPr algn="r"/>
            <a:endParaRPr lang="zh-CN" altLang="zh-CN"/>
          </a:p>
        </p:txBody>
      </p:sp>
      <p:grpSp>
        <p:nvGrpSpPr>
          <p:cNvPr id="18" name="Group 359"/>
          <p:cNvGrpSpPr/>
          <p:nvPr/>
        </p:nvGrpSpPr>
        <p:grpSpPr bwMode="auto">
          <a:xfrm>
            <a:off x="5145808" y="2362367"/>
            <a:ext cx="1028700" cy="1028700"/>
            <a:chOff x="2922" y="2088"/>
            <a:chExt cx="648" cy="648"/>
          </a:xfrm>
        </p:grpSpPr>
        <p:grpSp>
          <p:nvGrpSpPr>
            <p:cNvPr id="19" name="Group 360"/>
            <p:cNvGrpSpPr/>
            <p:nvPr/>
          </p:nvGrpSpPr>
          <p:grpSpPr bwMode="auto">
            <a:xfrm>
              <a:off x="2922" y="2088"/>
              <a:ext cx="648" cy="81"/>
              <a:chOff x="2922" y="2088"/>
              <a:chExt cx="648" cy="81"/>
            </a:xfrm>
          </p:grpSpPr>
          <p:sp>
            <p:nvSpPr>
              <p:cNvPr id="85" name="Rectangle 361"/>
              <p:cNvSpPr>
                <a:spLocks noChangeArrowheads="1"/>
              </p:cNvSpPr>
              <p:nvPr/>
            </p:nvSpPr>
            <p:spPr bwMode="auto">
              <a:xfrm>
                <a:off x="2922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  <p:sp>
            <p:nvSpPr>
              <p:cNvPr id="86" name="Rectangle 362"/>
              <p:cNvSpPr>
                <a:spLocks noChangeArrowheads="1"/>
              </p:cNvSpPr>
              <p:nvPr/>
            </p:nvSpPr>
            <p:spPr bwMode="auto">
              <a:xfrm>
                <a:off x="3003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  <p:sp>
            <p:nvSpPr>
              <p:cNvPr id="87" name="Rectangle 363"/>
              <p:cNvSpPr>
                <a:spLocks noChangeArrowheads="1"/>
              </p:cNvSpPr>
              <p:nvPr/>
            </p:nvSpPr>
            <p:spPr bwMode="auto">
              <a:xfrm>
                <a:off x="3084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  <p:sp>
            <p:nvSpPr>
              <p:cNvPr id="88" name="Rectangle 364"/>
              <p:cNvSpPr>
                <a:spLocks noChangeArrowheads="1"/>
              </p:cNvSpPr>
              <p:nvPr/>
            </p:nvSpPr>
            <p:spPr bwMode="auto">
              <a:xfrm>
                <a:off x="3165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  <p:sp>
            <p:nvSpPr>
              <p:cNvPr id="89" name="Rectangle 365"/>
              <p:cNvSpPr>
                <a:spLocks noChangeArrowheads="1"/>
              </p:cNvSpPr>
              <p:nvPr/>
            </p:nvSpPr>
            <p:spPr bwMode="auto">
              <a:xfrm>
                <a:off x="3246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  <p:sp>
            <p:nvSpPr>
              <p:cNvPr id="90" name="Rectangle 366"/>
              <p:cNvSpPr>
                <a:spLocks noChangeArrowheads="1"/>
              </p:cNvSpPr>
              <p:nvPr/>
            </p:nvSpPr>
            <p:spPr bwMode="auto">
              <a:xfrm>
                <a:off x="3327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  <p:sp>
            <p:nvSpPr>
              <p:cNvPr id="91" name="Rectangle 367"/>
              <p:cNvSpPr>
                <a:spLocks noChangeArrowheads="1"/>
              </p:cNvSpPr>
              <p:nvPr/>
            </p:nvSpPr>
            <p:spPr bwMode="auto">
              <a:xfrm>
                <a:off x="3408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  <p:sp>
            <p:nvSpPr>
              <p:cNvPr id="92" name="Rectangle 368"/>
              <p:cNvSpPr>
                <a:spLocks noChangeArrowheads="1"/>
              </p:cNvSpPr>
              <p:nvPr/>
            </p:nvSpPr>
            <p:spPr bwMode="auto">
              <a:xfrm>
                <a:off x="3489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</p:grpSp>
        <p:grpSp>
          <p:nvGrpSpPr>
            <p:cNvPr id="20" name="Group 369"/>
            <p:cNvGrpSpPr/>
            <p:nvPr/>
          </p:nvGrpSpPr>
          <p:grpSpPr bwMode="auto">
            <a:xfrm>
              <a:off x="2922" y="2169"/>
              <a:ext cx="648" cy="81"/>
              <a:chOff x="2922" y="2088"/>
              <a:chExt cx="648" cy="81"/>
            </a:xfrm>
          </p:grpSpPr>
          <p:sp>
            <p:nvSpPr>
              <p:cNvPr id="77" name="Rectangle 370"/>
              <p:cNvSpPr>
                <a:spLocks noChangeArrowheads="1"/>
              </p:cNvSpPr>
              <p:nvPr/>
            </p:nvSpPr>
            <p:spPr bwMode="auto">
              <a:xfrm>
                <a:off x="2922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  <p:sp>
            <p:nvSpPr>
              <p:cNvPr id="78" name="Rectangle 371"/>
              <p:cNvSpPr>
                <a:spLocks noChangeArrowheads="1"/>
              </p:cNvSpPr>
              <p:nvPr/>
            </p:nvSpPr>
            <p:spPr bwMode="auto">
              <a:xfrm>
                <a:off x="3003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  <p:sp>
            <p:nvSpPr>
              <p:cNvPr id="79" name="Rectangle 372"/>
              <p:cNvSpPr>
                <a:spLocks noChangeArrowheads="1"/>
              </p:cNvSpPr>
              <p:nvPr/>
            </p:nvSpPr>
            <p:spPr bwMode="auto">
              <a:xfrm>
                <a:off x="3084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  <p:sp>
            <p:nvSpPr>
              <p:cNvPr id="80" name="Rectangle 373"/>
              <p:cNvSpPr>
                <a:spLocks noChangeArrowheads="1"/>
              </p:cNvSpPr>
              <p:nvPr/>
            </p:nvSpPr>
            <p:spPr bwMode="auto">
              <a:xfrm>
                <a:off x="3165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  <p:sp>
            <p:nvSpPr>
              <p:cNvPr id="81" name="Rectangle 374"/>
              <p:cNvSpPr>
                <a:spLocks noChangeArrowheads="1"/>
              </p:cNvSpPr>
              <p:nvPr/>
            </p:nvSpPr>
            <p:spPr bwMode="auto">
              <a:xfrm>
                <a:off x="3246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  <p:sp>
            <p:nvSpPr>
              <p:cNvPr id="82" name="Rectangle 375"/>
              <p:cNvSpPr>
                <a:spLocks noChangeArrowheads="1"/>
              </p:cNvSpPr>
              <p:nvPr/>
            </p:nvSpPr>
            <p:spPr bwMode="auto">
              <a:xfrm>
                <a:off x="3327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  <p:sp>
            <p:nvSpPr>
              <p:cNvPr id="83" name="Rectangle 376"/>
              <p:cNvSpPr>
                <a:spLocks noChangeArrowheads="1"/>
              </p:cNvSpPr>
              <p:nvPr/>
            </p:nvSpPr>
            <p:spPr bwMode="auto">
              <a:xfrm>
                <a:off x="3408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  <p:sp>
            <p:nvSpPr>
              <p:cNvPr id="84" name="Rectangle 377"/>
              <p:cNvSpPr>
                <a:spLocks noChangeArrowheads="1"/>
              </p:cNvSpPr>
              <p:nvPr/>
            </p:nvSpPr>
            <p:spPr bwMode="auto">
              <a:xfrm>
                <a:off x="3489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</p:grpSp>
        <p:grpSp>
          <p:nvGrpSpPr>
            <p:cNvPr id="21" name="Group 378"/>
            <p:cNvGrpSpPr/>
            <p:nvPr/>
          </p:nvGrpSpPr>
          <p:grpSpPr bwMode="auto">
            <a:xfrm>
              <a:off x="2922" y="2250"/>
              <a:ext cx="648" cy="81"/>
              <a:chOff x="2922" y="2088"/>
              <a:chExt cx="648" cy="81"/>
            </a:xfrm>
          </p:grpSpPr>
          <p:sp>
            <p:nvSpPr>
              <p:cNvPr id="69" name="Rectangle 379"/>
              <p:cNvSpPr>
                <a:spLocks noChangeArrowheads="1"/>
              </p:cNvSpPr>
              <p:nvPr/>
            </p:nvSpPr>
            <p:spPr bwMode="auto">
              <a:xfrm>
                <a:off x="2922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  <p:sp>
            <p:nvSpPr>
              <p:cNvPr id="70" name="Rectangle 380"/>
              <p:cNvSpPr>
                <a:spLocks noChangeArrowheads="1"/>
              </p:cNvSpPr>
              <p:nvPr/>
            </p:nvSpPr>
            <p:spPr bwMode="auto">
              <a:xfrm>
                <a:off x="3003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  <p:sp>
            <p:nvSpPr>
              <p:cNvPr id="71" name="Rectangle 381"/>
              <p:cNvSpPr>
                <a:spLocks noChangeArrowheads="1"/>
              </p:cNvSpPr>
              <p:nvPr/>
            </p:nvSpPr>
            <p:spPr bwMode="auto">
              <a:xfrm>
                <a:off x="3084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  <p:sp>
            <p:nvSpPr>
              <p:cNvPr id="72" name="Rectangle 382"/>
              <p:cNvSpPr>
                <a:spLocks noChangeArrowheads="1"/>
              </p:cNvSpPr>
              <p:nvPr/>
            </p:nvSpPr>
            <p:spPr bwMode="auto">
              <a:xfrm>
                <a:off x="3165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  <p:sp>
            <p:nvSpPr>
              <p:cNvPr id="73" name="Rectangle 383"/>
              <p:cNvSpPr>
                <a:spLocks noChangeArrowheads="1"/>
              </p:cNvSpPr>
              <p:nvPr/>
            </p:nvSpPr>
            <p:spPr bwMode="auto">
              <a:xfrm>
                <a:off x="3246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  <p:sp>
            <p:nvSpPr>
              <p:cNvPr id="74" name="Rectangle 384"/>
              <p:cNvSpPr>
                <a:spLocks noChangeArrowheads="1"/>
              </p:cNvSpPr>
              <p:nvPr/>
            </p:nvSpPr>
            <p:spPr bwMode="auto">
              <a:xfrm>
                <a:off x="3327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  <p:sp>
            <p:nvSpPr>
              <p:cNvPr id="75" name="Rectangle 385"/>
              <p:cNvSpPr>
                <a:spLocks noChangeArrowheads="1"/>
              </p:cNvSpPr>
              <p:nvPr/>
            </p:nvSpPr>
            <p:spPr bwMode="auto">
              <a:xfrm>
                <a:off x="3408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  <p:sp>
            <p:nvSpPr>
              <p:cNvPr id="76" name="Rectangle 386"/>
              <p:cNvSpPr>
                <a:spLocks noChangeArrowheads="1"/>
              </p:cNvSpPr>
              <p:nvPr/>
            </p:nvSpPr>
            <p:spPr bwMode="auto">
              <a:xfrm>
                <a:off x="3489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</p:grpSp>
        <p:grpSp>
          <p:nvGrpSpPr>
            <p:cNvPr id="22" name="Group 387"/>
            <p:cNvGrpSpPr/>
            <p:nvPr/>
          </p:nvGrpSpPr>
          <p:grpSpPr bwMode="auto">
            <a:xfrm>
              <a:off x="2922" y="2331"/>
              <a:ext cx="648" cy="81"/>
              <a:chOff x="2922" y="2088"/>
              <a:chExt cx="648" cy="81"/>
            </a:xfrm>
          </p:grpSpPr>
          <p:sp>
            <p:nvSpPr>
              <p:cNvPr id="61" name="Rectangle 388"/>
              <p:cNvSpPr>
                <a:spLocks noChangeArrowheads="1"/>
              </p:cNvSpPr>
              <p:nvPr/>
            </p:nvSpPr>
            <p:spPr bwMode="auto">
              <a:xfrm>
                <a:off x="2922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  <p:sp>
            <p:nvSpPr>
              <p:cNvPr id="62" name="Rectangle 389"/>
              <p:cNvSpPr>
                <a:spLocks noChangeArrowheads="1"/>
              </p:cNvSpPr>
              <p:nvPr/>
            </p:nvSpPr>
            <p:spPr bwMode="auto">
              <a:xfrm>
                <a:off x="3003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  <p:sp>
            <p:nvSpPr>
              <p:cNvPr id="63" name="Rectangle 390"/>
              <p:cNvSpPr>
                <a:spLocks noChangeArrowheads="1"/>
              </p:cNvSpPr>
              <p:nvPr/>
            </p:nvSpPr>
            <p:spPr bwMode="auto">
              <a:xfrm>
                <a:off x="3084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  <p:sp>
            <p:nvSpPr>
              <p:cNvPr id="64" name="Rectangle 391"/>
              <p:cNvSpPr>
                <a:spLocks noChangeArrowheads="1"/>
              </p:cNvSpPr>
              <p:nvPr/>
            </p:nvSpPr>
            <p:spPr bwMode="auto">
              <a:xfrm>
                <a:off x="3165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  <p:sp>
            <p:nvSpPr>
              <p:cNvPr id="65" name="Rectangle 392"/>
              <p:cNvSpPr>
                <a:spLocks noChangeArrowheads="1"/>
              </p:cNvSpPr>
              <p:nvPr/>
            </p:nvSpPr>
            <p:spPr bwMode="auto">
              <a:xfrm>
                <a:off x="3246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  <p:sp>
            <p:nvSpPr>
              <p:cNvPr id="66" name="Rectangle 393"/>
              <p:cNvSpPr>
                <a:spLocks noChangeArrowheads="1"/>
              </p:cNvSpPr>
              <p:nvPr/>
            </p:nvSpPr>
            <p:spPr bwMode="auto">
              <a:xfrm>
                <a:off x="3327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  <p:sp>
            <p:nvSpPr>
              <p:cNvPr id="67" name="Rectangle 394"/>
              <p:cNvSpPr>
                <a:spLocks noChangeArrowheads="1"/>
              </p:cNvSpPr>
              <p:nvPr/>
            </p:nvSpPr>
            <p:spPr bwMode="auto">
              <a:xfrm>
                <a:off x="3408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  <p:sp>
            <p:nvSpPr>
              <p:cNvPr id="68" name="Rectangle 395"/>
              <p:cNvSpPr>
                <a:spLocks noChangeArrowheads="1"/>
              </p:cNvSpPr>
              <p:nvPr/>
            </p:nvSpPr>
            <p:spPr bwMode="auto">
              <a:xfrm>
                <a:off x="3489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</p:grpSp>
        <p:grpSp>
          <p:nvGrpSpPr>
            <p:cNvPr id="23" name="Group 396"/>
            <p:cNvGrpSpPr/>
            <p:nvPr/>
          </p:nvGrpSpPr>
          <p:grpSpPr bwMode="auto">
            <a:xfrm>
              <a:off x="2922" y="2412"/>
              <a:ext cx="648" cy="81"/>
              <a:chOff x="2922" y="2088"/>
              <a:chExt cx="648" cy="81"/>
            </a:xfrm>
          </p:grpSpPr>
          <p:sp>
            <p:nvSpPr>
              <p:cNvPr id="53" name="Rectangle 397"/>
              <p:cNvSpPr>
                <a:spLocks noChangeArrowheads="1"/>
              </p:cNvSpPr>
              <p:nvPr/>
            </p:nvSpPr>
            <p:spPr bwMode="auto">
              <a:xfrm>
                <a:off x="2922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  <p:sp>
            <p:nvSpPr>
              <p:cNvPr id="54" name="Rectangle 398"/>
              <p:cNvSpPr>
                <a:spLocks noChangeArrowheads="1"/>
              </p:cNvSpPr>
              <p:nvPr/>
            </p:nvSpPr>
            <p:spPr bwMode="auto">
              <a:xfrm>
                <a:off x="3003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  <p:sp>
            <p:nvSpPr>
              <p:cNvPr id="55" name="Rectangle 399"/>
              <p:cNvSpPr>
                <a:spLocks noChangeArrowheads="1"/>
              </p:cNvSpPr>
              <p:nvPr/>
            </p:nvSpPr>
            <p:spPr bwMode="auto">
              <a:xfrm>
                <a:off x="3084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  <p:sp>
            <p:nvSpPr>
              <p:cNvPr id="56" name="Rectangle 400"/>
              <p:cNvSpPr>
                <a:spLocks noChangeArrowheads="1"/>
              </p:cNvSpPr>
              <p:nvPr/>
            </p:nvSpPr>
            <p:spPr bwMode="auto">
              <a:xfrm>
                <a:off x="3165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  <p:sp>
            <p:nvSpPr>
              <p:cNvPr id="57" name="Rectangle 401"/>
              <p:cNvSpPr>
                <a:spLocks noChangeArrowheads="1"/>
              </p:cNvSpPr>
              <p:nvPr/>
            </p:nvSpPr>
            <p:spPr bwMode="auto">
              <a:xfrm>
                <a:off x="3246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  <p:sp>
            <p:nvSpPr>
              <p:cNvPr id="58" name="Rectangle 402"/>
              <p:cNvSpPr>
                <a:spLocks noChangeArrowheads="1"/>
              </p:cNvSpPr>
              <p:nvPr/>
            </p:nvSpPr>
            <p:spPr bwMode="auto">
              <a:xfrm>
                <a:off x="3327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  <p:sp>
            <p:nvSpPr>
              <p:cNvPr id="59" name="Rectangle 403"/>
              <p:cNvSpPr>
                <a:spLocks noChangeArrowheads="1"/>
              </p:cNvSpPr>
              <p:nvPr/>
            </p:nvSpPr>
            <p:spPr bwMode="auto">
              <a:xfrm>
                <a:off x="3408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  <p:sp>
            <p:nvSpPr>
              <p:cNvPr id="60" name="Rectangle 404"/>
              <p:cNvSpPr>
                <a:spLocks noChangeArrowheads="1"/>
              </p:cNvSpPr>
              <p:nvPr/>
            </p:nvSpPr>
            <p:spPr bwMode="auto">
              <a:xfrm>
                <a:off x="3489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</p:grpSp>
        <p:grpSp>
          <p:nvGrpSpPr>
            <p:cNvPr id="24" name="Group 405"/>
            <p:cNvGrpSpPr/>
            <p:nvPr/>
          </p:nvGrpSpPr>
          <p:grpSpPr bwMode="auto">
            <a:xfrm>
              <a:off x="2922" y="2493"/>
              <a:ext cx="648" cy="81"/>
              <a:chOff x="2922" y="2088"/>
              <a:chExt cx="648" cy="81"/>
            </a:xfrm>
          </p:grpSpPr>
          <p:sp>
            <p:nvSpPr>
              <p:cNvPr id="45" name="Rectangle 406"/>
              <p:cNvSpPr>
                <a:spLocks noChangeArrowheads="1"/>
              </p:cNvSpPr>
              <p:nvPr/>
            </p:nvSpPr>
            <p:spPr bwMode="auto">
              <a:xfrm>
                <a:off x="2922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  <p:sp>
            <p:nvSpPr>
              <p:cNvPr id="46" name="Rectangle 407"/>
              <p:cNvSpPr>
                <a:spLocks noChangeArrowheads="1"/>
              </p:cNvSpPr>
              <p:nvPr/>
            </p:nvSpPr>
            <p:spPr bwMode="auto">
              <a:xfrm>
                <a:off x="3003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  <p:sp>
            <p:nvSpPr>
              <p:cNvPr id="47" name="Rectangle 408"/>
              <p:cNvSpPr>
                <a:spLocks noChangeArrowheads="1"/>
              </p:cNvSpPr>
              <p:nvPr/>
            </p:nvSpPr>
            <p:spPr bwMode="auto">
              <a:xfrm>
                <a:off x="3084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  <p:sp>
            <p:nvSpPr>
              <p:cNvPr id="48" name="Rectangle 409"/>
              <p:cNvSpPr>
                <a:spLocks noChangeArrowheads="1"/>
              </p:cNvSpPr>
              <p:nvPr/>
            </p:nvSpPr>
            <p:spPr bwMode="auto">
              <a:xfrm>
                <a:off x="3165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  <p:sp>
            <p:nvSpPr>
              <p:cNvPr id="49" name="Rectangle 410"/>
              <p:cNvSpPr>
                <a:spLocks noChangeArrowheads="1"/>
              </p:cNvSpPr>
              <p:nvPr/>
            </p:nvSpPr>
            <p:spPr bwMode="auto">
              <a:xfrm>
                <a:off x="3246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  <p:sp>
            <p:nvSpPr>
              <p:cNvPr id="50" name="Rectangle 411"/>
              <p:cNvSpPr>
                <a:spLocks noChangeArrowheads="1"/>
              </p:cNvSpPr>
              <p:nvPr/>
            </p:nvSpPr>
            <p:spPr bwMode="auto">
              <a:xfrm>
                <a:off x="3327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  <p:sp>
            <p:nvSpPr>
              <p:cNvPr id="51" name="Rectangle 412"/>
              <p:cNvSpPr>
                <a:spLocks noChangeArrowheads="1"/>
              </p:cNvSpPr>
              <p:nvPr/>
            </p:nvSpPr>
            <p:spPr bwMode="auto">
              <a:xfrm>
                <a:off x="3408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  <p:sp>
            <p:nvSpPr>
              <p:cNvPr id="52" name="Rectangle 413"/>
              <p:cNvSpPr>
                <a:spLocks noChangeArrowheads="1"/>
              </p:cNvSpPr>
              <p:nvPr/>
            </p:nvSpPr>
            <p:spPr bwMode="auto">
              <a:xfrm>
                <a:off x="3489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</p:grpSp>
        <p:grpSp>
          <p:nvGrpSpPr>
            <p:cNvPr id="25" name="Group 414"/>
            <p:cNvGrpSpPr/>
            <p:nvPr/>
          </p:nvGrpSpPr>
          <p:grpSpPr bwMode="auto">
            <a:xfrm>
              <a:off x="2922" y="2574"/>
              <a:ext cx="648" cy="81"/>
              <a:chOff x="2922" y="2088"/>
              <a:chExt cx="648" cy="81"/>
            </a:xfrm>
          </p:grpSpPr>
          <p:sp>
            <p:nvSpPr>
              <p:cNvPr id="35" name="Rectangle 415"/>
              <p:cNvSpPr>
                <a:spLocks noChangeArrowheads="1"/>
              </p:cNvSpPr>
              <p:nvPr/>
            </p:nvSpPr>
            <p:spPr bwMode="auto">
              <a:xfrm>
                <a:off x="2922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  <p:sp>
            <p:nvSpPr>
              <p:cNvPr id="36" name="Rectangle 416"/>
              <p:cNvSpPr>
                <a:spLocks noChangeArrowheads="1"/>
              </p:cNvSpPr>
              <p:nvPr/>
            </p:nvSpPr>
            <p:spPr bwMode="auto">
              <a:xfrm>
                <a:off x="3003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  <p:sp>
            <p:nvSpPr>
              <p:cNvPr id="37" name="Rectangle 417"/>
              <p:cNvSpPr>
                <a:spLocks noChangeArrowheads="1"/>
              </p:cNvSpPr>
              <p:nvPr/>
            </p:nvSpPr>
            <p:spPr bwMode="auto">
              <a:xfrm>
                <a:off x="3084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  <p:sp>
            <p:nvSpPr>
              <p:cNvPr id="38" name="Rectangle 418"/>
              <p:cNvSpPr>
                <a:spLocks noChangeArrowheads="1"/>
              </p:cNvSpPr>
              <p:nvPr/>
            </p:nvSpPr>
            <p:spPr bwMode="auto">
              <a:xfrm>
                <a:off x="3165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  <p:sp>
            <p:nvSpPr>
              <p:cNvPr id="39" name="Rectangle 419"/>
              <p:cNvSpPr>
                <a:spLocks noChangeArrowheads="1"/>
              </p:cNvSpPr>
              <p:nvPr/>
            </p:nvSpPr>
            <p:spPr bwMode="auto">
              <a:xfrm>
                <a:off x="3246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  <p:sp>
            <p:nvSpPr>
              <p:cNvPr id="42" name="Rectangle 420"/>
              <p:cNvSpPr>
                <a:spLocks noChangeArrowheads="1"/>
              </p:cNvSpPr>
              <p:nvPr/>
            </p:nvSpPr>
            <p:spPr bwMode="auto">
              <a:xfrm>
                <a:off x="3327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  <p:sp>
            <p:nvSpPr>
              <p:cNvPr id="43" name="Rectangle 421"/>
              <p:cNvSpPr>
                <a:spLocks noChangeArrowheads="1"/>
              </p:cNvSpPr>
              <p:nvPr/>
            </p:nvSpPr>
            <p:spPr bwMode="auto">
              <a:xfrm>
                <a:off x="3408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  <p:sp>
            <p:nvSpPr>
              <p:cNvPr id="44" name="Rectangle 422"/>
              <p:cNvSpPr>
                <a:spLocks noChangeArrowheads="1"/>
              </p:cNvSpPr>
              <p:nvPr/>
            </p:nvSpPr>
            <p:spPr bwMode="auto">
              <a:xfrm>
                <a:off x="3489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</p:grpSp>
        <p:grpSp>
          <p:nvGrpSpPr>
            <p:cNvPr id="26" name="Group 423"/>
            <p:cNvGrpSpPr/>
            <p:nvPr/>
          </p:nvGrpSpPr>
          <p:grpSpPr bwMode="auto">
            <a:xfrm>
              <a:off x="2922" y="2655"/>
              <a:ext cx="648" cy="81"/>
              <a:chOff x="2922" y="2088"/>
              <a:chExt cx="648" cy="81"/>
            </a:xfrm>
          </p:grpSpPr>
          <p:sp>
            <p:nvSpPr>
              <p:cNvPr id="27" name="Rectangle 424"/>
              <p:cNvSpPr>
                <a:spLocks noChangeArrowheads="1"/>
              </p:cNvSpPr>
              <p:nvPr/>
            </p:nvSpPr>
            <p:spPr bwMode="auto">
              <a:xfrm>
                <a:off x="2922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  <p:sp>
            <p:nvSpPr>
              <p:cNvPr id="28" name="Rectangle 425"/>
              <p:cNvSpPr>
                <a:spLocks noChangeArrowheads="1"/>
              </p:cNvSpPr>
              <p:nvPr/>
            </p:nvSpPr>
            <p:spPr bwMode="auto">
              <a:xfrm>
                <a:off x="3003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  <p:sp>
            <p:nvSpPr>
              <p:cNvPr id="29" name="Rectangle 426"/>
              <p:cNvSpPr>
                <a:spLocks noChangeArrowheads="1"/>
              </p:cNvSpPr>
              <p:nvPr/>
            </p:nvSpPr>
            <p:spPr bwMode="auto">
              <a:xfrm>
                <a:off x="3084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  <p:sp>
            <p:nvSpPr>
              <p:cNvPr id="30" name="Rectangle 427"/>
              <p:cNvSpPr>
                <a:spLocks noChangeArrowheads="1"/>
              </p:cNvSpPr>
              <p:nvPr/>
            </p:nvSpPr>
            <p:spPr bwMode="auto">
              <a:xfrm>
                <a:off x="3165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  <p:sp>
            <p:nvSpPr>
              <p:cNvPr id="31" name="Rectangle 428"/>
              <p:cNvSpPr>
                <a:spLocks noChangeArrowheads="1"/>
              </p:cNvSpPr>
              <p:nvPr/>
            </p:nvSpPr>
            <p:spPr bwMode="auto">
              <a:xfrm>
                <a:off x="3246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  <p:sp>
            <p:nvSpPr>
              <p:cNvPr id="32" name="Rectangle 429"/>
              <p:cNvSpPr>
                <a:spLocks noChangeArrowheads="1"/>
              </p:cNvSpPr>
              <p:nvPr/>
            </p:nvSpPr>
            <p:spPr bwMode="auto">
              <a:xfrm>
                <a:off x="3327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  <p:sp>
            <p:nvSpPr>
              <p:cNvPr id="33" name="Rectangle 430"/>
              <p:cNvSpPr>
                <a:spLocks noChangeArrowheads="1"/>
              </p:cNvSpPr>
              <p:nvPr/>
            </p:nvSpPr>
            <p:spPr bwMode="auto">
              <a:xfrm>
                <a:off x="3408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  <p:sp>
            <p:nvSpPr>
              <p:cNvPr id="34" name="Rectangle 431"/>
              <p:cNvSpPr>
                <a:spLocks noChangeArrowheads="1"/>
              </p:cNvSpPr>
              <p:nvPr/>
            </p:nvSpPr>
            <p:spPr bwMode="auto">
              <a:xfrm>
                <a:off x="3489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</p:grpSp>
      </p:grpSp>
      <p:sp>
        <p:nvSpPr>
          <p:cNvPr id="93" name="Rectangle 432"/>
          <p:cNvSpPr>
            <a:spLocks noChangeArrowheads="1"/>
          </p:cNvSpPr>
          <p:nvPr/>
        </p:nvSpPr>
        <p:spPr bwMode="auto">
          <a:xfrm>
            <a:off x="5145808" y="2362367"/>
            <a:ext cx="128587" cy="128587"/>
          </a:xfrm>
          <a:prstGeom prst="rect">
            <a:avLst/>
          </a:prstGeom>
          <a:solidFill>
            <a:srgbClr val="FF0000"/>
          </a:solidFill>
          <a:ln w="12700" algn="ctr">
            <a:solidFill>
              <a:srgbClr val="000000"/>
            </a:solidFill>
            <a:miter lim="800000"/>
          </a:ln>
        </p:spPr>
        <p:txBody>
          <a:bodyPr wrap="none" lIns="0" tIns="0" rIns="0" bIns="0" anchor="ctr"/>
          <a:lstStyle/>
          <a:p>
            <a:pPr algn="r"/>
            <a:endParaRPr lang="zh-CN" altLang="zh-CN"/>
          </a:p>
        </p:txBody>
      </p:sp>
      <p:grpSp>
        <p:nvGrpSpPr>
          <p:cNvPr id="94" name="Group 433"/>
          <p:cNvGrpSpPr/>
          <p:nvPr/>
        </p:nvGrpSpPr>
        <p:grpSpPr bwMode="auto">
          <a:xfrm>
            <a:off x="5145808" y="2362367"/>
            <a:ext cx="257175" cy="128587"/>
            <a:chOff x="2557" y="3815"/>
            <a:chExt cx="162" cy="81"/>
          </a:xfrm>
        </p:grpSpPr>
        <p:sp>
          <p:nvSpPr>
            <p:cNvPr id="95" name="Rectangle 434"/>
            <p:cNvSpPr>
              <a:spLocks noChangeArrowheads="1"/>
            </p:cNvSpPr>
            <p:nvPr/>
          </p:nvSpPr>
          <p:spPr bwMode="auto">
            <a:xfrm>
              <a:off x="2557" y="3815"/>
              <a:ext cx="81" cy="81"/>
            </a:xfrm>
            <a:prstGeom prst="rect">
              <a:avLst/>
            </a:prstGeom>
            <a:solidFill>
              <a:srgbClr val="36BA65"/>
            </a:solidFill>
            <a:ln w="12700" algn="ctr">
              <a:solidFill>
                <a:srgbClr val="000000"/>
              </a:solidFill>
              <a:miter lim="800000"/>
            </a:ln>
          </p:spPr>
          <p:txBody>
            <a:bodyPr wrap="none" lIns="0" tIns="0" rIns="0" bIns="0" anchor="ctr"/>
            <a:lstStyle/>
            <a:p>
              <a:pPr algn="r"/>
              <a:endParaRPr lang="zh-CN" altLang="zh-CN"/>
            </a:p>
          </p:txBody>
        </p:sp>
        <p:sp>
          <p:nvSpPr>
            <p:cNvPr id="96" name="Rectangle 435"/>
            <p:cNvSpPr>
              <a:spLocks noChangeArrowheads="1"/>
            </p:cNvSpPr>
            <p:nvPr/>
          </p:nvSpPr>
          <p:spPr bwMode="auto">
            <a:xfrm>
              <a:off x="2638" y="3815"/>
              <a:ext cx="81" cy="81"/>
            </a:xfrm>
            <a:prstGeom prst="rect">
              <a:avLst/>
            </a:prstGeom>
            <a:solidFill>
              <a:srgbClr val="FF0000"/>
            </a:solidFill>
            <a:ln w="12700" algn="ctr">
              <a:solidFill>
                <a:srgbClr val="000000"/>
              </a:solidFill>
              <a:miter lim="800000"/>
            </a:ln>
          </p:spPr>
          <p:txBody>
            <a:bodyPr wrap="none" lIns="0" tIns="0" rIns="0" bIns="0" anchor="ctr"/>
            <a:lstStyle/>
            <a:p>
              <a:pPr algn="r"/>
              <a:endParaRPr lang="zh-CN" altLang="zh-CN"/>
            </a:p>
          </p:txBody>
        </p:sp>
      </p:grpSp>
      <p:grpSp>
        <p:nvGrpSpPr>
          <p:cNvPr id="97" name="Group 436"/>
          <p:cNvGrpSpPr/>
          <p:nvPr/>
        </p:nvGrpSpPr>
        <p:grpSpPr bwMode="auto">
          <a:xfrm>
            <a:off x="5145808" y="2362367"/>
            <a:ext cx="385762" cy="128587"/>
            <a:chOff x="2557" y="3919"/>
            <a:chExt cx="243" cy="81"/>
          </a:xfrm>
        </p:grpSpPr>
        <p:sp>
          <p:nvSpPr>
            <p:cNvPr id="98" name="Rectangle 437"/>
            <p:cNvSpPr>
              <a:spLocks noChangeArrowheads="1"/>
            </p:cNvSpPr>
            <p:nvPr/>
          </p:nvSpPr>
          <p:spPr bwMode="auto">
            <a:xfrm>
              <a:off x="2557" y="3919"/>
              <a:ext cx="81" cy="81"/>
            </a:xfrm>
            <a:prstGeom prst="rect">
              <a:avLst/>
            </a:prstGeom>
            <a:solidFill>
              <a:srgbClr val="5089F0"/>
            </a:solidFill>
            <a:ln w="12700" algn="ctr">
              <a:solidFill>
                <a:srgbClr val="000000"/>
              </a:solidFill>
              <a:miter lim="800000"/>
            </a:ln>
          </p:spPr>
          <p:txBody>
            <a:bodyPr wrap="none" lIns="0" tIns="0" rIns="0" bIns="0" anchor="ctr"/>
            <a:lstStyle/>
            <a:p>
              <a:pPr algn="r"/>
              <a:endParaRPr lang="zh-CN" altLang="zh-CN"/>
            </a:p>
          </p:txBody>
        </p:sp>
        <p:sp>
          <p:nvSpPr>
            <p:cNvPr id="99" name="Rectangle 438"/>
            <p:cNvSpPr>
              <a:spLocks noChangeArrowheads="1"/>
            </p:cNvSpPr>
            <p:nvPr/>
          </p:nvSpPr>
          <p:spPr bwMode="auto">
            <a:xfrm>
              <a:off x="2638" y="3919"/>
              <a:ext cx="81" cy="81"/>
            </a:xfrm>
            <a:prstGeom prst="rect">
              <a:avLst/>
            </a:prstGeom>
            <a:solidFill>
              <a:srgbClr val="36BA65"/>
            </a:solidFill>
            <a:ln w="12700" algn="ctr">
              <a:solidFill>
                <a:srgbClr val="000000"/>
              </a:solidFill>
              <a:miter lim="800000"/>
            </a:ln>
          </p:spPr>
          <p:txBody>
            <a:bodyPr wrap="none" lIns="0" tIns="0" rIns="0" bIns="0" anchor="ctr"/>
            <a:lstStyle/>
            <a:p>
              <a:pPr algn="r"/>
              <a:endParaRPr lang="zh-CN" altLang="zh-CN"/>
            </a:p>
          </p:txBody>
        </p:sp>
        <p:sp>
          <p:nvSpPr>
            <p:cNvPr id="100" name="Rectangle 439"/>
            <p:cNvSpPr>
              <a:spLocks noChangeArrowheads="1"/>
            </p:cNvSpPr>
            <p:nvPr/>
          </p:nvSpPr>
          <p:spPr bwMode="auto">
            <a:xfrm>
              <a:off x="2719" y="3919"/>
              <a:ext cx="81" cy="81"/>
            </a:xfrm>
            <a:prstGeom prst="rect">
              <a:avLst/>
            </a:prstGeom>
            <a:solidFill>
              <a:srgbClr val="FF0000"/>
            </a:solidFill>
            <a:ln w="12700" algn="ctr">
              <a:solidFill>
                <a:srgbClr val="000000"/>
              </a:solidFill>
              <a:miter lim="800000"/>
            </a:ln>
          </p:spPr>
          <p:txBody>
            <a:bodyPr wrap="none" lIns="0" tIns="0" rIns="0" bIns="0" anchor="ctr"/>
            <a:lstStyle/>
            <a:p>
              <a:pPr algn="r"/>
              <a:endParaRPr lang="zh-CN" altLang="zh-CN"/>
            </a:p>
          </p:txBody>
        </p:sp>
      </p:grpSp>
      <p:sp>
        <p:nvSpPr>
          <p:cNvPr id="102" name="AutoShape 523"/>
          <p:cNvSpPr>
            <a:spLocks noChangeArrowheads="1"/>
          </p:cNvSpPr>
          <p:nvPr/>
        </p:nvSpPr>
        <p:spPr bwMode="auto">
          <a:xfrm>
            <a:off x="7692801" y="2119139"/>
            <a:ext cx="1147160" cy="1319553"/>
          </a:xfrm>
          <a:prstGeom prst="roundRect">
            <a:avLst>
              <a:gd name="adj" fmla="val 11657"/>
            </a:avLst>
          </a:prstGeom>
          <a:gradFill rotWithShape="1">
            <a:gsLst>
              <a:gs pos="0">
                <a:srgbClr val="E2EAEA"/>
              </a:gs>
              <a:gs pos="100000">
                <a:srgbClr val="F8FAFA"/>
              </a:gs>
            </a:gsLst>
            <a:lin ang="2700000" scaled="1"/>
          </a:gradFill>
          <a:ln w="6350" algn="ctr">
            <a:solidFill>
              <a:srgbClr val="6F9995"/>
            </a:solidFill>
            <a:round/>
            <a:tailEnd type="none" w="lg" len="med"/>
          </a:ln>
        </p:spPr>
        <p:txBody>
          <a:bodyPr wrap="none" lIns="0" tIns="0" rIns="0" bIns="0" anchor="ctr"/>
          <a:lstStyle/>
          <a:p>
            <a:pPr algn="r"/>
            <a:endParaRPr lang="zh-CN" altLang="zh-CN"/>
          </a:p>
        </p:txBody>
      </p:sp>
      <p:sp>
        <p:nvSpPr>
          <p:cNvPr id="103" name="Text Box 600"/>
          <p:cNvSpPr txBox="1">
            <a:spLocks noChangeArrowheads="1"/>
          </p:cNvSpPr>
          <p:nvPr/>
        </p:nvSpPr>
        <p:spPr bwMode="auto">
          <a:xfrm>
            <a:off x="4054005" y="3038642"/>
            <a:ext cx="615553" cy="2215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0" tIns="0" rIns="0" bIns="0">
            <a:spAutoFit/>
          </a:bodyPr>
          <a:lstStyle/>
          <a:p>
            <a:pPr algn="r" defTabSz="941705">
              <a:lnSpc>
                <a:spcPct val="90000"/>
              </a:lnSpc>
              <a:buClr>
                <a:srgbClr val="003580"/>
              </a:buClr>
              <a:buFont typeface="Wingdings" panose="05000000000000000000" pitchFamily="2" charset="2"/>
              <a:buNone/>
            </a:pPr>
            <a:r>
              <a:rPr lang="zh-CN" altLang="en-US" sz="1600" dirty="0">
                <a:solidFill>
                  <a:srgbClr val="3333C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写响应</a:t>
            </a:r>
            <a:endParaRPr lang="zh-CN" altLang="en-US" sz="1600" dirty="0">
              <a:solidFill>
                <a:srgbClr val="3333CC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104" name="Picture 604" descr="j0242087[1]"/>
          <p:cNvPicPr>
            <a:picLocks noChangeAspect="1" noChangeArrowheads="1"/>
          </p:cNvPicPr>
          <p:nvPr/>
        </p:nvPicPr>
        <p:blipFill>
          <a:blip r:embed="rId1" cstate="print">
            <a:biLevel thresh="50000"/>
            <a:grayscl/>
          </a:blip>
          <a:srcRect/>
          <a:stretch>
            <a:fillRect/>
          </a:stretch>
        </p:blipFill>
        <p:spPr bwMode="auto">
          <a:xfrm>
            <a:off x="2591520" y="2462379"/>
            <a:ext cx="912813" cy="674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05" name="组合 104"/>
          <p:cNvGrpSpPr/>
          <p:nvPr/>
        </p:nvGrpSpPr>
        <p:grpSpPr>
          <a:xfrm rot="5400000">
            <a:off x="7776114" y="2389798"/>
            <a:ext cx="1032116" cy="839849"/>
            <a:chOff x="3114192" y="4397809"/>
            <a:chExt cx="2331203" cy="1079015"/>
          </a:xfrm>
        </p:grpSpPr>
        <p:pic>
          <p:nvPicPr>
            <p:cNvPr id="106" name="图片 10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14192" y="4397809"/>
              <a:ext cx="1155246" cy="504107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107" name="图片 10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69438" y="4397810"/>
              <a:ext cx="1155246" cy="504107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108" name="图片 10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14192" y="4966817"/>
              <a:ext cx="1155246" cy="504107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109" name="图片 10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90149" y="4972717"/>
              <a:ext cx="1155246" cy="504107"/>
            </a:xfrm>
            <a:prstGeom prst="rect">
              <a:avLst/>
            </a:prstGeom>
            <a:noFill/>
            <a:ln w="9525">
              <a:noFill/>
            </a:ln>
          </p:spPr>
        </p:pic>
      </p:grpSp>
      <p:sp>
        <p:nvSpPr>
          <p:cNvPr id="110" name="Rectangle 355"/>
          <p:cNvSpPr>
            <a:spLocks noChangeArrowheads="1"/>
          </p:cNvSpPr>
          <p:nvPr/>
        </p:nvSpPr>
        <p:spPr bwMode="auto">
          <a:xfrm>
            <a:off x="8001720" y="3052929"/>
            <a:ext cx="128588" cy="128588"/>
          </a:xfrm>
          <a:prstGeom prst="rect">
            <a:avLst/>
          </a:prstGeom>
          <a:solidFill>
            <a:srgbClr val="5089F0"/>
          </a:solidFill>
          <a:ln w="12700" algn="ctr">
            <a:solidFill>
              <a:srgbClr val="000000"/>
            </a:solidFill>
            <a:miter lim="800000"/>
          </a:ln>
        </p:spPr>
        <p:txBody>
          <a:bodyPr wrap="none" lIns="0" tIns="0" rIns="0" bIns="0" anchor="ctr"/>
          <a:lstStyle/>
          <a:p>
            <a:pPr algn="r"/>
            <a:endParaRPr lang="zh-CN" altLang="zh-CN"/>
          </a:p>
        </p:txBody>
      </p:sp>
      <p:sp>
        <p:nvSpPr>
          <p:cNvPr id="111" name="Rectangle 356"/>
          <p:cNvSpPr>
            <a:spLocks noChangeArrowheads="1"/>
          </p:cNvSpPr>
          <p:nvPr/>
        </p:nvSpPr>
        <p:spPr bwMode="auto">
          <a:xfrm>
            <a:off x="8130308" y="3052929"/>
            <a:ext cx="128587" cy="128588"/>
          </a:xfrm>
          <a:prstGeom prst="rect">
            <a:avLst/>
          </a:prstGeom>
          <a:solidFill>
            <a:srgbClr val="36BA65"/>
          </a:solidFill>
          <a:ln w="12700" algn="ctr">
            <a:solidFill>
              <a:srgbClr val="000000"/>
            </a:solidFill>
            <a:miter lim="800000"/>
          </a:ln>
        </p:spPr>
        <p:txBody>
          <a:bodyPr wrap="none" lIns="0" tIns="0" rIns="0" bIns="0" anchor="ctr"/>
          <a:lstStyle/>
          <a:p>
            <a:pPr algn="r"/>
            <a:endParaRPr lang="zh-CN" altLang="zh-CN"/>
          </a:p>
        </p:txBody>
      </p:sp>
      <p:sp>
        <p:nvSpPr>
          <p:cNvPr id="112" name="Rectangle 357"/>
          <p:cNvSpPr>
            <a:spLocks noChangeArrowheads="1"/>
          </p:cNvSpPr>
          <p:nvPr/>
        </p:nvSpPr>
        <p:spPr bwMode="auto">
          <a:xfrm>
            <a:off x="8258895" y="3052929"/>
            <a:ext cx="128588" cy="128588"/>
          </a:xfrm>
          <a:prstGeom prst="rect">
            <a:avLst/>
          </a:prstGeom>
          <a:solidFill>
            <a:srgbClr val="FF0000"/>
          </a:solidFill>
          <a:ln w="12700" algn="ctr">
            <a:solidFill>
              <a:srgbClr val="000000"/>
            </a:solidFill>
            <a:miter lim="800000"/>
          </a:ln>
        </p:spPr>
        <p:txBody>
          <a:bodyPr wrap="none" lIns="0" tIns="0" rIns="0" bIns="0" anchor="ctr"/>
          <a:lstStyle/>
          <a:p>
            <a:pPr algn="r"/>
            <a:endParaRPr lang="zh-CN" altLang="zh-CN"/>
          </a:p>
        </p:txBody>
      </p:sp>
      <p:sp>
        <p:nvSpPr>
          <p:cNvPr id="113" name="矩形 112"/>
          <p:cNvSpPr/>
          <p:nvPr/>
        </p:nvSpPr>
        <p:spPr>
          <a:xfrm>
            <a:off x="1482952" y="3843863"/>
            <a:ext cx="5757657" cy="4700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200" kern="0" dirty="0" smtClean="0">
                <a:solidFill>
                  <a:srgbClr val="240CD2"/>
                </a:solidFill>
                <a:latin typeface="+mn-ea"/>
                <a:sym typeface="Wingdings" panose="05000000000000000000" pitchFamily="2" charset="2"/>
              </a:rPr>
              <a:t> </a:t>
            </a:r>
            <a:r>
              <a:rPr lang="zh-CN" altLang="en-US" sz="22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Symbol" panose="05050102010706020507" pitchFamily="18" charset="2"/>
              </a:rPr>
              <a:t>写操作时</a:t>
            </a:r>
            <a:r>
              <a:rPr lang="en-US" altLang="zh-CN" sz="22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Symbol" panose="05050102010706020507" pitchFamily="18" charset="2"/>
              </a:rPr>
              <a:t>Cache</a:t>
            </a:r>
            <a:r>
              <a:rPr lang="zh-CN" altLang="en-US" sz="22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Symbol" panose="05050102010706020507" pitchFamily="18" charset="2"/>
              </a:rPr>
              <a:t>的作用发挥了吗？</a:t>
            </a:r>
            <a:endParaRPr lang="en-US" altLang="zh-CN" sz="2200" kern="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14" name="矩形 113"/>
          <p:cNvSpPr/>
          <p:nvPr/>
        </p:nvSpPr>
        <p:spPr>
          <a:xfrm>
            <a:off x="1482952" y="4582335"/>
            <a:ext cx="7726362" cy="5143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sz="2200" kern="0" dirty="0" smtClean="0">
                <a:solidFill>
                  <a:srgbClr val="240CD2"/>
                </a:solidFill>
                <a:latin typeface="+mn-ea"/>
                <a:sym typeface="Wingdings" panose="05000000000000000000" pitchFamily="2" charset="2"/>
              </a:rPr>
              <a:t> </a:t>
            </a:r>
            <a:r>
              <a:rPr lang="zh-CN" altLang="en-US" sz="22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Symbol" panose="05050102010706020507" pitchFamily="18" charset="2"/>
              </a:rPr>
              <a:t>写操作未命中时要将地址对应的主存快迁移到</a:t>
            </a:r>
            <a:r>
              <a:rPr lang="en-US" altLang="zh-CN" sz="22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Symbol" panose="05050102010706020507" pitchFamily="18" charset="2"/>
              </a:rPr>
              <a:t>Cache</a:t>
            </a:r>
            <a:r>
              <a:rPr lang="zh-CN" altLang="en-US" sz="22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Symbol" panose="05050102010706020507" pitchFamily="18" charset="2"/>
              </a:rPr>
              <a:t>中？</a:t>
            </a:r>
            <a:endParaRPr lang="zh-CN" altLang="en-US" sz="2200" kern="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  <a:sym typeface="Symbol" panose="05050102010706020507" pitchFamily="18" charset="2"/>
            </a:endParaRPr>
          </a:p>
        </p:txBody>
      </p:sp>
      <p:sp>
        <p:nvSpPr>
          <p:cNvPr id="116" name="矩形 115"/>
          <p:cNvSpPr/>
          <p:nvPr/>
        </p:nvSpPr>
        <p:spPr>
          <a:xfrm>
            <a:off x="3504333" y="5150251"/>
            <a:ext cx="6066084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2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WBWA</a:t>
            </a:r>
            <a:r>
              <a:rPr lang="zh-CN" altLang="en-US" sz="22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（</a:t>
            </a:r>
            <a:r>
              <a:rPr lang="en-US" altLang="zh-CN" sz="22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Write-</a:t>
            </a:r>
            <a:r>
              <a:rPr lang="en-US" altLang="zh-CN" sz="22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-Back--</a:t>
            </a:r>
            <a:r>
              <a:rPr lang="en-US" altLang="zh-CN" sz="22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with--Write--Allocate</a:t>
            </a:r>
            <a:r>
              <a:rPr lang="zh-CN" altLang="en-US" sz="22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）</a:t>
            </a:r>
            <a:endParaRPr lang="zh-CN" altLang="en-US" sz="2200" kern="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17" name="圆角右箭头 116"/>
          <p:cNvSpPr/>
          <p:nvPr/>
        </p:nvSpPr>
        <p:spPr>
          <a:xfrm flipV="1">
            <a:off x="3014477" y="5070360"/>
            <a:ext cx="489856" cy="410926"/>
          </a:xfrm>
          <a:prstGeom prst="ben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000"/>
                            </p:stCondLst>
                            <p:childTnLst>
                              <p:par>
                                <p:cTn id="2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000"/>
                            </p:stCondLst>
                            <p:childTnLst>
                              <p:par>
                                <p:cTn id="3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300"/>
                            </p:stCondLst>
                            <p:childTnLst>
                              <p:par>
                                <p:cTn id="5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300"/>
                            </p:stCondLst>
                            <p:childTnLst>
                              <p:par>
                                <p:cTn id="58" presetID="22" presetClass="entr" presetSubtype="8" fill="hold" grpId="0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3700"/>
                            </p:stCondLst>
                            <p:childTnLst>
                              <p:par>
                                <p:cTn id="6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0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5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80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3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83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  <p:bldP spid="9" grpId="1" bldLvl="0" animBg="1"/>
      <p:bldP spid="10" grpId="0" bldLvl="0" animBg="1"/>
      <p:bldP spid="10" grpId="1" bldLvl="0" animBg="1"/>
      <p:bldP spid="11" grpId="0" bldLvl="0" animBg="1"/>
      <p:bldP spid="11" grpId="1" bldLvl="0" animBg="1"/>
      <p:bldP spid="12" grpId="0" bldLvl="0" animBg="1"/>
      <p:bldP spid="12" grpId="1" bldLvl="0" animBg="1"/>
      <p:bldP spid="13" grpId="0" bldLvl="0" animBg="1"/>
      <p:bldP spid="13" grpId="1" bldLvl="0" animBg="1"/>
      <p:bldP spid="14" grpId="0" bldLvl="0" animBg="1"/>
      <p:bldP spid="14" grpId="1" bldLvl="0" animBg="1"/>
      <p:bldP spid="15" grpId="0" bldLvl="0" animBg="1"/>
      <p:bldP spid="93" grpId="0" bldLvl="0" animBg="1"/>
      <p:bldP spid="103" grpId="0"/>
      <p:bldP spid="110" grpId="0" bldLvl="0" animBg="1"/>
      <p:bldP spid="111" grpId="0" bldLvl="0" animBg="1"/>
      <p:bldP spid="112" grpId="0" bldLvl="0" animBg="1"/>
      <p:bldP spid="113" grpId="0"/>
      <p:bldP spid="114" grpId="0"/>
      <p:bldP spid="116" grpId="0"/>
      <p:bldP spid="117" grpId="0" bldLvl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/>
          <p:nvPr/>
        </p:nvSpPr>
        <p:spPr>
          <a:xfrm>
            <a:off x="710789" y="161267"/>
            <a:ext cx="4368072" cy="617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dirty="0" smtClean="0">
                <a:solidFill>
                  <a:schemeClr val="tx1"/>
                </a:solidFill>
                <a:latin typeface="禹卫书法行书简体" panose="02000603000000000000" pitchFamily="2" charset="-122"/>
                <a:ea typeface="禹卫书法行书简体" panose="02000603000000000000" pitchFamily="2" charset="-122"/>
              </a:rPr>
              <a:t>7.6 </a:t>
            </a:r>
            <a:r>
              <a:rPr lang="zh-CN" altLang="en-US" dirty="0" smtClean="0">
                <a:solidFill>
                  <a:schemeClr val="tx1"/>
                </a:solidFill>
                <a:latin typeface="禹卫书法行书简体" panose="02000603000000000000" pitchFamily="2" charset="-122"/>
                <a:ea typeface="禹卫书法行书简体" panose="02000603000000000000" pitchFamily="2" charset="-122"/>
              </a:rPr>
              <a:t>高速</a:t>
            </a:r>
            <a:r>
              <a:rPr lang="zh-CN" altLang="en-US" dirty="0">
                <a:solidFill>
                  <a:schemeClr val="tx1"/>
                </a:solidFill>
                <a:latin typeface="禹卫书法行书简体" panose="02000603000000000000" pitchFamily="2" charset="-122"/>
                <a:ea typeface="禹卫书法行书简体" panose="02000603000000000000" pitchFamily="2" charset="-122"/>
              </a:rPr>
              <a:t>缓冲</a:t>
            </a:r>
            <a:r>
              <a:rPr lang="zh-CN" altLang="en-US" dirty="0" smtClean="0">
                <a:solidFill>
                  <a:schemeClr val="tx1"/>
                </a:solidFill>
                <a:latin typeface="禹卫书法行书简体" panose="02000603000000000000" pitchFamily="2" charset="-122"/>
                <a:ea typeface="禹卫书法行书简体" panose="02000603000000000000" pitchFamily="2" charset="-122"/>
              </a:rPr>
              <a:t>存储器</a:t>
            </a:r>
            <a:endParaRPr lang="zh-CN" altLang="en-US" dirty="0">
              <a:solidFill>
                <a:schemeClr val="tx1"/>
              </a:solidFill>
              <a:latin typeface="禹卫书法行书简体" panose="02000603000000000000" pitchFamily="2" charset="-122"/>
              <a:ea typeface="禹卫书法行书简体" panose="02000603000000000000" pitchFamily="2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716505" y="790056"/>
            <a:ext cx="5412151" cy="4914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5.Cache</a:t>
            </a:r>
            <a:r>
              <a:rPr lang="zh-CN" altLang="en-US" sz="2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的写操作</a:t>
            </a:r>
            <a:endParaRPr lang="en-US" altLang="zh-CN" sz="2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禹卫书法行书简体" panose="02000603000000000000" pitchFamily="2" charset="-122"/>
              <a:ea typeface="禹卫书法行书简体" panose="02000603000000000000" pitchFamily="2" charset="-122"/>
              <a:cs typeface="+mj-cs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rcRect b="2408"/>
          <a:stretch>
            <a:fillRect/>
          </a:stretch>
        </p:blipFill>
        <p:spPr>
          <a:xfrm>
            <a:off x="5252085" y="39370"/>
            <a:ext cx="5187315" cy="6485890"/>
          </a:xfrm>
          <a:prstGeom prst="rect">
            <a:avLst/>
          </a:prstGeom>
        </p:spPr>
      </p:pic>
      <p:sp>
        <p:nvSpPr>
          <p:cNvPr id="115" name="矩形 114"/>
          <p:cNvSpPr/>
          <p:nvPr/>
        </p:nvSpPr>
        <p:spPr>
          <a:xfrm>
            <a:off x="1011555" y="4229735"/>
            <a:ext cx="3992245" cy="178371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25000"/>
              </a:lnSpc>
            </a:pPr>
            <a:r>
              <a:rPr lang="en-US" altLang="zh-CN" sz="2200" kern="0" dirty="0" smtClean="0">
                <a:solidFill>
                  <a:srgbClr val="240CD2"/>
                </a:solidFill>
                <a:latin typeface="+mn-ea"/>
                <a:sym typeface="Wingdings" panose="05000000000000000000" pitchFamily="2" charset="2"/>
              </a:rPr>
              <a:t> </a:t>
            </a:r>
            <a:r>
              <a:rPr lang="zh-CN" altLang="en-US" sz="22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Symbol" panose="05050102010706020507" pitchFamily="18" charset="2"/>
              </a:rPr>
              <a:t>为提示</a:t>
            </a:r>
            <a:r>
              <a:rPr lang="en-US" altLang="zh-CN" sz="22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Symbol" panose="05050102010706020507" pitchFamily="18" charset="2"/>
              </a:rPr>
              <a:t>Cache</a:t>
            </a:r>
            <a:r>
              <a:rPr lang="zh-CN" altLang="en-US" sz="22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Symbol" panose="05050102010706020507" pitchFamily="18" charset="2"/>
              </a:rPr>
              <a:t>和主存数据不一致性，</a:t>
            </a:r>
            <a:r>
              <a:rPr lang="en-US" altLang="zh-CN" sz="22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Symbol" panose="05050102010706020507" pitchFamily="18" charset="2"/>
              </a:rPr>
              <a:t>Cache</a:t>
            </a:r>
            <a:r>
              <a:rPr lang="zh-CN" altLang="en-US" sz="22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Symbol" panose="05050102010706020507" pitchFamily="18" charset="2"/>
              </a:rPr>
              <a:t>中增加 </a:t>
            </a:r>
            <a:r>
              <a:rPr lang="en-US" altLang="zh-CN" sz="22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Symbol" panose="05050102010706020507" pitchFamily="18" charset="2"/>
              </a:rPr>
              <a:t>Dirty</a:t>
            </a:r>
            <a:r>
              <a:rPr lang="zh-CN" altLang="en-US" sz="22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Symbol" panose="05050102010706020507" pitchFamily="18" charset="2"/>
              </a:rPr>
              <a:t>位；</a:t>
            </a:r>
            <a:r>
              <a:rPr lang="en-US" altLang="zh-CN" sz="22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Symbol" panose="05050102010706020507" pitchFamily="18" charset="2"/>
              </a:rPr>
              <a:t>CPU</a:t>
            </a:r>
            <a:r>
              <a:rPr lang="zh-CN" altLang="en-US" sz="22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Symbol" panose="05050102010706020507" pitchFamily="18" charset="2"/>
              </a:rPr>
              <a:t>修改</a:t>
            </a:r>
            <a:r>
              <a:rPr lang="en-US" altLang="zh-CN" sz="22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Symbol" panose="05050102010706020507" pitchFamily="18" charset="2"/>
              </a:rPr>
              <a:t>Cache</a:t>
            </a:r>
            <a:r>
              <a:rPr lang="zh-CN" altLang="en-US" sz="22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Symbol" panose="05050102010706020507" pitchFamily="18" charset="2"/>
              </a:rPr>
              <a:t>时置</a:t>
            </a:r>
            <a:r>
              <a:rPr lang="en-US" altLang="zh-CN" sz="22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Symbol" panose="05050102010706020507" pitchFamily="18" charset="2"/>
              </a:rPr>
              <a:t>1</a:t>
            </a:r>
            <a:r>
              <a:rPr lang="zh-CN" altLang="en-US" sz="22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Symbol" panose="05050102010706020507" pitchFamily="18" charset="2"/>
              </a:rPr>
              <a:t>，对应数据写回到主存时被清零。</a:t>
            </a:r>
            <a:endParaRPr lang="en-US" altLang="zh-CN" sz="2200" kern="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972185" y="2007870"/>
            <a:ext cx="380174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+mn-ea"/>
              </a:rPr>
              <a:t>Write-</a:t>
            </a:r>
            <a:r>
              <a:rPr lang="en-US" altLang="zh-CN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+mn-ea"/>
              </a:rPr>
              <a:t>-Back--</a:t>
            </a:r>
            <a:r>
              <a:rPr lang="en-US" altLang="zh-CN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+mn-ea"/>
              </a:rPr>
              <a:t>with--Write--Allocate</a:t>
            </a:r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50595" y="1397635"/>
            <a:ext cx="3516630" cy="460375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zh-CN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+mj-cs"/>
              </a:rPr>
              <a:t>(2) </a:t>
            </a:r>
            <a:r>
              <a:rPr lang="zh-CN" alt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+mj-cs"/>
                <a:sym typeface="Wingdings" panose="05000000000000000000" pitchFamily="2" charset="2"/>
              </a:rPr>
              <a:t>写</a:t>
            </a:r>
            <a:r>
              <a:rPr lang="zh-CN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+mj-cs"/>
                <a:sym typeface="Wingdings" panose="05000000000000000000" pitchFamily="2" charset="2"/>
              </a:rPr>
              <a:t>回</a:t>
            </a:r>
            <a:r>
              <a:rPr lang="zh-CN" alt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+mj-cs"/>
                <a:sym typeface="Wingdings" panose="05000000000000000000" pitchFamily="2" charset="2"/>
              </a:rPr>
              <a:t>法</a:t>
            </a:r>
            <a:r>
              <a:rPr lang="en-US" altLang="zh-CN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+mj-cs"/>
                <a:sym typeface="Wingdings" panose="05000000000000000000" pitchFamily="2" charset="2"/>
              </a:rPr>
              <a:t>(Write Back</a:t>
            </a:r>
            <a:r>
              <a:rPr lang="en-US" altLang="zh-CN" sz="2400" kern="0" dirty="0">
                <a:solidFill>
                  <a:srgbClr val="240CD2"/>
                </a:solidFill>
                <a:latin typeface="+mn-ea"/>
                <a:sym typeface="Wingdings" panose="05000000000000000000" pitchFamily="2" charset="2"/>
              </a:rPr>
              <a:t> </a:t>
            </a:r>
            <a:r>
              <a:rPr lang="en-US" altLang="zh-CN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+mj-cs"/>
                <a:sym typeface="Wingdings" panose="05000000000000000000" pitchFamily="2" charset="2"/>
              </a:rPr>
              <a:t>)</a:t>
            </a:r>
            <a:endParaRPr lang="en-US" altLang="zh-CN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/>
          <p:nvPr/>
        </p:nvSpPr>
        <p:spPr>
          <a:xfrm>
            <a:off x="710789" y="161267"/>
            <a:ext cx="4368072" cy="617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dirty="0" smtClean="0">
                <a:solidFill>
                  <a:schemeClr val="tx1"/>
                </a:solidFill>
                <a:latin typeface="禹卫书法行书简体" panose="02000603000000000000" pitchFamily="2" charset="-122"/>
                <a:ea typeface="禹卫书法行书简体" panose="02000603000000000000" pitchFamily="2" charset="-122"/>
              </a:rPr>
              <a:t>7.6 </a:t>
            </a:r>
            <a:r>
              <a:rPr lang="zh-CN" altLang="en-US" dirty="0" smtClean="0">
                <a:solidFill>
                  <a:schemeClr val="tx1"/>
                </a:solidFill>
                <a:latin typeface="禹卫书法行书简体" panose="02000603000000000000" pitchFamily="2" charset="-122"/>
                <a:ea typeface="禹卫书法行书简体" panose="02000603000000000000" pitchFamily="2" charset="-122"/>
              </a:rPr>
              <a:t>高速</a:t>
            </a:r>
            <a:r>
              <a:rPr lang="zh-CN" altLang="en-US" dirty="0">
                <a:solidFill>
                  <a:schemeClr val="tx1"/>
                </a:solidFill>
                <a:latin typeface="禹卫书法行书简体" panose="02000603000000000000" pitchFamily="2" charset="-122"/>
                <a:ea typeface="禹卫书法行书简体" panose="02000603000000000000" pitchFamily="2" charset="-122"/>
              </a:rPr>
              <a:t>缓冲</a:t>
            </a:r>
            <a:r>
              <a:rPr lang="zh-CN" altLang="en-US" dirty="0" smtClean="0">
                <a:solidFill>
                  <a:schemeClr val="tx1"/>
                </a:solidFill>
                <a:latin typeface="禹卫书法行书简体" panose="02000603000000000000" pitchFamily="2" charset="-122"/>
                <a:ea typeface="禹卫书法行书简体" panose="02000603000000000000" pitchFamily="2" charset="-122"/>
              </a:rPr>
              <a:t>存储器</a:t>
            </a:r>
            <a:endParaRPr lang="zh-CN" altLang="en-US" dirty="0">
              <a:solidFill>
                <a:schemeClr val="tx1"/>
              </a:solidFill>
              <a:latin typeface="禹卫书法行书简体" panose="02000603000000000000" pitchFamily="2" charset="-122"/>
              <a:ea typeface="禹卫书法行书简体" panose="02000603000000000000" pitchFamily="2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950828" y="1428796"/>
            <a:ext cx="44702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+mj-cs"/>
              </a:rPr>
              <a:t>(2) </a:t>
            </a:r>
            <a:r>
              <a:rPr lang="zh-CN" alt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+mj-cs"/>
                <a:sym typeface="Wingdings" panose="05000000000000000000" pitchFamily="2" charset="2"/>
              </a:rPr>
              <a:t>写</a:t>
            </a:r>
            <a:r>
              <a:rPr lang="zh-CN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+mj-cs"/>
                <a:sym typeface="Wingdings" panose="05000000000000000000" pitchFamily="2" charset="2"/>
              </a:rPr>
              <a:t>回</a:t>
            </a:r>
            <a:r>
              <a:rPr lang="zh-CN" alt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+mj-cs"/>
                <a:sym typeface="Wingdings" panose="05000000000000000000" pitchFamily="2" charset="2"/>
              </a:rPr>
              <a:t>法</a:t>
            </a:r>
            <a:r>
              <a:rPr lang="en-US" altLang="zh-CN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+mj-cs"/>
                <a:sym typeface="Wingdings" panose="05000000000000000000" pitchFamily="2" charset="2"/>
              </a:rPr>
              <a:t>(Write Back</a:t>
            </a:r>
            <a:r>
              <a:rPr lang="en-US" altLang="zh-CN" sz="2400" kern="0" dirty="0">
                <a:solidFill>
                  <a:srgbClr val="240CD2"/>
                </a:solidFill>
                <a:latin typeface="+mn-ea"/>
                <a:sym typeface="Wingdings" panose="05000000000000000000" pitchFamily="2" charset="2"/>
              </a:rPr>
              <a:t> </a:t>
            </a:r>
            <a:r>
              <a:rPr lang="en-US" altLang="zh-CN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+mj-cs"/>
                <a:sym typeface="Wingdings" panose="05000000000000000000" pitchFamily="2" charset="2"/>
              </a:rPr>
              <a:t>)</a:t>
            </a:r>
            <a:endParaRPr lang="en-US" altLang="zh-CN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cs typeface="+mj-cs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710789" y="853838"/>
            <a:ext cx="5412151" cy="4914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5.Cache</a:t>
            </a:r>
            <a:r>
              <a:rPr lang="zh-CN" altLang="en-US" sz="2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的写操作</a:t>
            </a:r>
            <a:endParaRPr lang="en-US" altLang="zh-CN" sz="2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禹卫书法行书简体" panose="02000603000000000000" pitchFamily="2" charset="-122"/>
              <a:ea typeface="禹卫书法行书简体" panose="02000603000000000000" pitchFamily="2" charset="-122"/>
              <a:cs typeface="+mj-cs"/>
            </a:endParaRPr>
          </a:p>
        </p:txBody>
      </p:sp>
      <p:sp>
        <p:nvSpPr>
          <p:cNvPr id="114" name="矩形 113"/>
          <p:cNvSpPr/>
          <p:nvPr/>
        </p:nvSpPr>
        <p:spPr>
          <a:xfrm>
            <a:off x="1482952" y="4102275"/>
            <a:ext cx="7726362" cy="5143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sz="2200" kern="0" dirty="0" smtClean="0">
                <a:solidFill>
                  <a:srgbClr val="240CD2"/>
                </a:solidFill>
                <a:latin typeface="+mn-ea"/>
                <a:sym typeface="Wingdings" panose="05000000000000000000" pitchFamily="2" charset="2"/>
              </a:rPr>
              <a:t> </a:t>
            </a:r>
            <a:r>
              <a:rPr lang="zh-CN" altLang="en-US" sz="22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Symbol" panose="05050102010706020507" pitchFamily="18" charset="2"/>
              </a:rPr>
              <a:t>写操作未命中时要将地址对应的主存快迁移到</a:t>
            </a:r>
            <a:r>
              <a:rPr lang="en-US" altLang="zh-CN" sz="22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Symbol" panose="05050102010706020507" pitchFamily="18" charset="2"/>
              </a:rPr>
              <a:t>Cache</a:t>
            </a:r>
            <a:r>
              <a:rPr lang="zh-CN" altLang="en-US" sz="22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Symbol" panose="05050102010706020507" pitchFamily="18" charset="2"/>
              </a:rPr>
              <a:t>中？</a:t>
            </a:r>
            <a:endParaRPr lang="zh-CN" altLang="en-US" sz="2200" kern="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  <a:sym typeface="Symbol" panose="05050102010706020507" pitchFamily="18" charset="2"/>
            </a:endParaRPr>
          </a:p>
        </p:txBody>
      </p:sp>
      <p:sp>
        <p:nvSpPr>
          <p:cNvPr id="118" name="圆角右箭头 117"/>
          <p:cNvSpPr/>
          <p:nvPr/>
        </p:nvSpPr>
        <p:spPr>
          <a:xfrm flipV="1">
            <a:off x="2357241" y="4611084"/>
            <a:ext cx="412308" cy="780283"/>
          </a:xfrm>
          <a:prstGeom prst="ben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19" name="矩形 118"/>
          <p:cNvSpPr/>
          <p:nvPr/>
        </p:nvSpPr>
        <p:spPr>
          <a:xfrm>
            <a:off x="2981236" y="5095946"/>
            <a:ext cx="555632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200" kern="0" dirty="0" smtClean="0">
                <a:solidFill>
                  <a:srgbClr val="FF0000"/>
                </a:solidFill>
                <a:latin typeface="+mn-ea"/>
              </a:rPr>
              <a:t>WBWNA</a:t>
            </a:r>
            <a:r>
              <a:rPr lang="zh-CN" altLang="en-US" sz="22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（</a:t>
            </a:r>
            <a:r>
              <a:rPr lang="en-US" altLang="zh-CN" sz="22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Write Back-Write-NO-Allocate</a:t>
            </a:r>
            <a:r>
              <a:rPr lang="zh-CN" altLang="en-US" sz="22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）</a:t>
            </a:r>
            <a:endParaRPr lang="zh-CN" altLang="en-US" sz="2200" kern="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90140" y="2268220"/>
            <a:ext cx="6677025" cy="14243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" grpId="0"/>
      <p:bldP spid="118" grpId="0" bldLvl="0" animBg="1"/>
      <p:bldP spid="119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/>
          <p:nvPr/>
        </p:nvSpPr>
        <p:spPr>
          <a:xfrm>
            <a:off x="710789" y="161267"/>
            <a:ext cx="4368072" cy="617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dirty="0" smtClean="0">
                <a:solidFill>
                  <a:schemeClr val="tx1"/>
                </a:solidFill>
                <a:latin typeface="禹卫书法行书简体" panose="02000603000000000000" pitchFamily="2" charset="-122"/>
                <a:ea typeface="禹卫书法行书简体" panose="02000603000000000000" pitchFamily="2" charset="-122"/>
              </a:rPr>
              <a:t>7.6 </a:t>
            </a:r>
            <a:r>
              <a:rPr lang="zh-CN" altLang="en-US" dirty="0" smtClean="0">
                <a:solidFill>
                  <a:schemeClr val="tx1"/>
                </a:solidFill>
                <a:latin typeface="禹卫书法行书简体" panose="02000603000000000000" pitchFamily="2" charset="-122"/>
                <a:ea typeface="禹卫书法行书简体" panose="02000603000000000000" pitchFamily="2" charset="-122"/>
              </a:rPr>
              <a:t>高速</a:t>
            </a:r>
            <a:r>
              <a:rPr lang="zh-CN" altLang="en-US" dirty="0">
                <a:solidFill>
                  <a:schemeClr val="tx1"/>
                </a:solidFill>
                <a:latin typeface="禹卫书法行书简体" panose="02000603000000000000" pitchFamily="2" charset="-122"/>
                <a:ea typeface="禹卫书法行书简体" panose="02000603000000000000" pitchFamily="2" charset="-122"/>
              </a:rPr>
              <a:t>缓冲</a:t>
            </a:r>
            <a:r>
              <a:rPr lang="zh-CN" altLang="en-US" dirty="0" smtClean="0">
                <a:solidFill>
                  <a:schemeClr val="tx1"/>
                </a:solidFill>
                <a:latin typeface="禹卫书法行书简体" panose="02000603000000000000" pitchFamily="2" charset="-122"/>
                <a:ea typeface="禹卫书法行书简体" panose="02000603000000000000" pitchFamily="2" charset="-122"/>
              </a:rPr>
              <a:t>存储器</a:t>
            </a:r>
            <a:endParaRPr lang="zh-CN" altLang="en-US" dirty="0">
              <a:solidFill>
                <a:schemeClr val="tx1"/>
              </a:solidFill>
              <a:latin typeface="禹卫书法行书简体" panose="02000603000000000000" pitchFamily="2" charset="-122"/>
              <a:ea typeface="禹卫书法行书简体" panose="02000603000000000000" pitchFamily="2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716505" y="847841"/>
            <a:ext cx="5412151" cy="4914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5.Cache</a:t>
            </a:r>
            <a:r>
              <a:rPr lang="zh-CN" altLang="en-US" sz="2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的写操作</a:t>
            </a:r>
            <a:endParaRPr lang="en-US" altLang="zh-CN" sz="2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禹卫书法行书简体" panose="02000603000000000000" pitchFamily="2" charset="-122"/>
              <a:ea typeface="禹卫书法行书简体" panose="02000603000000000000" pitchFamily="2" charset="-122"/>
              <a:cs typeface="+mj-cs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950828" y="1504092"/>
            <a:ext cx="44702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+mj-cs"/>
              </a:rPr>
              <a:t>(3) </a:t>
            </a:r>
            <a:r>
              <a:rPr lang="zh-CN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+mj-cs"/>
              </a:rPr>
              <a:t>写一次法（</a:t>
            </a:r>
            <a:r>
              <a:rPr lang="en-US" altLang="zh-CN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+mj-cs"/>
              </a:rPr>
              <a:t>write--once</a:t>
            </a:r>
            <a:r>
              <a:rPr lang="zh-CN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+mj-cs"/>
              </a:rPr>
              <a:t>）</a:t>
            </a:r>
            <a:endParaRPr lang="en-US" altLang="zh-CN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cs typeface="+mj-cs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235528" y="2229878"/>
            <a:ext cx="9786256" cy="10064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5000"/>
              </a:lnSpc>
            </a:pPr>
            <a:r>
              <a:rPr lang="zh-CN" altLang="en-US" sz="22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写一次</a:t>
            </a:r>
            <a:r>
              <a:rPr lang="zh-CN" altLang="en-US" sz="2200" ker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法</a:t>
            </a:r>
            <a:r>
              <a:rPr lang="zh-CN" altLang="en-US" sz="2200" kern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是</a:t>
            </a:r>
            <a:r>
              <a:rPr lang="zh-CN" altLang="en-US" sz="2200" kern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既</a:t>
            </a:r>
            <a:r>
              <a:rPr lang="zh-CN" altLang="en-US" sz="2200" kern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基于</a:t>
            </a:r>
            <a:r>
              <a:rPr lang="zh-CN" altLang="en-US" sz="22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写回法又结合了写直达法的写策略，即写命中和写未命中的处理与写回法基本相 同，只是第一次写命中时要同时写入主存。</a:t>
            </a:r>
            <a:endParaRPr lang="zh-CN" altLang="en-US" sz="2200" kern="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"/>
          <p:cNvSpPr txBox="1"/>
          <p:nvPr/>
        </p:nvSpPr>
        <p:spPr>
          <a:xfrm>
            <a:off x="710789" y="161267"/>
            <a:ext cx="4368072" cy="617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dirty="0">
                <a:solidFill>
                  <a:schemeClr val="tx1"/>
                </a:solidFill>
                <a:latin typeface="禹卫书法行书简体" panose="02000603000000000000" pitchFamily="2" charset="-122"/>
                <a:ea typeface="禹卫书法行书简体" panose="02000603000000000000" pitchFamily="2" charset="-122"/>
              </a:rPr>
              <a:t>7.5 </a:t>
            </a:r>
            <a:r>
              <a:rPr lang="zh-CN" altLang="en-US" dirty="0" smtClean="0">
                <a:solidFill>
                  <a:schemeClr val="tx1"/>
                </a:solidFill>
                <a:latin typeface="禹卫书法行书简体" panose="02000603000000000000" pitchFamily="2" charset="-122"/>
                <a:ea typeface="禹卫书法行书简体" panose="02000603000000000000" pitchFamily="2" charset="-122"/>
              </a:rPr>
              <a:t>高速存储器</a:t>
            </a:r>
            <a:endParaRPr lang="zh-CN" altLang="en-US" dirty="0">
              <a:solidFill>
                <a:schemeClr val="tx1"/>
              </a:solidFill>
              <a:latin typeface="禹卫书法行书简体" panose="02000603000000000000" pitchFamily="2" charset="-122"/>
              <a:ea typeface="禹卫书法行书简体" panose="02000603000000000000" pitchFamily="2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760050" y="856962"/>
            <a:ext cx="8525464" cy="4914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2.</a:t>
            </a:r>
            <a:r>
              <a:rPr lang="zh-CN" altLang="en-US" sz="2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单体多字存储器</a:t>
            </a:r>
            <a:endParaRPr lang="en-US" altLang="zh-CN" sz="2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禹卫书法行书简体" panose="02000603000000000000" pitchFamily="2" charset="-122"/>
              <a:ea typeface="禹卫书法行书简体" panose="02000603000000000000" pitchFamily="2" charset="-122"/>
              <a:cs typeface="+mj-cs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848683" y="1638343"/>
            <a:ext cx="3763231" cy="3229459"/>
            <a:chOff x="1113353" y="2315226"/>
            <a:chExt cx="3156070" cy="2708413"/>
          </a:xfrm>
        </p:grpSpPr>
        <p:cxnSp>
          <p:nvCxnSpPr>
            <p:cNvPr id="6" name="直接箭头连接符 5"/>
            <p:cNvCxnSpPr/>
            <p:nvPr/>
          </p:nvCxnSpPr>
          <p:spPr>
            <a:xfrm>
              <a:off x="2688211" y="2368180"/>
              <a:ext cx="0" cy="241534"/>
            </a:xfrm>
            <a:prstGeom prst="straightConnector1">
              <a:avLst/>
            </a:prstGeom>
            <a:ln w="57150">
              <a:solidFill>
                <a:srgbClr val="00B0F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" name="组合 6"/>
            <p:cNvGrpSpPr/>
            <p:nvPr/>
          </p:nvGrpSpPr>
          <p:grpSpPr>
            <a:xfrm>
              <a:off x="1438678" y="3252471"/>
              <a:ext cx="2482988" cy="190275"/>
              <a:chOff x="2953109" y="3088253"/>
              <a:chExt cx="2482988" cy="190275"/>
            </a:xfrm>
          </p:grpSpPr>
          <p:cxnSp>
            <p:nvCxnSpPr>
              <p:cNvPr id="30" name="直接箭头连接符 29"/>
              <p:cNvCxnSpPr/>
              <p:nvPr/>
            </p:nvCxnSpPr>
            <p:spPr>
              <a:xfrm>
                <a:off x="2953110" y="3097377"/>
                <a:ext cx="0" cy="181150"/>
              </a:xfrm>
              <a:prstGeom prst="straightConnector1">
                <a:avLst/>
              </a:prstGeom>
              <a:ln w="28575">
                <a:solidFill>
                  <a:srgbClr val="00B0F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接箭头连接符 30"/>
              <p:cNvCxnSpPr/>
              <p:nvPr/>
            </p:nvCxnSpPr>
            <p:spPr>
              <a:xfrm>
                <a:off x="3780772" y="3097377"/>
                <a:ext cx="0" cy="181150"/>
              </a:xfrm>
              <a:prstGeom prst="straightConnector1">
                <a:avLst/>
              </a:prstGeom>
              <a:ln w="28575">
                <a:solidFill>
                  <a:srgbClr val="00B0F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接箭头连接符 31"/>
              <p:cNvCxnSpPr/>
              <p:nvPr/>
            </p:nvCxnSpPr>
            <p:spPr>
              <a:xfrm>
                <a:off x="4608433" y="3097377"/>
                <a:ext cx="0" cy="181150"/>
              </a:xfrm>
              <a:prstGeom prst="straightConnector1">
                <a:avLst/>
              </a:prstGeom>
              <a:ln w="28575">
                <a:solidFill>
                  <a:srgbClr val="00B0F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接箭头连接符 32"/>
              <p:cNvCxnSpPr/>
              <p:nvPr/>
            </p:nvCxnSpPr>
            <p:spPr>
              <a:xfrm>
                <a:off x="5436097" y="3097378"/>
                <a:ext cx="0" cy="181150"/>
              </a:xfrm>
              <a:prstGeom prst="straightConnector1">
                <a:avLst/>
              </a:prstGeom>
              <a:ln w="28575">
                <a:solidFill>
                  <a:srgbClr val="00B0F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接连接符 33"/>
              <p:cNvCxnSpPr/>
              <p:nvPr/>
            </p:nvCxnSpPr>
            <p:spPr>
              <a:xfrm>
                <a:off x="2953109" y="3088253"/>
                <a:ext cx="2482988" cy="0"/>
              </a:xfrm>
              <a:prstGeom prst="line">
                <a:avLst/>
              </a:prstGeom>
              <a:ln w="285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Text Box 623"/>
            <p:cNvSpPr txBox="1">
              <a:spLocks noChangeArrowheads="1"/>
            </p:cNvSpPr>
            <p:nvPr/>
          </p:nvSpPr>
          <p:spPr bwMode="auto">
            <a:xfrm>
              <a:off x="2783627" y="2315226"/>
              <a:ext cx="665733" cy="258120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9525">
              <a:noFill/>
              <a:miter lim="800000"/>
            </a:ln>
          </p:spPr>
          <p:txBody>
            <a:bodyPr wrap="none" tIns="0" bIns="0">
              <a:spAutoFit/>
            </a:bodyPr>
            <a:lstStyle/>
            <a:p>
              <a:pPr marL="354330" indent="-354330" algn="r" defTabSz="941705">
                <a:buClr>
                  <a:srgbClr val="003580"/>
                </a:buClr>
              </a:pPr>
              <a:r>
                <a:rPr lang="en-US" altLang="zh-CN" sz="2000" dirty="0">
                  <a:ln w="0"/>
                  <a:solidFill>
                    <a:srgbClr val="039DDB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+mn-ea"/>
                  <a:cs typeface="Arial" panose="020B0604020202020204" pitchFamily="34" charset="0"/>
                </a:rPr>
                <a:t>ABUS</a:t>
              </a:r>
              <a:endParaRPr lang="zh-CN" altLang="en-US" sz="2000" dirty="0">
                <a:ln w="0"/>
                <a:solidFill>
                  <a:srgbClr val="039DDB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  <a:cs typeface="Arial" panose="020B0604020202020204" pitchFamily="34" charset="0"/>
              </a:endParaRPr>
            </a:p>
          </p:txBody>
        </p:sp>
        <p:grpSp>
          <p:nvGrpSpPr>
            <p:cNvPr id="12" name="组合 11"/>
            <p:cNvGrpSpPr/>
            <p:nvPr/>
          </p:nvGrpSpPr>
          <p:grpSpPr>
            <a:xfrm rot="16200000">
              <a:off x="2511374" y="3265589"/>
              <a:ext cx="360042" cy="3156057"/>
              <a:chOff x="7358643" y="2144740"/>
              <a:chExt cx="360042" cy="2501026"/>
            </a:xfrm>
          </p:grpSpPr>
          <p:sp>
            <p:nvSpPr>
              <p:cNvPr id="26" name="矩形 25"/>
              <p:cNvSpPr/>
              <p:nvPr/>
            </p:nvSpPr>
            <p:spPr>
              <a:xfrm rot="5400000">
                <a:off x="7213342" y="2290043"/>
                <a:ext cx="650646" cy="360040"/>
              </a:xfrm>
              <a:prstGeom prst="rect">
                <a:avLst/>
              </a:prstGeom>
              <a:solidFill>
                <a:srgbClr val="92D050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:r>
                  <a:rPr lang="en-US" altLang="zh-CN" sz="1600" b="1" dirty="0">
                    <a:solidFill>
                      <a:schemeClr val="tx1"/>
                    </a:solidFill>
                    <a:latin typeface="+mn-ea"/>
                  </a:rPr>
                  <a:t>0</a:t>
                </a:r>
                <a:endParaRPr lang="zh-CN" altLang="en-US" sz="1600" b="1" dirty="0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27" name="矩形 26"/>
              <p:cNvSpPr/>
              <p:nvPr/>
            </p:nvSpPr>
            <p:spPr>
              <a:xfrm rot="5400000">
                <a:off x="7213342" y="2927136"/>
                <a:ext cx="650646" cy="360040"/>
              </a:xfrm>
              <a:prstGeom prst="rect">
                <a:avLst/>
              </a:prstGeom>
              <a:solidFill>
                <a:srgbClr val="92D050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:r>
                  <a:rPr lang="en-US" altLang="zh-CN" sz="1600" b="1" dirty="0">
                    <a:solidFill>
                      <a:schemeClr val="tx1"/>
                    </a:solidFill>
                    <a:latin typeface="+mn-ea"/>
                  </a:rPr>
                  <a:t>1</a:t>
                </a:r>
                <a:endParaRPr lang="zh-CN" altLang="en-US" sz="1600" b="1" dirty="0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28" name="矩形 27"/>
              <p:cNvSpPr/>
              <p:nvPr/>
            </p:nvSpPr>
            <p:spPr>
              <a:xfrm rot="5400000">
                <a:off x="7213340" y="4140423"/>
                <a:ext cx="650646" cy="360040"/>
              </a:xfrm>
              <a:prstGeom prst="rect">
                <a:avLst/>
              </a:prstGeom>
              <a:solidFill>
                <a:srgbClr val="92D050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:r>
                  <a:rPr lang="en-US" altLang="zh-CN" sz="1600" b="1" dirty="0">
                    <a:solidFill>
                      <a:schemeClr val="tx1"/>
                    </a:solidFill>
                    <a:latin typeface="+mn-ea"/>
                  </a:rPr>
                  <a:t>3</a:t>
                </a:r>
                <a:endParaRPr lang="zh-CN" altLang="en-US" sz="1600" b="1" dirty="0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29" name="矩形 28"/>
              <p:cNvSpPr/>
              <p:nvPr/>
            </p:nvSpPr>
            <p:spPr>
              <a:xfrm rot="5400000">
                <a:off x="7213342" y="3538785"/>
                <a:ext cx="650646" cy="360040"/>
              </a:xfrm>
              <a:prstGeom prst="rect">
                <a:avLst/>
              </a:prstGeom>
              <a:solidFill>
                <a:srgbClr val="92D050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:r>
                  <a:rPr lang="en-US" altLang="zh-CN" sz="1600" b="1" dirty="0">
                    <a:solidFill>
                      <a:schemeClr val="tx1"/>
                    </a:solidFill>
                    <a:latin typeface="+mn-ea"/>
                  </a:rPr>
                  <a:t>2</a:t>
                </a:r>
                <a:endParaRPr lang="zh-CN" altLang="en-US" sz="1600" b="1" dirty="0">
                  <a:solidFill>
                    <a:schemeClr val="tx1"/>
                  </a:solidFill>
                  <a:latin typeface="+mn-ea"/>
                </a:endParaRPr>
              </a:p>
            </p:txBody>
          </p:sp>
        </p:grpSp>
        <p:grpSp>
          <p:nvGrpSpPr>
            <p:cNvPr id="13" name="组合 12"/>
            <p:cNvGrpSpPr/>
            <p:nvPr/>
          </p:nvGrpSpPr>
          <p:grpSpPr>
            <a:xfrm>
              <a:off x="1113353" y="3439017"/>
              <a:ext cx="3156057" cy="905753"/>
              <a:chOff x="1113353" y="3438987"/>
              <a:chExt cx="3156057" cy="285522"/>
            </a:xfrm>
          </p:grpSpPr>
          <p:sp>
            <p:nvSpPr>
              <p:cNvPr id="22" name="矩形 21"/>
              <p:cNvSpPr/>
              <p:nvPr/>
            </p:nvSpPr>
            <p:spPr>
              <a:xfrm>
                <a:off x="1113353" y="3438987"/>
                <a:ext cx="650646" cy="285522"/>
              </a:xfrm>
              <a:prstGeom prst="rect">
                <a:avLst/>
              </a:prstGeom>
              <a:noFill/>
              <a:ln w="12700"/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:r>
                  <a:rPr lang="en-US" altLang="zh-CN" sz="1600" b="1" dirty="0">
                    <a:solidFill>
                      <a:schemeClr val="tx1"/>
                    </a:solidFill>
                    <a:latin typeface="+mn-ea"/>
                  </a:rPr>
                  <a:t>M</a:t>
                </a:r>
                <a:r>
                  <a:rPr lang="en-US" altLang="zh-CN" sz="1600" b="1" baseline="-25000" dirty="0">
                    <a:solidFill>
                      <a:schemeClr val="tx1"/>
                    </a:solidFill>
                    <a:latin typeface="+mn-ea"/>
                  </a:rPr>
                  <a:t>0</a:t>
                </a:r>
                <a:endParaRPr lang="zh-CN" altLang="en-US" sz="1600" b="1" baseline="-25000" dirty="0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23" name="矩形 22"/>
              <p:cNvSpPr/>
              <p:nvPr/>
            </p:nvSpPr>
            <p:spPr>
              <a:xfrm>
                <a:off x="1948490" y="3438987"/>
                <a:ext cx="650646" cy="285522"/>
              </a:xfrm>
              <a:prstGeom prst="rect">
                <a:avLst/>
              </a:prstGeom>
              <a:noFill/>
              <a:ln w="12700"/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:r>
                  <a:rPr lang="en-US" altLang="zh-CN" sz="1600" b="1" dirty="0">
                    <a:solidFill>
                      <a:schemeClr val="tx1"/>
                    </a:solidFill>
                    <a:latin typeface="+mn-ea"/>
                  </a:rPr>
                  <a:t>M</a:t>
                </a:r>
                <a:r>
                  <a:rPr lang="en-US" altLang="zh-CN" sz="1600" b="1" baseline="-25000" dirty="0">
                    <a:solidFill>
                      <a:schemeClr val="tx1"/>
                    </a:solidFill>
                    <a:latin typeface="+mn-ea"/>
                  </a:rPr>
                  <a:t>1</a:t>
                </a:r>
                <a:endParaRPr lang="zh-CN" altLang="en-US" sz="1600" b="1" baseline="-25000" dirty="0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24" name="矩形 23"/>
              <p:cNvSpPr/>
              <p:nvPr/>
            </p:nvSpPr>
            <p:spPr>
              <a:xfrm>
                <a:off x="2783627" y="3438987"/>
                <a:ext cx="650646" cy="285522"/>
              </a:xfrm>
              <a:prstGeom prst="rect">
                <a:avLst/>
              </a:prstGeom>
              <a:noFill/>
              <a:ln w="12700"/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:r>
                  <a:rPr lang="en-US" altLang="zh-CN" sz="1600" b="1" dirty="0">
                    <a:solidFill>
                      <a:schemeClr val="tx1"/>
                    </a:solidFill>
                    <a:latin typeface="+mn-ea"/>
                  </a:rPr>
                  <a:t>M</a:t>
                </a:r>
                <a:r>
                  <a:rPr lang="en-US" altLang="zh-CN" sz="1600" b="1" baseline="-25000" dirty="0">
                    <a:solidFill>
                      <a:schemeClr val="tx1"/>
                    </a:solidFill>
                    <a:latin typeface="+mn-ea"/>
                  </a:rPr>
                  <a:t>2</a:t>
                </a:r>
                <a:endParaRPr lang="zh-CN" altLang="en-US" sz="1600" b="1" baseline="-25000" dirty="0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25" name="矩形 24"/>
              <p:cNvSpPr/>
              <p:nvPr/>
            </p:nvSpPr>
            <p:spPr>
              <a:xfrm>
                <a:off x="3618764" y="3438987"/>
                <a:ext cx="650646" cy="285522"/>
              </a:xfrm>
              <a:prstGeom prst="rect">
                <a:avLst/>
              </a:prstGeom>
              <a:noFill/>
              <a:ln w="12700"/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:r>
                  <a:rPr lang="en-US" altLang="zh-CN" sz="1600" b="1" dirty="0">
                    <a:solidFill>
                      <a:schemeClr val="tx1"/>
                    </a:solidFill>
                    <a:latin typeface="+mn-ea"/>
                  </a:rPr>
                  <a:t>M</a:t>
                </a:r>
                <a:r>
                  <a:rPr lang="en-US" altLang="zh-CN" sz="1600" b="1" baseline="-25000" dirty="0">
                    <a:solidFill>
                      <a:schemeClr val="tx1"/>
                    </a:solidFill>
                    <a:latin typeface="+mn-ea"/>
                  </a:rPr>
                  <a:t>3</a:t>
                </a:r>
                <a:endParaRPr lang="zh-CN" altLang="en-US" sz="1600" b="1" baseline="-25000" dirty="0">
                  <a:solidFill>
                    <a:schemeClr val="tx1"/>
                  </a:solidFill>
                  <a:latin typeface="+mn-ea"/>
                </a:endParaRPr>
              </a:p>
            </p:txBody>
          </p:sp>
        </p:grpSp>
        <p:cxnSp>
          <p:nvCxnSpPr>
            <p:cNvPr id="14" name="直接箭头连接符 13"/>
            <p:cNvCxnSpPr/>
            <p:nvPr/>
          </p:nvCxnSpPr>
          <p:spPr>
            <a:xfrm>
              <a:off x="2679754" y="3028802"/>
              <a:ext cx="0" cy="211342"/>
            </a:xfrm>
            <a:prstGeom prst="straightConnector1">
              <a:avLst/>
            </a:prstGeom>
            <a:ln w="28575">
              <a:solidFill>
                <a:srgbClr val="00B0F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文本框 14"/>
            <p:cNvSpPr txBox="1"/>
            <p:nvPr/>
          </p:nvSpPr>
          <p:spPr>
            <a:xfrm>
              <a:off x="2030529" y="2647788"/>
              <a:ext cx="1344837" cy="343416"/>
            </a:xfrm>
            <a:prstGeom prst="rect">
              <a:avLst/>
            </a:prstGeom>
            <a:solidFill>
              <a:srgbClr val="00B0F0"/>
            </a:solidFill>
            <a:ln w="12700"/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algn="ctr">
                <a:defRPr sz="1400" i="0">
                  <a:latin typeface="+mn-lt"/>
                  <a:ea typeface="+mn-ea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9pPr>
            </a:lstStyle>
            <a:p>
              <a:r>
                <a:rPr lang="zh-CN" altLang="en-US" sz="1600" b="1" dirty="0">
                  <a:latin typeface="+mn-ea"/>
                </a:rPr>
                <a:t>地址寄存器</a:t>
              </a:r>
              <a:r>
                <a:rPr lang="en-US" altLang="zh-CN" sz="1600" b="1" dirty="0">
                  <a:latin typeface="+mn-ea"/>
                </a:rPr>
                <a:t>AR</a:t>
              </a:r>
              <a:endParaRPr lang="zh-CN" altLang="en-US" sz="1600" b="1" dirty="0">
                <a:latin typeface="+mn-ea"/>
              </a:endParaRPr>
            </a:p>
          </p:txBody>
        </p:sp>
        <p:grpSp>
          <p:nvGrpSpPr>
            <p:cNvPr id="16" name="组合 15"/>
            <p:cNvGrpSpPr/>
            <p:nvPr/>
          </p:nvGrpSpPr>
          <p:grpSpPr>
            <a:xfrm>
              <a:off x="1446533" y="4334643"/>
              <a:ext cx="2475132" cy="331711"/>
              <a:chOff x="2960965" y="2768053"/>
              <a:chExt cx="2475132" cy="308035"/>
            </a:xfrm>
          </p:grpSpPr>
          <p:cxnSp>
            <p:nvCxnSpPr>
              <p:cNvPr id="18" name="直接箭头连接符 17"/>
              <p:cNvCxnSpPr/>
              <p:nvPr/>
            </p:nvCxnSpPr>
            <p:spPr>
              <a:xfrm>
                <a:off x="2960965" y="2779385"/>
                <a:ext cx="0" cy="296703"/>
              </a:xfrm>
              <a:prstGeom prst="straightConnector1">
                <a:avLst/>
              </a:prstGeom>
              <a:ln w="28575">
                <a:solidFill>
                  <a:srgbClr val="92D050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直接箭头连接符 18"/>
              <p:cNvCxnSpPr/>
              <p:nvPr/>
            </p:nvCxnSpPr>
            <p:spPr>
              <a:xfrm>
                <a:off x="3780772" y="2768053"/>
                <a:ext cx="0" cy="296703"/>
              </a:xfrm>
              <a:prstGeom prst="straightConnector1">
                <a:avLst/>
              </a:prstGeom>
              <a:ln w="28575">
                <a:solidFill>
                  <a:srgbClr val="92D050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接箭头连接符 19"/>
              <p:cNvCxnSpPr/>
              <p:nvPr/>
            </p:nvCxnSpPr>
            <p:spPr>
              <a:xfrm>
                <a:off x="4608433" y="2768054"/>
                <a:ext cx="0" cy="296703"/>
              </a:xfrm>
              <a:prstGeom prst="straightConnector1">
                <a:avLst/>
              </a:prstGeom>
              <a:ln w="28575">
                <a:solidFill>
                  <a:srgbClr val="92D050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接箭头连接符 20"/>
              <p:cNvCxnSpPr/>
              <p:nvPr/>
            </p:nvCxnSpPr>
            <p:spPr>
              <a:xfrm>
                <a:off x="5436097" y="2768054"/>
                <a:ext cx="0" cy="296703"/>
              </a:xfrm>
              <a:prstGeom prst="straightConnector1">
                <a:avLst/>
              </a:prstGeom>
              <a:ln w="28575">
                <a:solidFill>
                  <a:srgbClr val="92D050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5" name="矩形 44"/>
          <p:cNvSpPr/>
          <p:nvPr/>
        </p:nvSpPr>
        <p:spPr>
          <a:xfrm>
            <a:off x="5193055" y="2787816"/>
            <a:ext cx="6593214" cy="1920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5000"/>
              </a:lnSpc>
            </a:pPr>
            <a:r>
              <a:rPr lang="zh-CN" altLang="en-US" sz="2200" dirty="0" smtClean="0">
                <a:solidFill>
                  <a:srgbClr val="240CD2"/>
                </a:solidFill>
                <a:latin typeface="+mn-ea"/>
                <a:sym typeface="Wingdings" panose="05000000000000000000" pitchFamily="2" charset="2"/>
              </a:rPr>
              <a:t> </a:t>
            </a:r>
            <a:r>
              <a:rPr lang="zh-CN" altLang="en-US" sz="2200" dirty="0" smtClean="0">
                <a:sym typeface="Wingdings" panose="05000000000000000000" pitchFamily="2" charset="2"/>
              </a:rPr>
              <a:t>基于</a:t>
            </a:r>
            <a:r>
              <a:rPr lang="zh-CN" altLang="en-US" sz="2200" dirty="0">
                <a:sym typeface="Wingdings" panose="05000000000000000000" pitchFamily="2" charset="2"/>
              </a:rPr>
              <a:t>数据、指令在主存中的连续存放</a:t>
            </a:r>
            <a:endParaRPr lang="zh-CN" altLang="en-US" sz="2200" dirty="0"/>
          </a:p>
          <a:p>
            <a:pPr>
              <a:lnSpc>
                <a:spcPct val="135000"/>
              </a:lnSpc>
            </a:pPr>
            <a:r>
              <a:rPr lang="zh-CN" altLang="en-US" sz="2200" dirty="0" smtClean="0">
                <a:solidFill>
                  <a:srgbClr val="240CD2"/>
                </a:solidFill>
                <a:latin typeface="+mn-ea"/>
                <a:sym typeface="Wingdings" panose="05000000000000000000" pitchFamily="2" charset="2"/>
              </a:rPr>
              <a:t> </a:t>
            </a:r>
            <a:r>
              <a:rPr lang="zh-CN" altLang="en-US" sz="2200" dirty="0">
                <a:sym typeface="Wingdings" panose="05000000000000000000" pitchFamily="2" charset="2"/>
              </a:rPr>
              <a:t>在同一地址的驱动下</a:t>
            </a:r>
            <a:r>
              <a:rPr lang="zh-CN" altLang="en-US" sz="2200" dirty="0" smtClean="0">
                <a:solidFill>
                  <a:srgbClr val="240CD2"/>
                </a:solidFill>
                <a:latin typeface="+mn-ea"/>
                <a:sym typeface="Wingdings" panose="05000000000000000000" pitchFamily="2" charset="2"/>
              </a:rPr>
              <a:t>，</a:t>
            </a:r>
            <a:r>
              <a:rPr lang="zh-CN" altLang="en-US" sz="2200" dirty="0" smtClean="0">
                <a:sym typeface="Wingdings" panose="05000000000000000000" pitchFamily="2" charset="2"/>
              </a:rPr>
              <a:t>一</a:t>
            </a:r>
            <a:r>
              <a:rPr lang="zh-CN" altLang="en-US" sz="2200" dirty="0">
                <a:sym typeface="Wingdings" panose="05000000000000000000" pitchFamily="2" charset="2"/>
              </a:rPr>
              <a:t>次</a:t>
            </a:r>
            <a:r>
              <a:rPr lang="zh-CN" altLang="en-US" sz="2200" dirty="0" smtClean="0">
                <a:sym typeface="Wingdings" panose="05000000000000000000" pitchFamily="2" charset="2"/>
              </a:rPr>
              <a:t>从</a:t>
            </a:r>
            <a:r>
              <a:rPr lang="en-US" altLang="zh-CN" sz="2200" dirty="0" smtClean="0">
                <a:sym typeface="Wingdings" panose="05000000000000000000" pitchFamily="2" charset="2"/>
              </a:rPr>
              <a:t>n</a:t>
            </a:r>
            <a:r>
              <a:rPr lang="zh-CN" altLang="en-US" sz="2200" dirty="0" smtClean="0">
                <a:sym typeface="Wingdings" panose="05000000000000000000" pitchFamily="2" charset="2"/>
              </a:rPr>
              <a:t>个存储体中同时读出</a:t>
            </a:r>
            <a:r>
              <a:rPr lang="en-US" altLang="zh-CN" sz="2200" dirty="0" smtClean="0">
                <a:sym typeface="Wingdings" panose="05000000000000000000" pitchFamily="2" charset="2"/>
              </a:rPr>
              <a:t>n</a:t>
            </a:r>
            <a:r>
              <a:rPr lang="zh-CN" altLang="en-US" sz="2200" dirty="0">
                <a:sym typeface="Wingdings" panose="05000000000000000000" pitchFamily="2" charset="2"/>
              </a:rPr>
              <a:t>个字，然后再</a:t>
            </a:r>
            <a:r>
              <a:rPr lang="zh-CN" altLang="en-US" sz="2200" dirty="0" smtClean="0">
                <a:sym typeface="Wingdings" panose="05000000000000000000" pitchFamily="2" charset="2"/>
              </a:rPr>
              <a:t>分时传送给</a:t>
            </a:r>
            <a:r>
              <a:rPr lang="en-US" altLang="zh-CN" sz="2200" dirty="0">
                <a:sym typeface="Wingdings" panose="05000000000000000000" pitchFamily="2" charset="2"/>
              </a:rPr>
              <a:t>CPU</a:t>
            </a:r>
            <a:r>
              <a:rPr lang="zh-CN" altLang="en-US" sz="2200" dirty="0">
                <a:sym typeface="Wingdings" panose="05000000000000000000" pitchFamily="2" charset="2"/>
              </a:rPr>
              <a:t>，</a:t>
            </a:r>
            <a:r>
              <a:rPr lang="zh-CN" altLang="en-US" sz="2200" dirty="0" smtClean="0">
                <a:sym typeface="Wingdings" panose="05000000000000000000" pitchFamily="2" charset="2"/>
              </a:rPr>
              <a:t>相当于提高</a:t>
            </a:r>
            <a:r>
              <a:rPr lang="zh-CN" altLang="en-US" sz="2200" dirty="0">
                <a:sym typeface="Wingdings" panose="05000000000000000000" pitchFamily="2" charset="2"/>
              </a:rPr>
              <a:t>了存储系统的访问速率</a:t>
            </a:r>
            <a:r>
              <a:rPr lang="zh-CN" altLang="en-US" sz="2200" dirty="0" smtClean="0">
                <a:sym typeface="Wingdings" panose="05000000000000000000" pitchFamily="2" charset="2"/>
              </a:rPr>
              <a:t>。</a:t>
            </a:r>
            <a:endParaRPr lang="zh-CN" altLang="en-US" sz="2200" dirty="0"/>
          </a:p>
        </p:txBody>
      </p:sp>
      <p:cxnSp>
        <p:nvCxnSpPr>
          <p:cNvPr id="37" name="直接箭头连接符 36"/>
          <p:cNvCxnSpPr/>
          <p:nvPr/>
        </p:nvCxnSpPr>
        <p:spPr>
          <a:xfrm flipH="1">
            <a:off x="2753430" y="5282417"/>
            <a:ext cx="1" cy="396001"/>
          </a:xfrm>
          <a:prstGeom prst="straightConnector1">
            <a:avLst/>
          </a:prstGeom>
          <a:ln w="38100">
            <a:solidFill>
              <a:srgbClr val="92D05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/>
        </p:nvCxnSpPr>
        <p:spPr>
          <a:xfrm>
            <a:off x="1265100" y="5286884"/>
            <a:ext cx="2952000" cy="0"/>
          </a:xfrm>
          <a:prstGeom prst="line">
            <a:avLst/>
          </a:prstGeom>
          <a:ln w="190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箭头连接符 39"/>
          <p:cNvCxnSpPr/>
          <p:nvPr/>
        </p:nvCxnSpPr>
        <p:spPr>
          <a:xfrm>
            <a:off x="1244428" y="4912203"/>
            <a:ext cx="0" cy="380975"/>
          </a:xfrm>
          <a:prstGeom prst="straightConnector1">
            <a:avLst/>
          </a:prstGeom>
          <a:ln w="28575">
            <a:solidFill>
              <a:srgbClr val="92D05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箭头连接符 41"/>
          <p:cNvCxnSpPr/>
          <p:nvPr/>
        </p:nvCxnSpPr>
        <p:spPr>
          <a:xfrm>
            <a:off x="2221947" y="4897652"/>
            <a:ext cx="0" cy="380975"/>
          </a:xfrm>
          <a:prstGeom prst="straightConnector1">
            <a:avLst/>
          </a:prstGeom>
          <a:ln w="28575">
            <a:solidFill>
              <a:srgbClr val="92D05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箭头连接符 43"/>
          <p:cNvCxnSpPr/>
          <p:nvPr/>
        </p:nvCxnSpPr>
        <p:spPr>
          <a:xfrm>
            <a:off x="3208831" y="4897653"/>
            <a:ext cx="0" cy="380975"/>
          </a:xfrm>
          <a:prstGeom prst="straightConnector1">
            <a:avLst/>
          </a:prstGeom>
          <a:ln w="28575">
            <a:solidFill>
              <a:srgbClr val="92D05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箭头连接符 45"/>
          <p:cNvCxnSpPr/>
          <p:nvPr/>
        </p:nvCxnSpPr>
        <p:spPr>
          <a:xfrm>
            <a:off x="4195718" y="4897653"/>
            <a:ext cx="0" cy="380975"/>
          </a:xfrm>
          <a:prstGeom prst="straightConnector1">
            <a:avLst/>
          </a:prstGeom>
          <a:ln w="28575">
            <a:solidFill>
              <a:srgbClr val="92D05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 Box 623"/>
          <p:cNvSpPr txBox="1">
            <a:spLocks noChangeArrowheads="1"/>
          </p:cNvSpPr>
          <p:nvPr/>
        </p:nvSpPr>
        <p:spPr bwMode="auto">
          <a:xfrm>
            <a:off x="2920592" y="5416531"/>
            <a:ext cx="696024" cy="307777"/>
          </a:xfrm>
          <a:prstGeom prst="rect">
            <a:avLst/>
          </a:prstGeom>
          <a:solidFill>
            <a:schemeClr val="bg1">
              <a:alpha val="0"/>
            </a:schemeClr>
          </a:solidFill>
          <a:ln w="9525">
            <a:noFill/>
            <a:miter lim="800000"/>
          </a:ln>
        </p:spPr>
        <p:txBody>
          <a:bodyPr wrap="none" tIns="0" bIns="0">
            <a:spAutoFit/>
          </a:bodyPr>
          <a:lstStyle/>
          <a:p>
            <a:pPr marL="354330" indent="-354330" algn="r" defTabSz="941705">
              <a:buClr>
                <a:srgbClr val="003580"/>
              </a:buClr>
            </a:pPr>
            <a:r>
              <a:rPr lang="en-US" altLang="zh-CN" sz="2000" dirty="0" smtClean="0">
                <a:ln w="0"/>
                <a:solidFill>
                  <a:srgbClr val="00B05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  <a:cs typeface="Arial" panose="020B0604020202020204" pitchFamily="34" charset="0"/>
              </a:rPr>
              <a:t>NDR</a:t>
            </a:r>
            <a:endParaRPr lang="zh-CN" altLang="en-US" sz="2000" dirty="0">
              <a:ln w="0"/>
              <a:solidFill>
                <a:srgbClr val="00B05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+mn-ea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010402" y="2472623"/>
            <a:ext cx="78582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第二部分完</a:t>
            </a:r>
            <a:endParaRPr lang="en-US" altLang="zh-CN" sz="8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禹卫书法行书简体" panose="02000603000000000000" pitchFamily="2" charset="-122"/>
              <a:ea typeface="禹卫书法行书简体" panose="02000603000000000000" pitchFamily="2" charset="-122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"/>
          <p:cNvSpPr txBox="1"/>
          <p:nvPr/>
        </p:nvSpPr>
        <p:spPr>
          <a:xfrm>
            <a:off x="710789" y="161267"/>
            <a:ext cx="4368072" cy="617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dirty="0">
                <a:solidFill>
                  <a:schemeClr val="tx1"/>
                </a:solidFill>
                <a:latin typeface="禹卫书法行书简体" panose="02000603000000000000" pitchFamily="2" charset="-122"/>
                <a:ea typeface="禹卫书法行书简体" panose="02000603000000000000" pitchFamily="2" charset="-122"/>
              </a:rPr>
              <a:t>7.5 </a:t>
            </a:r>
            <a:r>
              <a:rPr lang="zh-CN" altLang="en-US" dirty="0" smtClean="0">
                <a:solidFill>
                  <a:schemeClr val="tx1"/>
                </a:solidFill>
                <a:latin typeface="禹卫书法行书简体" panose="02000603000000000000" pitchFamily="2" charset="-122"/>
                <a:ea typeface="禹卫书法行书简体" panose="02000603000000000000" pitchFamily="2" charset="-122"/>
              </a:rPr>
              <a:t>高速存储器</a:t>
            </a:r>
            <a:endParaRPr lang="zh-CN" altLang="en-US" dirty="0">
              <a:solidFill>
                <a:schemeClr val="tx1"/>
              </a:solidFill>
              <a:latin typeface="禹卫书法行书简体" panose="02000603000000000000" pitchFamily="2" charset="-122"/>
              <a:ea typeface="禹卫书法行书简体" panose="02000603000000000000" pitchFamily="2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760050" y="856962"/>
            <a:ext cx="3553608" cy="4914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3.</a:t>
            </a:r>
            <a:r>
              <a:rPr lang="zh-CN" altLang="en-US" sz="2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多体并行存储器</a:t>
            </a:r>
            <a:endParaRPr lang="en-US" altLang="zh-CN" sz="2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禹卫书法行书简体" panose="02000603000000000000" pitchFamily="2" charset="-122"/>
              <a:ea typeface="禹卫书法行书简体" panose="02000603000000000000" pitchFamily="2" charset="-122"/>
              <a:cs typeface="+mj-cs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70855" y="1353133"/>
            <a:ext cx="10711543" cy="5493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5000"/>
              </a:lnSpc>
            </a:pPr>
            <a:r>
              <a:rPr lang="zh-CN" altLang="en-US" sz="2200" dirty="0">
                <a:sym typeface="Wingdings" panose="05000000000000000000" pitchFamily="2" charset="2"/>
              </a:rPr>
              <a:t>多个容量和存取速度相同，有独立</a:t>
            </a:r>
            <a:r>
              <a:rPr lang="en-US" altLang="zh-CN" sz="2200" dirty="0">
                <a:sym typeface="Wingdings" panose="05000000000000000000" pitchFamily="2" charset="2"/>
              </a:rPr>
              <a:t>AR</a:t>
            </a:r>
            <a:r>
              <a:rPr lang="zh-CN" altLang="en-US" sz="2200" dirty="0">
                <a:sym typeface="Wingdings" panose="05000000000000000000" pitchFamily="2" charset="2"/>
              </a:rPr>
              <a:t>、</a:t>
            </a:r>
            <a:r>
              <a:rPr lang="en-US" altLang="zh-CN" sz="2200" dirty="0">
                <a:sym typeface="Wingdings" panose="05000000000000000000" pitchFamily="2" charset="2"/>
              </a:rPr>
              <a:t>MDR</a:t>
            </a:r>
            <a:r>
              <a:rPr lang="zh-CN" altLang="en-US" sz="2200" dirty="0">
                <a:sym typeface="Wingdings" panose="05000000000000000000" pitchFamily="2" charset="2"/>
              </a:rPr>
              <a:t>及</a:t>
            </a:r>
            <a:r>
              <a:rPr lang="zh-CN" altLang="en-US" sz="2200" dirty="0" smtClean="0">
                <a:sym typeface="Wingdings" panose="05000000000000000000" pitchFamily="2" charset="2"/>
              </a:rPr>
              <a:t>相关控制电路，各存储体可并行工作。</a:t>
            </a:r>
            <a:endParaRPr lang="zh-CN" altLang="en-US" sz="2200" dirty="0"/>
          </a:p>
        </p:txBody>
      </p:sp>
      <p:grpSp>
        <p:nvGrpSpPr>
          <p:cNvPr id="2" name="组合 1"/>
          <p:cNvGrpSpPr/>
          <p:nvPr/>
        </p:nvGrpSpPr>
        <p:grpSpPr>
          <a:xfrm>
            <a:off x="3350884" y="2143491"/>
            <a:ext cx="3678386" cy="3994478"/>
            <a:chOff x="694770" y="2165262"/>
            <a:chExt cx="3678386" cy="3994478"/>
          </a:xfrm>
        </p:grpSpPr>
        <p:grpSp>
          <p:nvGrpSpPr>
            <p:cNvPr id="45" name="组合 44"/>
            <p:cNvGrpSpPr/>
            <p:nvPr/>
          </p:nvGrpSpPr>
          <p:grpSpPr>
            <a:xfrm>
              <a:off x="694770" y="2165262"/>
              <a:ext cx="3678386" cy="3948588"/>
              <a:chOff x="1140760" y="2353500"/>
              <a:chExt cx="3084919" cy="3311515"/>
            </a:xfrm>
          </p:grpSpPr>
          <p:grpSp>
            <p:nvGrpSpPr>
              <p:cNvPr id="47" name="组合 46"/>
              <p:cNvGrpSpPr/>
              <p:nvPr/>
            </p:nvGrpSpPr>
            <p:grpSpPr>
              <a:xfrm>
                <a:off x="1438678" y="2741203"/>
                <a:ext cx="2482988" cy="250658"/>
                <a:chOff x="2953109" y="2576985"/>
                <a:chExt cx="2482988" cy="250658"/>
              </a:xfrm>
            </p:grpSpPr>
            <p:cxnSp>
              <p:nvCxnSpPr>
                <p:cNvPr id="67" name="直接箭头连接符 66"/>
                <p:cNvCxnSpPr/>
                <p:nvPr/>
              </p:nvCxnSpPr>
              <p:spPr>
                <a:xfrm>
                  <a:off x="2953110" y="2586110"/>
                  <a:ext cx="0" cy="241533"/>
                </a:xfrm>
                <a:prstGeom prst="straightConnector1">
                  <a:avLst/>
                </a:prstGeom>
                <a:ln w="28575">
                  <a:solidFill>
                    <a:srgbClr val="00B0F0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直接箭头连接符 67"/>
                <p:cNvCxnSpPr/>
                <p:nvPr/>
              </p:nvCxnSpPr>
              <p:spPr>
                <a:xfrm>
                  <a:off x="3780772" y="2586110"/>
                  <a:ext cx="0" cy="241533"/>
                </a:xfrm>
                <a:prstGeom prst="straightConnector1">
                  <a:avLst/>
                </a:prstGeom>
                <a:ln w="28575">
                  <a:solidFill>
                    <a:srgbClr val="00B0F0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直接箭头连接符 68"/>
                <p:cNvCxnSpPr/>
                <p:nvPr/>
              </p:nvCxnSpPr>
              <p:spPr>
                <a:xfrm>
                  <a:off x="4608433" y="2586110"/>
                  <a:ext cx="0" cy="241533"/>
                </a:xfrm>
                <a:prstGeom prst="straightConnector1">
                  <a:avLst/>
                </a:prstGeom>
                <a:ln w="28575">
                  <a:solidFill>
                    <a:srgbClr val="00B0F0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直接箭头连接符 69"/>
                <p:cNvCxnSpPr/>
                <p:nvPr/>
              </p:nvCxnSpPr>
              <p:spPr>
                <a:xfrm>
                  <a:off x="5436097" y="2586109"/>
                  <a:ext cx="0" cy="241533"/>
                </a:xfrm>
                <a:prstGeom prst="straightConnector1">
                  <a:avLst/>
                </a:prstGeom>
                <a:ln w="28575">
                  <a:solidFill>
                    <a:srgbClr val="00B0F0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直接连接符 70"/>
                <p:cNvCxnSpPr/>
                <p:nvPr/>
              </p:nvCxnSpPr>
              <p:spPr>
                <a:xfrm>
                  <a:off x="2953109" y="2576985"/>
                  <a:ext cx="2482988" cy="0"/>
                </a:xfrm>
                <a:prstGeom prst="line">
                  <a:avLst/>
                </a:prstGeom>
                <a:ln w="28575"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8" name="直接箭头连接符 47"/>
              <p:cNvCxnSpPr/>
              <p:nvPr/>
            </p:nvCxnSpPr>
            <p:spPr>
              <a:xfrm flipH="1">
                <a:off x="2702947" y="5332906"/>
                <a:ext cx="1" cy="332109"/>
              </a:xfrm>
              <a:prstGeom prst="straightConnector1">
                <a:avLst/>
              </a:prstGeom>
              <a:ln w="38100">
                <a:solidFill>
                  <a:srgbClr val="92D050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9" name="Text Box 623"/>
              <p:cNvSpPr txBox="1">
                <a:spLocks noChangeArrowheads="1"/>
              </p:cNvSpPr>
              <p:nvPr/>
            </p:nvSpPr>
            <p:spPr bwMode="auto">
              <a:xfrm>
                <a:off x="2749512" y="2353500"/>
                <a:ext cx="665733" cy="258120"/>
              </a:xfrm>
              <a:prstGeom prst="rect">
                <a:avLst/>
              </a:prstGeom>
              <a:solidFill>
                <a:schemeClr val="bg1">
                  <a:alpha val="0"/>
                </a:schemeClr>
              </a:solidFill>
              <a:ln w="9525">
                <a:noFill/>
                <a:miter lim="800000"/>
              </a:ln>
            </p:spPr>
            <p:txBody>
              <a:bodyPr wrap="none" tIns="0" bIns="0">
                <a:spAutoFit/>
              </a:bodyPr>
              <a:lstStyle/>
              <a:p>
                <a:pPr marL="354330" indent="-354330" algn="r" defTabSz="941705">
                  <a:buClr>
                    <a:srgbClr val="003580"/>
                  </a:buClr>
                </a:pPr>
                <a:r>
                  <a:rPr lang="en-US" altLang="zh-CN" sz="2000" dirty="0">
                    <a:ln w="0"/>
                    <a:solidFill>
                      <a:srgbClr val="039DDB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  <a:latin typeface="+mn-ea"/>
                    <a:cs typeface="Arial" panose="020B0604020202020204" pitchFamily="34" charset="0"/>
                  </a:rPr>
                  <a:t>ABUS</a:t>
                </a:r>
                <a:endParaRPr lang="zh-CN" altLang="en-US" sz="2000" dirty="0">
                  <a:ln w="0"/>
                  <a:solidFill>
                    <a:srgbClr val="039DDB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+mn-ea"/>
                  <a:cs typeface="Arial" panose="020B0604020202020204" pitchFamily="34" charset="0"/>
                </a:endParaRPr>
              </a:p>
            </p:txBody>
          </p:sp>
          <p:grpSp>
            <p:nvGrpSpPr>
              <p:cNvPr id="50" name="组合 49"/>
              <p:cNvGrpSpPr/>
              <p:nvPr/>
            </p:nvGrpSpPr>
            <p:grpSpPr>
              <a:xfrm rot="16200000">
                <a:off x="2517164" y="3287200"/>
                <a:ext cx="332111" cy="3084919"/>
                <a:chOff x="7386574" y="2166444"/>
                <a:chExt cx="332111" cy="2444650"/>
              </a:xfrm>
            </p:grpSpPr>
            <p:sp>
              <p:nvSpPr>
                <p:cNvPr id="63" name="矩形 62"/>
                <p:cNvSpPr/>
                <p:nvPr/>
              </p:nvSpPr>
              <p:spPr>
                <a:xfrm rot="5400000">
                  <a:off x="7313374" y="2239645"/>
                  <a:ext cx="478511" cy="332109"/>
                </a:xfrm>
                <a:prstGeom prst="rect">
                  <a:avLst/>
                </a:prstGeom>
                <a:solidFill>
                  <a:srgbClr val="92D050"/>
                </a:solidFill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rtlCol="0" anchor="ctr"/>
                <a:lstStyle/>
                <a:p>
                  <a:pPr algn="ctr"/>
                  <a:r>
                    <a:rPr lang="en-US" altLang="zh-CN" sz="1600" dirty="0">
                      <a:solidFill>
                        <a:schemeClr val="tx1"/>
                      </a:solidFill>
                      <a:latin typeface="+mj-ea"/>
                    </a:rPr>
                    <a:t>DR</a:t>
                  </a:r>
                  <a:endParaRPr lang="zh-CN" altLang="en-US" sz="1600" dirty="0">
                    <a:solidFill>
                      <a:schemeClr val="tx1"/>
                    </a:solidFill>
                    <a:latin typeface="+mj-ea"/>
                  </a:endParaRPr>
                </a:p>
              </p:txBody>
            </p:sp>
            <p:sp>
              <p:nvSpPr>
                <p:cNvPr id="64" name="矩形 63"/>
                <p:cNvSpPr/>
                <p:nvPr/>
              </p:nvSpPr>
              <p:spPr>
                <a:xfrm rot="5400000">
                  <a:off x="7313374" y="2891210"/>
                  <a:ext cx="478511" cy="332109"/>
                </a:xfrm>
                <a:prstGeom prst="rect">
                  <a:avLst/>
                </a:prstGeom>
                <a:solidFill>
                  <a:srgbClr val="92D050"/>
                </a:solidFill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rtlCol="0" anchor="ctr"/>
                <a:lstStyle/>
                <a:p>
                  <a:pPr algn="ctr"/>
                  <a:r>
                    <a:rPr lang="en-US" altLang="zh-CN" sz="1600" dirty="0">
                      <a:solidFill>
                        <a:schemeClr val="tx1"/>
                      </a:solidFill>
                      <a:latin typeface="+mj-ea"/>
                    </a:rPr>
                    <a:t>DR</a:t>
                  </a:r>
                  <a:endParaRPr lang="zh-CN" altLang="en-US" sz="1600" dirty="0">
                    <a:solidFill>
                      <a:schemeClr val="tx1"/>
                    </a:solidFill>
                    <a:latin typeface="+mj-ea"/>
                  </a:endParaRPr>
                </a:p>
              </p:txBody>
            </p:sp>
            <p:sp>
              <p:nvSpPr>
                <p:cNvPr id="65" name="矩形 64"/>
                <p:cNvSpPr/>
                <p:nvPr/>
              </p:nvSpPr>
              <p:spPr>
                <a:xfrm rot="5400000">
                  <a:off x="7313374" y="4205784"/>
                  <a:ext cx="478510" cy="332109"/>
                </a:xfrm>
                <a:prstGeom prst="rect">
                  <a:avLst/>
                </a:prstGeom>
                <a:solidFill>
                  <a:srgbClr val="92D050"/>
                </a:solidFill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rtlCol="0" anchor="ctr"/>
                <a:lstStyle/>
                <a:p>
                  <a:pPr algn="ctr"/>
                  <a:r>
                    <a:rPr lang="en-US" altLang="zh-CN" sz="1600" dirty="0">
                      <a:solidFill>
                        <a:schemeClr val="tx1"/>
                      </a:solidFill>
                      <a:latin typeface="+mj-ea"/>
                    </a:rPr>
                    <a:t>DR</a:t>
                  </a:r>
                  <a:endParaRPr lang="zh-CN" altLang="en-US" sz="1600" dirty="0">
                    <a:solidFill>
                      <a:schemeClr val="tx1"/>
                    </a:solidFill>
                    <a:latin typeface="+mj-ea"/>
                  </a:endParaRPr>
                </a:p>
              </p:txBody>
            </p:sp>
            <p:sp>
              <p:nvSpPr>
                <p:cNvPr id="66" name="矩形 65"/>
                <p:cNvSpPr/>
                <p:nvPr/>
              </p:nvSpPr>
              <p:spPr>
                <a:xfrm rot="5400000">
                  <a:off x="7313375" y="3539029"/>
                  <a:ext cx="478511" cy="332109"/>
                </a:xfrm>
                <a:prstGeom prst="rect">
                  <a:avLst/>
                </a:prstGeom>
                <a:solidFill>
                  <a:srgbClr val="92D050"/>
                </a:solidFill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rtlCol="0" anchor="ctr"/>
                <a:lstStyle/>
                <a:p>
                  <a:pPr algn="ctr"/>
                  <a:r>
                    <a:rPr lang="en-US" altLang="zh-CN" sz="1600" dirty="0">
                      <a:solidFill>
                        <a:schemeClr val="tx1"/>
                      </a:solidFill>
                      <a:latin typeface="+mj-ea"/>
                    </a:rPr>
                    <a:t>DR</a:t>
                  </a:r>
                  <a:endParaRPr lang="zh-CN" altLang="en-US" sz="1600" dirty="0">
                    <a:solidFill>
                      <a:schemeClr val="tx1"/>
                    </a:solidFill>
                    <a:latin typeface="+mj-ea"/>
                  </a:endParaRPr>
                </a:p>
              </p:txBody>
            </p:sp>
          </p:grpSp>
          <p:sp>
            <p:nvSpPr>
              <p:cNvPr id="59" name="矩形 58"/>
              <p:cNvSpPr/>
              <p:nvPr/>
            </p:nvSpPr>
            <p:spPr>
              <a:xfrm>
                <a:off x="1149872" y="3594214"/>
                <a:ext cx="603835" cy="754793"/>
              </a:xfrm>
              <a:prstGeom prst="rect">
                <a:avLst/>
              </a:prstGeom>
              <a:noFill/>
              <a:ln w="12700"/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:r>
                  <a:rPr lang="en-US" altLang="zh-CN" sz="1600" b="1" dirty="0">
                    <a:solidFill>
                      <a:schemeClr val="tx1"/>
                    </a:solidFill>
                    <a:latin typeface="+mn-ea"/>
                  </a:rPr>
                  <a:t>M</a:t>
                </a:r>
                <a:r>
                  <a:rPr lang="en-US" altLang="zh-CN" sz="1600" b="1" baseline="-25000" dirty="0">
                    <a:solidFill>
                      <a:schemeClr val="tx1"/>
                    </a:solidFill>
                    <a:latin typeface="+mn-ea"/>
                  </a:rPr>
                  <a:t>0</a:t>
                </a:r>
                <a:endParaRPr lang="zh-CN" altLang="en-US" sz="1600" b="1" baseline="-25000" dirty="0">
                  <a:solidFill>
                    <a:schemeClr val="tx1"/>
                  </a:solidFill>
                  <a:latin typeface="+mn-ea"/>
                </a:endParaRPr>
              </a:p>
            </p:txBody>
          </p:sp>
          <p:cxnSp>
            <p:nvCxnSpPr>
              <p:cNvPr id="52" name="直接箭头连接符 51"/>
              <p:cNvCxnSpPr/>
              <p:nvPr/>
            </p:nvCxnSpPr>
            <p:spPr>
              <a:xfrm>
                <a:off x="2679754" y="2417117"/>
                <a:ext cx="0" cy="332109"/>
              </a:xfrm>
              <a:prstGeom prst="straightConnector1">
                <a:avLst/>
              </a:prstGeom>
              <a:ln w="28575">
                <a:solidFill>
                  <a:srgbClr val="00B0F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4" name="组合 53"/>
              <p:cNvGrpSpPr/>
              <p:nvPr/>
            </p:nvGrpSpPr>
            <p:grpSpPr>
              <a:xfrm>
                <a:off x="1446533" y="4334643"/>
                <a:ext cx="2475132" cy="331711"/>
                <a:chOff x="2960965" y="2768053"/>
                <a:chExt cx="2475132" cy="308035"/>
              </a:xfrm>
            </p:grpSpPr>
            <p:cxnSp>
              <p:nvCxnSpPr>
                <p:cNvPr id="55" name="直接箭头连接符 54"/>
                <p:cNvCxnSpPr/>
                <p:nvPr/>
              </p:nvCxnSpPr>
              <p:spPr>
                <a:xfrm>
                  <a:off x="2960965" y="2779385"/>
                  <a:ext cx="0" cy="296703"/>
                </a:xfrm>
                <a:prstGeom prst="straightConnector1">
                  <a:avLst/>
                </a:prstGeom>
                <a:ln w="28575">
                  <a:solidFill>
                    <a:srgbClr val="92D050"/>
                  </a:solidFill>
                  <a:headEnd type="triangl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直接箭头连接符 55"/>
                <p:cNvCxnSpPr/>
                <p:nvPr/>
              </p:nvCxnSpPr>
              <p:spPr>
                <a:xfrm>
                  <a:off x="3780772" y="2768053"/>
                  <a:ext cx="0" cy="296703"/>
                </a:xfrm>
                <a:prstGeom prst="straightConnector1">
                  <a:avLst/>
                </a:prstGeom>
                <a:ln w="28575">
                  <a:solidFill>
                    <a:srgbClr val="92D050"/>
                  </a:solidFill>
                  <a:headEnd type="triangl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直接箭头连接符 56"/>
                <p:cNvCxnSpPr/>
                <p:nvPr/>
              </p:nvCxnSpPr>
              <p:spPr>
                <a:xfrm>
                  <a:off x="4608433" y="2768054"/>
                  <a:ext cx="0" cy="296703"/>
                </a:xfrm>
                <a:prstGeom prst="straightConnector1">
                  <a:avLst/>
                </a:prstGeom>
                <a:ln w="28575">
                  <a:solidFill>
                    <a:srgbClr val="92D050"/>
                  </a:solidFill>
                  <a:headEnd type="triangl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直接箭头连接符 57"/>
                <p:cNvCxnSpPr/>
                <p:nvPr/>
              </p:nvCxnSpPr>
              <p:spPr>
                <a:xfrm>
                  <a:off x="5436097" y="2768054"/>
                  <a:ext cx="0" cy="296703"/>
                </a:xfrm>
                <a:prstGeom prst="straightConnector1">
                  <a:avLst/>
                </a:prstGeom>
                <a:ln w="28575">
                  <a:solidFill>
                    <a:srgbClr val="92D050"/>
                  </a:solidFill>
                  <a:headEnd type="triangl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72" name="文本框 71"/>
            <p:cNvSpPr txBox="1"/>
            <p:nvPr/>
          </p:nvSpPr>
          <p:spPr>
            <a:xfrm>
              <a:off x="756243" y="2934107"/>
              <a:ext cx="540000" cy="360000"/>
            </a:xfrm>
            <a:prstGeom prst="rect">
              <a:avLst/>
            </a:prstGeom>
            <a:solidFill>
              <a:srgbClr val="00B0F0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algn="ctr">
                <a:defRPr sz="1400" i="0">
                  <a:latin typeface="+mn-lt"/>
                  <a:ea typeface="+mn-ea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9pPr>
            </a:lstStyle>
            <a:p>
              <a:r>
                <a:rPr lang="en-US" altLang="zh-CN" sz="1600" b="1" dirty="0">
                  <a:latin typeface="+mj-ea"/>
                  <a:ea typeface="+mj-ea"/>
                </a:rPr>
                <a:t>AR</a:t>
              </a:r>
              <a:endParaRPr lang="zh-CN" altLang="en-US" sz="1600" b="1" dirty="0">
                <a:latin typeface="+mj-ea"/>
                <a:ea typeface="+mj-ea"/>
              </a:endParaRPr>
            </a:p>
          </p:txBody>
        </p:sp>
        <p:sp>
          <p:nvSpPr>
            <p:cNvPr id="73" name="文本框 72"/>
            <p:cNvSpPr txBox="1"/>
            <p:nvPr/>
          </p:nvSpPr>
          <p:spPr>
            <a:xfrm>
              <a:off x="1737857" y="2934107"/>
              <a:ext cx="540000" cy="360000"/>
            </a:xfrm>
            <a:prstGeom prst="rect">
              <a:avLst/>
            </a:prstGeom>
            <a:solidFill>
              <a:srgbClr val="00B0F0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algn="ctr">
                <a:defRPr sz="1400" i="0">
                  <a:latin typeface="+mn-lt"/>
                  <a:ea typeface="+mn-ea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9pPr>
            </a:lstStyle>
            <a:p>
              <a:r>
                <a:rPr lang="en-US" altLang="zh-CN" sz="1600" b="1" dirty="0">
                  <a:latin typeface="+mj-ea"/>
                  <a:ea typeface="+mj-ea"/>
                </a:rPr>
                <a:t>AR</a:t>
              </a:r>
              <a:endParaRPr lang="zh-CN" altLang="en-US" sz="1600" b="1" dirty="0">
                <a:latin typeface="+mj-ea"/>
                <a:ea typeface="+mj-ea"/>
              </a:endParaRPr>
            </a:p>
          </p:txBody>
        </p:sp>
        <p:sp>
          <p:nvSpPr>
            <p:cNvPr id="74" name="文本框 73"/>
            <p:cNvSpPr txBox="1"/>
            <p:nvPr/>
          </p:nvSpPr>
          <p:spPr>
            <a:xfrm>
              <a:off x="2719471" y="2944230"/>
              <a:ext cx="540000" cy="360000"/>
            </a:xfrm>
            <a:prstGeom prst="rect">
              <a:avLst/>
            </a:prstGeom>
            <a:solidFill>
              <a:srgbClr val="00B0F0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algn="ctr">
                <a:defRPr sz="1400" i="0">
                  <a:latin typeface="+mn-lt"/>
                  <a:ea typeface="+mn-ea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9pPr>
            </a:lstStyle>
            <a:p>
              <a:r>
                <a:rPr lang="en-US" altLang="zh-CN" sz="1600" b="1" dirty="0">
                  <a:latin typeface="+mj-ea"/>
                  <a:ea typeface="+mj-ea"/>
                </a:rPr>
                <a:t>AR</a:t>
              </a:r>
              <a:endParaRPr lang="zh-CN" altLang="en-US" sz="1600" b="1" dirty="0">
                <a:latin typeface="+mj-ea"/>
                <a:ea typeface="+mj-ea"/>
              </a:endParaRPr>
            </a:p>
          </p:txBody>
        </p:sp>
        <p:sp>
          <p:nvSpPr>
            <p:cNvPr id="75" name="文本框 74"/>
            <p:cNvSpPr txBox="1"/>
            <p:nvPr/>
          </p:nvSpPr>
          <p:spPr>
            <a:xfrm>
              <a:off x="3716336" y="2934107"/>
              <a:ext cx="540000" cy="360000"/>
            </a:xfrm>
            <a:prstGeom prst="rect">
              <a:avLst/>
            </a:prstGeom>
            <a:solidFill>
              <a:srgbClr val="00B0F0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algn="ctr">
                <a:defRPr sz="1400" i="0">
                  <a:latin typeface="+mn-lt"/>
                  <a:ea typeface="+mn-ea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9pPr>
            </a:lstStyle>
            <a:p>
              <a:r>
                <a:rPr lang="en-US" altLang="zh-CN" sz="1600" b="1" dirty="0">
                  <a:latin typeface="+mj-ea"/>
                  <a:ea typeface="+mj-ea"/>
                </a:rPr>
                <a:t>AR</a:t>
              </a:r>
              <a:endParaRPr lang="zh-CN" altLang="en-US" sz="1600" b="1" dirty="0">
                <a:latin typeface="+mj-ea"/>
                <a:ea typeface="+mj-ea"/>
              </a:endParaRPr>
            </a:p>
          </p:txBody>
        </p:sp>
        <p:cxnSp>
          <p:nvCxnSpPr>
            <p:cNvPr id="76" name="直接箭头连接符 75"/>
            <p:cNvCxnSpPr/>
            <p:nvPr/>
          </p:nvCxnSpPr>
          <p:spPr>
            <a:xfrm>
              <a:off x="1012537" y="3315116"/>
              <a:ext cx="0" cy="324000"/>
            </a:xfrm>
            <a:prstGeom prst="straightConnector1">
              <a:avLst/>
            </a:prstGeom>
            <a:ln w="28575">
              <a:solidFill>
                <a:srgbClr val="00B0F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矩形 76"/>
            <p:cNvSpPr/>
            <p:nvPr/>
          </p:nvSpPr>
          <p:spPr>
            <a:xfrm>
              <a:off x="1657544" y="3629750"/>
              <a:ext cx="720000" cy="900000"/>
            </a:xfrm>
            <a:prstGeom prst="rect">
              <a:avLst/>
            </a:prstGeom>
            <a:noFill/>
            <a:ln w="12700"/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zh-CN" sz="1600" b="1" dirty="0">
                  <a:solidFill>
                    <a:schemeClr val="tx1"/>
                  </a:solidFill>
                  <a:latin typeface="+mn-ea"/>
                </a:rPr>
                <a:t>M</a:t>
              </a:r>
              <a:r>
                <a:rPr lang="en-US" altLang="zh-CN" sz="1600" b="1" baseline="-25000" dirty="0">
                  <a:solidFill>
                    <a:schemeClr val="tx1"/>
                  </a:solidFill>
                  <a:latin typeface="+mn-ea"/>
                </a:rPr>
                <a:t>0</a:t>
              </a:r>
              <a:endParaRPr lang="zh-CN" altLang="en-US" sz="1600" b="1" baseline="-25000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78" name="矩形 77"/>
            <p:cNvSpPr/>
            <p:nvPr/>
          </p:nvSpPr>
          <p:spPr>
            <a:xfrm>
              <a:off x="2626037" y="3619240"/>
              <a:ext cx="720000" cy="900000"/>
            </a:xfrm>
            <a:prstGeom prst="rect">
              <a:avLst/>
            </a:prstGeom>
            <a:noFill/>
            <a:ln w="12700"/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zh-CN" sz="1600" b="1" dirty="0">
                  <a:solidFill>
                    <a:schemeClr val="tx1"/>
                  </a:solidFill>
                  <a:latin typeface="+mn-ea"/>
                </a:rPr>
                <a:t>M</a:t>
              </a:r>
              <a:r>
                <a:rPr lang="en-US" altLang="zh-CN" sz="1600" b="1" baseline="-25000" dirty="0">
                  <a:solidFill>
                    <a:schemeClr val="tx1"/>
                  </a:solidFill>
                  <a:latin typeface="+mn-ea"/>
                </a:rPr>
                <a:t>0</a:t>
              </a:r>
              <a:endParaRPr lang="zh-CN" altLang="en-US" sz="1600" b="1" baseline="-25000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79" name="矩形 78"/>
            <p:cNvSpPr/>
            <p:nvPr/>
          </p:nvSpPr>
          <p:spPr>
            <a:xfrm>
              <a:off x="3637853" y="3599190"/>
              <a:ext cx="720000" cy="900000"/>
            </a:xfrm>
            <a:prstGeom prst="rect">
              <a:avLst/>
            </a:prstGeom>
            <a:noFill/>
            <a:ln w="12700"/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zh-CN" sz="1600" b="1" dirty="0">
                  <a:solidFill>
                    <a:schemeClr val="tx1"/>
                  </a:solidFill>
                  <a:latin typeface="+mn-ea"/>
                </a:rPr>
                <a:t>M</a:t>
              </a:r>
              <a:r>
                <a:rPr lang="en-US" altLang="zh-CN" sz="1600" b="1" baseline="-25000" dirty="0">
                  <a:solidFill>
                    <a:schemeClr val="tx1"/>
                  </a:solidFill>
                  <a:latin typeface="+mn-ea"/>
                </a:rPr>
                <a:t>0</a:t>
              </a:r>
              <a:endParaRPr lang="zh-CN" altLang="en-US" sz="1600" b="1" baseline="-25000" dirty="0">
                <a:solidFill>
                  <a:schemeClr val="tx1"/>
                </a:solidFill>
                <a:latin typeface="+mn-ea"/>
              </a:endParaRPr>
            </a:p>
          </p:txBody>
        </p:sp>
        <p:cxnSp>
          <p:nvCxnSpPr>
            <p:cNvPr id="80" name="直接箭头连接符 79"/>
            <p:cNvCxnSpPr/>
            <p:nvPr/>
          </p:nvCxnSpPr>
          <p:spPr>
            <a:xfrm>
              <a:off x="2029794" y="3305425"/>
              <a:ext cx="0" cy="324000"/>
            </a:xfrm>
            <a:prstGeom prst="straightConnector1">
              <a:avLst/>
            </a:prstGeom>
            <a:ln w="28575">
              <a:solidFill>
                <a:srgbClr val="00B0F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接箭头连接符 80"/>
            <p:cNvCxnSpPr/>
            <p:nvPr/>
          </p:nvCxnSpPr>
          <p:spPr>
            <a:xfrm>
              <a:off x="3014472" y="3315116"/>
              <a:ext cx="0" cy="324000"/>
            </a:xfrm>
            <a:prstGeom prst="straightConnector1">
              <a:avLst/>
            </a:prstGeom>
            <a:ln w="28575">
              <a:solidFill>
                <a:srgbClr val="00B0F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接箭头连接符 81"/>
            <p:cNvCxnSpPr/>
            <p:nvPr/>
          </p:nvCxnSpPr>
          <p:spPr>
            <a:xfrm>
              <a:off x="3983696" y="3287032"/>
              <a:ext cx="0" cy="324000"/>
            </a:xfrm>
            <a:prstGeom prst="straightConnector1">
              <a:avLst/>
            </a:prstGeom>
            <a:ln w="28575">
              <a:solidFill>
                <a:srgbClr val="00B0F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接连接符 82"/>
            <p:cNvCxnSpPr/>
            <p:nvPr/>
          </p:nvCxnSpPr>
          <p:spPr>
            <a:xfrm>
              <a:off x="1069156" y="5722316"/>
              <a:ext cx="2952000" cy="0"/>
            </a:xfrm>
            <a:prstGeom prst="line">
              <a:avLst/>
            </a:prstGeom>
            <a:ln w="1905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接箭头连接符 83"/>
            <p:cNvCxnSpPr/>
            <p:nvPr/>
          </p:nvCxnSpPr>
          <p:spPr>
            <a:xfrm>
              <a:off x="1048484" y="5347635"/>
              <a:ext cx="0" cy="380975"/>
            </a:xfrm>
            <a:prstGeom prst="straightConnector1">
              <a:avLst/>
            </a:prstGeom>
            <a:ln w="28575">
              <a:solidFill>
                <a:srgbClr val="92D05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接箭头连接符 84"/>
            <p:cNvCxnSpPr/>
            <p:nvPr/>
          </p:nvCxnSpPr>
          <p:spPr>
            <a:xfrm>
              <a:off x="2026003" y="5333084"/>
              <a:ext cx="0" cy="380975"/>
            </a:xfrm>
            <a:prstGeom prst="straightConnector1">
              <a:avLst/>
            </a:prstGeom>
            <a:ln w="28575">
              <a:solidFill>
                <a:srgbClr val="92D05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接箭头连接符 85"/>
            <p:cNvCxnSpPr/>
            <p:nvPr/>
          </p:nvCxnSpPr>
          <p:spPr>
            <a:xfrm>
              <a:off x="3012887" y="5333085"/>
              <a:ext cx="0" cy="380975"/>
            </a:xfrm>
            <a:prstGeom prst="straightConnector1">
              <a:avLst/>
            </a:prstGeom>
            <a:ln w="28575">
              <a:solidFill>
                <a:srgbClr val="92D05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接箭头连接符 86"/>
            <p:cNvCxnSpPr/>
            <p:nvPr/>
          </p:nvCxnSpPr>
          <p:spPr>
            <a:xfrm>
              <a:off x="3999774" y="5333085"/>
              <a:ext cx="0" cy="380975"/>
            </a:xfrm>
            <a:prstGeom prst="straightConnector1">
              <a:avLst/>
            </a:prstGeom>
            <a:ln w="28575">
              <a:solidFill>
                <a:srgbClr val="92D05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Text Box 623"/>
            <p:cNvSpPr txBox="1">
              <a:spLocks noChangeArrowheads="1"/>
            </p:cNvSpPr>
            <p:nvPr/>
          </p:nvSpPr>
          <p:spPr bwMode="auto">
            <a:xfrm>
              <a:off x="2614041" y="5851963"/>
              <a:ext cx="806631" cy="307777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9525">
              <a:noFill/>
              <a:miter lim="800000"/>
            </a:ln>
          </p:spPr>
          <p:txBody>
            <a:bodyPr wrap="none" tIns="0" bIns="0">
              <a:spAutoFit/>
            </a:bodyPr>
            <a:lstStyle/>
            <a:p>
              <a:pPr marL="354330" indent="-354330" algn="r" defTabSz="941705">
                <a:buClr>
                  <a:srgbClr val="003580"/>
                </a:buClr>
              </a:pPr>
              <a:r>
                <a:rPr lang="en-US" altLang="zh-CN" sz="2000" dirty="0" smtClean="0">
                  <a:ln w="0"/>
                  <a:solidFill>
                    <a:srgbClr val="00B050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+mn-ea"/>
                  <a:cs typeface="Arial" panose="020B0604020202020204" pitchFamily="34" charset="0"/>
                </a:rPr>
                <a:t>DBUS</a:t>
              </a:r>
              <a:endParaRPr lang="zh-CN" altLang="en-US" sz="2000" dirty="0">
                <a:ln w="0"/>
                <a:solidFill>
                  <a:srgbClr val="00B05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  <a:cs typeface="Arial" panose="020B0604020202020204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"/>
          <p:cNvSpPr txBox="1"/>
          <p:nvPr/>
        </p:nvSpPr>
        <p:spPr>
          <a:xfrm>
            <a:off x="710789" y="161267"/>
            <a:ext cx="4368072" cy="617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dirty="0">
                <a:solidFill>
                  <a:schemeClr val="tx1"/>
                </a:solidFill>
                <a:latin typeface="禹卫书法行书简体" panose="02000603000000000000" pitchFamily="2" charset="-122"/>
                <a:ea typeface="禹卫书法行书简体" panose="02000603000000000000" pitchFamily="2" charset="-122"/>
              </a:rPr>
              <a:t>7.5 </a:t>
            </a:r>
            <a:r>
              <a:rPr lang="zh-CN" altLang="en-US" dirty="0" smtClean="0">
                <a:solidFill>
                  <a:schemeClr val="tx1"/>
                </a:solidFill>
                <a:latin typeface="禹卫书法行书简体" panose="02000603000000000000" pitchFamily="2" charset="-122"/>
                <a:ea typeface="禹卫书法行书简体" panose="02000603000000000000" pitchFamily="2" charset="-122"/>
              </a:rPr>
              <a:t>高速存储器</a:t>
            </a:r>
            <a:endParaRPr lang="zh-CN" altLang="en-US" dirty="0">
              <a:solidFill>
                <a:schemeClr val="tx1"/>
              </a:solidFill>
              <a:latin typeface="禹卫书法行书简体" panose="02000603000000000000" pitchFamily="2" charset="-122"/>
              <a:ea typeface="禹卫书法行书简体" panose="02000603000000000000" pitchFamily="2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760050" y="824304"/>
            <a:ext cx="3553608" cy="4914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3.</a:t>
            </a:r>
            <a:r>
              <a:rPr lang="zh-CN" altLang="en-US" sz="2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多体并行存储器</a:t>
            </a:r>
            <a:endParaRPr lang="en-US" altLang="zh-CN" sz="2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禹卫书法行书简体" panose="02000603000000000000" pitchFamily="2" charset="-122"/>
              <a:ea typeface="禹卫书法行书简体" panose="02000603000000000000" pitchFamily="2" charset="-122"/>
              <a:cs typeface="+mj-cs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836295" y="1322070"/>
            <a:ext cx="4108450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 smtClean="0"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(1)</a:t>
            </a:r>
            <a:r>
              <a:rPr lang="zh-CN" altLang="en-US" sz="2400" dirty="0" smtClean="0"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多体高位交叉存储器</a:t>
            </a:r>
            <a:endParaRPr lang="en-US" altLang="zh-CN" sz="2400" dirty="0">
              <a:latin typeface="禹卫书法行书简体" panose="02000603000000000000" pitchFamily="2" charset="-122"/>
              <a:ea typeface="禹卫书法行书简体" panose="02000603000000000000" pitchFamily="2" charset="-122"/>
              <a:cs typeface="+mj-cs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5210543" y="2370190"/>
            <a:ext cx="3810000" cy="3886200"/>
            <a:chOff x="5210543" y="2370190"/>
            <a:chExt cx="3810000" cy="3886200"/>
          </a:xfrm>
        </p:grpSpPr>
        <p:sp>
          <p:nvSpPr>
            <p:cNvPr id="65" name="Rectangle 2"/>
            <p:cNvSpPr>
              <a:spLocks noChangeArrowheads="1"/>
            </p:cNvSpPr>
            <p:nvPr/>
          </p:nvSpPr>
          <p:spPr bwMode="auto">
            <a:xfrm>
              <a:off x="5210543" y="2370190"/>
              <a:ext cx="3810000" cy="3886200"/>
            </a:xfrm>
            <a:prstGeom prst="rect">
              <a:avLst/>
            </a:prstGeom>
            <a:noFill/>
            <a:ln w="12700" algn="ctr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ctr"/>
              <a:endParaRPr lang="zh-CN" altLang="en-US" i="0"/>
            </a:p>
          </p:txBody>
        </p:sp>
        <p:sp>
          <p:nvSpPr>
            <p:cNvPr id="66" name="Line 3"/>
            <p:cNvSpPr>
              <a:spLocks noChangeShapeType="1"/>
            </p:cNvSpPr>
            <p:nvPr/>
          </p:nvSpPr>
          <p:spPr bwMode="auto">
            <a:xfrm>
              <a:off x="5858243" y="5341990"/>
              <a:ext cx="0" cy="5334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7" name="Line 4"/>
            <p:cNvSpPr>
              <a:spLocks noChangeShapeType="1"/>
            </p:cNvSpPr>
            <p:nvPr/>
          </p:nvSpPr>
          <p:spPr bwMode="auto">
            <a:xfrm>
              <a:off x="6696443" y="5341990"/>
              <a:ext cx="0" cy="5334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8" name="Line 5"/>
            <p:cNvSpPr>
              <a:spLocks noChangeShapeType="1"/>
            </p:cNvSpPr>
            <p:nvPr/>
          </p:nvSpPr>
          <p:spPr bwMode="auto">
            <a:xfrm>
              <a:off x="7534643" y="5341990"/>
              <a:ext cx="0" cy="5334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9" name="Line 6"/>
            <p:cNvSpPr>
              <a:spLocks noChangeShapeType="1"/>
            </p:cNvSpPr>
            <p:nvPr/>
          </p:nvSpPr>
          <p:spPr bwMode="auto">
            <a:xfrm>
              <a:off x="8372843" y="5341990"/>
              <a:ext cx="0" cy="5334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0" name="Text Box 8"/>
            <p:cNvSpPr txBox="1">
              <a:spLocks noChangeArrowheads="1"/>
            </p:cNvSpPr>
            <p:nvPr/>
          </p:nvSpPr>
          <p:spPr bwMode="auto">
            <a:xfrm>
              <a:off x="5685521" y="2598790"/>
              <a:ext cx="1088709" cy="338554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600" i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内存地址</a:t>
              </a:r>
              <a:endParaRPr lang="zh-CN" altLang="en-US" sz="1600" i="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1" name="Rectangle 9"/>
            <p:cNvSpPr>
              <a:spLocks noChangeArrowheads="1"/>
            </p:cNvSpPr>
            <p:nvPr/>
          </p:nvSpPr>
          <p:spPr bwMode="auto">
            <a:xfrm>
              <a:off x="6690357" y="2598790"/>
              <a:ext cx="729986" cy="303022"/>
            </a:xfrm>
            <a:prstGeom prst="rect">
              <a:avLst/>
            </a:prstGeom>
            <a:solidFill>
              <a:schemeClr val="accent6"/>
            </a:solidFill>
            <a:ln w="19050" algn="ctr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ctr"/>
              <a:r>
                <a:rPr lang="en-US" altLang="zh-CN" sz="1400" i="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2bit</a:t>
              </a:r>
              <a:endParaRPr lang="en-US" altLang="zh-CN" sz="1400" i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72" name="Group 10"/>
            <p:cNvGrpSpPr/>
            <p:nvPr/>
          </p:nvGrpSpPr>
          <p:grpSpPr bwMode="auto">
            <a:xfrm>
              <a:off x="5591543" y="3360790"/>
              <a:ext cx="3048000" cy="1981200"/>
              <a:chOff x="1440" y="2304"/>
              <a:chExt cx="1920" cy="1152"/>
            </a:xfrm>
            <a:noFill/>
          </p:grpSpPr>
          <p:sp>
            <p:nvSpPr>
              <p:cNvPr id="73" name="Rectangle 11"/>
              <p:cNvSpPr>
                <a:spLocks noChangeArrowheads="1"/>
              </p:cNvSpPr>
              <p:nvPr/>
            </p:nvSpPr>
            <p:spPr bwMode="auto">
              <a:xfrm>
                <a:off x="1440" y="2304"/>
                <a:ext cx="336" cy="144"/>
              </a:xfrm>
              <a:prstGeom prst="rect">
                <a:avLst/>
              </a:prstGeom>
              <a:grpFill/>
              <a:ln w="12700" algn="ctr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1200" b="1" i="0">
                    <a:solidFill>
                      <a:srgbClr val="0066FF"/>
                    </a:solidFill>
                    <a:latin typeface="Tahoma" panose="020B0604030504040204" pitchFamily="34" charset="0"/>
                    <a:ea typeface="宋体" panose="02010600030101010101" pitchFamily="2" charset="-122"/>
                  </a:rPr>
                  <a:t>0</a:t>
                </a:r>
                <a:endParaRPr lang="en-US" altLang="zh-CN" sz="1200" b="1" i="0">
                  <a:solidFill>
                    <a:srgbClr val="0066FF"/>
                  </a:solidFill>
                  <a:latin typeface="Tahoma" panose="020B060403050404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74" name="Rectangle 12"/>
              <p:cNvSpPr>
                <a:spLocks noChangeArrowheads="1"/>
              </p:cNvSpPr>
              <p:nvPr/>
            </p:nvSpPr>
            <p:spPr bwMode="auto">
              <a:xfrm>
                <a:off x="1440" y="2448"/>
                <a:ext cx="336" cy="144"/>
              </a:xfrm>
              <a:prstGeom prst="rect">
                <a:avLst/>
              </a:prstGeom>
              <a:grpFill/>
              <a:ln w="12700" algn="ctr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ctr"/>
                <a:endParaRPr lang="zh-CN" altLang="zh-CN" sz="1200" b="1" i="0">
                  <a:solidFill>
                    <a:srgbClr val="0066FF"/>
                  </a:solidFill>
                  <a:latin typeface="Tahoma" panose="020B060403050404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75" name="Rectangle 13"/>
              <p:cNvSpPr>
                <a:spLocks noChangeArrowheads="1"/>
              </p:cNvSpPr>
              <p:nvPr/>
            </p:nvSpPr>
            <p:spPr bwMode="auto">
              <a:xfrm>
                <a:off x="1440" y="2592"/>
                <a:ext cx="336" cy="144"/>
              </a:xfrm>
              <a:prstGeom prst="rect">
                <a:avLst/>
              </a:prstGeom>
              <a:grpFill/>
              <a:ln w="12700" algn="ctr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ctr"/>
                <a:endParaRPr lang="zh-CN" altLang="zh-CN" sz="1200" b="1" i="0">
                  <a:solidFill>
                    <a:srgbClr val="0066FF"/>
                  </a:solidFill>
                  <a:latin typeface="Tahoma" panose="020B060403050404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76" name="Rectangle 14"/>
              <p:cNvSpPr>
                <a:spLocks noChangeArrowheads="1"/>
              </p:cNvSpPr>
              <p:nvPr/>
            </p:nvSpPr>
            <p:spPr bwMode="auto">
              <a:xfrm>
                <a:off x="1440" y="2736"/>
                <a:ext cx="336" cy="144"/>
              </a:xfrm>
              <a:prstGeom prst="rect">
                <a:avLst/>
              </a:prstGeom>
              <a:grpFill/>
              <a:ln w="12700" algn="ctr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ctr"/>
                <a:endParaRPr lang="zh-CN" altLang="zh-CN" sz="1200" b="1" i="0">
                  <a:solidFill>
                    <a:srgbClr val="0066FF"/>
                  </a:solidFill>
                  <a:latin typeface="Tahoma" panose="020B060403050404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77" name="Rectangle 15"/>
              <p:cNvSpPr>
                <a:spLocks noChangeArrowheads="1"/>
              </p:cNvSpPr>
              <p:nvPr/>
            </p:nvSpPr>
            <p:spPr bwMode="auto">
              <a:xfrm>
                <a:off x="1440" y="2880"/>
                <a:ext cx="336" cy="144"/>
              </a:xfrm>
              <a:prstGeom prst="rect">
                <a:avLst/>
              </a:prstGeom>
              <a:grpFill/>
              <a:ln w="12700" algn="ctr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ctr"/>
                <a:endParaRPr lang="zh-CN" altLang="zh-CN" sz="1200" b="1" i="0">
                  <a:solidFill>
                    <a:srgbClr val="0066FF"/>
                  </a:solidFill>
                  <a:latin typeface="Tahoma" panose="020B060403050404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78" name="Rectangle 16"/>
              <p:cNvSpPr>
                <a:spLocks noChangeArrowheads="1"/>
              </p:cNvSpPr>
              <p:nvPr/>
            </p:nvSpPr>
            <p:spPr bwMode="auto">
              <a:xfrm>
                <a:off x="1440" y="3024"/>
                <a:ext cx="336" cy="144"/>
              </a:xfrm>
              <a:prstGeom prst="rect">
                <a:avLst/>
              </a:prstGeom>
              <a:grpFill/>
              <a:ln w="12700" algn="ctr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ctr"/>
                <a:endParaRPr lang="zh-CN" altLang="zh-CN" sz="1200" b="1" i="0">
                  <a:solidFill>
                    <a:srgbClr val="0066FF"/>
                  </a:solidFill>
                  <a:latin typeface="Tahoma" panose="020B060403050404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79" name="Rectangle 17"/>
              <p:cNvSpPr>
                <a:spLocks noChangeArrowheads="1"/>
              </p:cNvSpPr>
              <p:nvPr/>
            </p:nvSpPr>
            <p:spPr bwMode="auto">
              <a:xfrm>
                <a:off x="1440" y="3168"/>
                <a:ext cx="336" cy="144"/>
              </a:xfrm>
              <a:prstGeom prst="rect">
                <a:avLst/>
              </a:prstGeom>
              <a:grpFill/>
              <a:ln w="12700" algn="ctr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1200" b="1" i="0">
                    <a:solidFill>
                      <a:srgbClr val="0066FF"/>
                    </a:solidFill>
                    <a:latin typeface="Tahoma" panose="020B0604030504040204" pitchFamily="34" charset="0"/>
                    <a:ea typeface="宋体" panose="02010600030101010101" pitchFamily="2" charset="-122"/>
                  </a:rPr>
                  <a:t>6</a:t>
                </a:r>
                <a:endParaRPr lang="en-US" altLang="zh-CN" sz="1200" b="1" i="0">
                  <a:solidFill>
                    <a:srgbClr val="0066FF"/>
                  </a:solidFill>
                  <a:latin typeface="Tahoma" panose="020B060403050404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80" name="Rectangle 18"/>
              <p:cNvSpPr>
                <a:spLocks noChangeArrowheads="1"/>
              </p:cNvSpPr>
              <p:nvPr/>
            </p:nvSpPr>
            <p:spPr bwMode="auto">
              <a:xfrm>
                <a:off x="1440" y="3312"/>
                <a:ext cx="336" cy="144"/>
              </a:xfrm>
              <a:prstGeom prst="rect">
                <a:avLst/>
              </a:prstGeom>
              <a:grpFill/>
              <a:ln w="12700" algn="ctr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1200" b="1" i="0">
                    <a:solidFill>
                      <a:srgbClr val="0066FF"/>
                    </a:solidFill>
                    <a:latin typeface="Tahoma" panose="020B0604030504040204" pitchFamily="34" charset="0"/>
                    <a:ea typeface="宋体" panose="02010600030101010101" pitchFamily="2" charset="-122"/>
                  </a:rPr>
                  <a:t>7</a:t>
                </a:r>
                <a:endParaRPr lang="en-US" altLang="zh-CN" sz="1200" b="1" i="0">
                  <a:solidFill>
                    <a:srgbClr val="0066FF"/>
                  </a:solidFill>
                  <a:latin typeface="Tahoma" panose="020B060403050404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81" name="Rectangle 19"/>
              <p:cNvSpPr>
                <a:spLocks noChangeArrowheads="1"/>
              </p:cNvSpPr>
              <p:nvPr/>
            </p:nvSpPr>
            <p:spPr bwMode="auto">
              <a:xfrm>
                <a:off x="1440" y="2448"/>
                <a:ext cx="336" cy="144"/>
              </a:xfrm>
              <a:prstGeom prst="rect">
                <a:avLst/>
              </a:prstGeom>
              <a:grpFill/>
              <a:ln w="12700" algn="ctr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1200" b="1" i="0">
                    <a:solidFill>
                      <a:srgbClr val="0066FF"/>
                    </a:solidFill>
                    <a:latin typeface="Tahoma" panose="020B0604030504040204" pitchFamily="34" charset="0"/>
                    <a:ea typeface="宋体" panose="02010600030101010101" pitchFamily="2" charset="-122"/>
                  </a:rPr>
                  <a:t>1</a:t>
                </a:r>
                <a:endParaRPr lang="en-US" altLang="zh-CN" sz="1200" b="1" i="0">
                  <a:solidFill>
                    <a:srgbClr val="0066FF"/>
                  </a:solidFill>
                  <a:latin typeface="Tahoma" panose="020B060403050404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82" name="Rectangle 20"/>
              <p:cNvSpPr>
                <a:spLocks noChangeArrowheads="1"/>
              </p:cNvSpPr>
              <p:nvPr/>
            </p:nvSpPr>
            <p:spPr bwMode="auto">
              <a:xfrm>
                <a:off x="1440" y="2592"/>
                <a:ext cx="336" cy="144"/>
              </a:xfrm>
              <a:prstGeom prst="rect">
                <a:avLst/>
              </a:prstGeom>
              <a:grpFill/>
              <a:ln w="12700" algn="ctr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1200" b="1" i="0">
                    <a:solidFill>
                      <a:srgbClr val="0066FF"/>
                    </a:solidFill>
                    <a:latin typeface="Tahoma" panose="020B0604030504040204" pitchFamily="34" charset="0"/>
                    <a:ea typeface="宋体" panose="02010600030101010101" pitchFamily="2" charset="-122"/>
                  </a:rPr>
                  <a:t>2</a:t>
                </a:r>
                <a:endParaRPr lang="en-US" altLang="zh-CN" sz="1200" b="1" i="0">
                  <a:solidFill>
                    <a:srgbClr val="0066FF"/>
                  </a:solidFill>
                  <a:latin typeface="Tahoma" panose="020B060403050404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83" name="Rectangle 21"/>
              <p:cNvSpPr>
                <a:spLocks noChangeArrowheads="1"/>
              </p:cNvSpPr>
              <p:nvPr/>
            </p:nvSpPr>
            <p:spPr bwMode="auto">
              <a:xfrm>
                <a:off x="1440" y="2736"/>
                <a:ext cx="336" cy="144"/>
              </a:xfrm>
              <a:prstGeom prst="rect">
                <a:avLst/>
              </a:prstGeom>
              <a:grpFill/>
              <a:ln w="12700" algn="ctr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1200" b="1" i="0">
                    <a:solidFill>
                      <a:srgbClr val="0066FF"/>
                    </a:solidFill>
                    <a:latin typeface="Tahoma" panose="020B0604030504040204" pitchFamily="34" charset="0"/>
                    <a:ea typeface="宋体" panose="02010600030101010101" pitchFamily="2" charset="-122"/>
                  </a:rPr>
                  <a:t>3</a:t>
                </a:r>
                <a:endParaRPr lang="en-US" altLang="zh-CN" sz="1200" b="1" i="0">
                  <a:solidFill>
                    <a:srgbClr val="0066FF"/>
                  </a:solidFill>
                  <a:latin typeface="Tahoma" panose="020B060403050404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84" name="Rectangle 22"/>
              <p:cNvSpPr>
                <a:spLocks noChangeArrowheads="1"/>
              </p:cNvSpPr>
              <p:nvPr/>
            </p:nvSpPr>
            <p:spPr bwMode="auto">
              <a:xfrm>
                <a:off x="1440" y="2880"/>
                <a:ext cx="336" cy="144"/>
              </a:xfrm>
              <a:prstGeom prst="rect">
                <a:avLst/>
              </a:prstGeom>
              <a:grpFill/>
              <a:ln w="12700" algn="ctr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1200" b="1" i="0">
                    <a:solidFill>
                      <a:srgbClr val="0066FF"/>
                    </a:solidFill>
                    <a:latin typeface="Tahoma" panose="020B0604030504040204" pitchFamily="34" charset="0"/>
                    <a:ea typeface="宋体" panose="02010600030101010101" pitchFamily="2" charset="-122"/>
                  </a:rPr>
                  <a:t>4</a:t>
                </a:r>
                <a:endParaRPr lang="en-US" altLang="zh-CN" sz="1200" b="1" i="0">
                  <a:solidFill>
                    <a:srgbClr val="0066FF"/>
                  </a:solidFill>
                  <a:latin typeface="Tahoma" panose="020B060403050404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85" name="Rectangle 23"/>
              <p:cNvSpPr>
                <a:spLocks noChangeArrowheads="1"/>
              </p:cNvSpPr>
              <p:nvPr/>
            </p:nvSpPr>
            <p:spPr bwMode="auto">
              <a:xfrm>
                <a:off x="1440" y="3024"/>
                <a:ext cx="336" cy="144"/>
              </a:xfrm>
              <a:prstGeom prst="rect">
                <a:avLst/>
              </a:prstGeom>
              <a:grpFill/>
              <a:ln w="12700" algn="ctr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1200" b="1" i="0">
                    <a:solidFill>
                      <a:srgbClr val="0066FF"/>
                    </a:solidFill>
                    <a:latin typeface="Tahoma" panose="020B0604030504040204" pitchFamily="34" charset="0"/>
                    <a:ea typeface="宋体" panose="02010600030101010101" pitchFamily="2" charset="-122"/>
                  </a:rPr>
                  <a:t>5</a:t>
                </a:r>
                <a:endParaRPr lang="en-US" altLang="zh-CN" sz="1200" b="1" i="0">
                  <a:solidFill>
                    <a:srgbClr val="0066FF"/>
                  </a:solidFill>
                  <a:latin typeface="Tahoma" panose="020B060403050404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86" name="Rectangle 24"/>
              <p:cNvSpPr>
                <a:spLocks noChangeArrowheads="1"/>
              </p:cNvSpPr>
              <p:nvPr/>
            </p:nvSpPr>
            <p:spPr bwMode="auto">
              <a:xfrm>
                <a:off x="1968" y="2304"/>
                <a:ext cx="336" cy="144"/>
              </a:xfrm>
              <a:prstGeom prst="rect">
                <a:avLst/>
              </a:prstGeom>
              <a:grpFill/>
              <a:ln w="12700" algn="ctr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1200" b="1" i="0">
                    <a:solidFill>
                      <a:srgbClr val="0066FF"/>
                    </a:solidFill>
                    <a:latin typeface="Tahoma" panose="020B0604030504040204" pitchFamily="34" charset="0"/>
                    <a:ea typeface="宋体" panose="02010600030101010101" pitchFamily="2" charset="-122"/>
                  </a:rPr>
                  <a:t>8</a:t>
                </a:r>
                <a:endParaRPr lang="en-US" altLang="zh-CN" sz="1200" b="1" i="0">
                  <a:solidFill>
                    <a:srgbClr val="0066FF"/>
                  </a:solidFill>
                  <a:latin typeface="Tahoma" panose="020B060403050404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87" name="Rectangle 25"/>
              <p:cNvSpPr>
                <a:spLocks noChangeArrowheads="1"/>
              </p:cNvSpPr>
              <p:nvPr/>
            </p:nvSpPr>
            <p:spPr bwMode="auto">
              <a:xfrm>
                <a:off x="1968" y="2448"/>
                <a:ext cx="336" cy="144"/>
              </a:xfrm>
              <a:prstGeom prst="rect">
                <a:avLst/>
              </a:prstGeom>
              <a:grpFill/>
              <a:ln w="12700" algn="ctr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ctr"/>
                <a:endParaRPr lang="zh-CN" altLang="zh-CN" sz="1200" b="1" i="0">
                  <a:solidFill>
                    <a:srgbClr val="0066FF"/>
                  </a:solidFill>
                  <a:latin typeface="Tahoma" panose="020B060403050404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88" name="Rectangle 26"/>
              <p:cNvSpPr>
                <a:spLocks noChangeArrowheads="1"/>
              </p:cNvSpPr>
              <p:nvPr/>
            </p:nvSpPr>
            <p:spPr bwMode="auto">
              <a:xfrm>
                <a:off x="1968" y="2592"/>
                <a:ext cx="336" cy="144"/>
              </a:xfrm>
              <a:prstGeom prst="rect">
                <a:avLst/>
              </a:prstGeom>
              <a:grpFill/>
              <a:ln w="12700" algn="ctr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ctr"/>
                <a:endParaRPr lang="zh-CN" altLang="zh-CN" sz="1200" b="1" i="0">
                  <a:solidFill>
                    <a:srgbClr val="0066FF"/>
                  </a:solidFill>
                  <a:latin typeface="Tahoma" panose="020B060403050404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89" name="Rectangle 27"/>
              <p:cNvSpPr>
                <a:spLocks noChangeArrowheads="1"/>
              </p:cNvSpPr>
              <p:nvPr/>
            </p:nvSpPr>
            <p:spPr bwMode="auto">
              <a:xfrm>
                <a:off x="1968" y="2736"/>
                <a:ext cx="336" cy="144"/>
              </a:xfrm>
              <a:prstGeom prst="rect">
                <a:avLst/>
              </a:prstGeom>
              <a:grpFill/>
              <a:ln w="12700" algn="ctr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ctr"/>
                <a:endParaRPr lang="zh-CN" altLang="zh-CN" sz="1200" b="1" i="0">
                  <a:solidFill>
                    <a:srgbClr val="0066FF"/>
                  </a:solidFill>
                  <a:latin typeface="Tahoma" panose="020B060403050404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90" name="Rectangle 28"/>
              <p:cNvSpPr>
                <a:spLocks noChangeArrowheads="1"/>
              </p:cNvSpPr>
              <p:nvPr/>
            </p:nvSpPr>
            <p:spPr bwMode="auto">
              <a:xfrm>
                <a:off x="1968" y="2880"/>
                <a:ext cx="336" cy="144"/>
              </a:xfrm>
              <a:prstGeom prst="rect">
                <a:avLst/>
              </a:prstGeom>
              <a:grpFill/>
              <a:ln w="12700" algn="ctr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ctr"/>
                <a:endParaRPr lang="zh-CN" altLang="zh-CN" sz="1200" b="1" i="0">
                  <a:solidFill>
                    <a:srgbClr val="0066FF"/>
                  </a:solidFill>
                  <a:latin typeface="Tahoma" panose="020B060403050404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91" name="Rectangle 29"/>
              <p:cNvSpPr>
                <a:spLocks noChangeArrowheads="1"/>
              </p:cNvSpPr>
              <p:nvPr/>
            </p:nvSpPr>
            <p:spPr bwMode="auto">
              <a:xfrm>
                <a:off x="1968" y="3024"/>
                <a:ext cx="336" cy="144"/>
              </a:xfrm>
              <a:prstGeom prst="rect">
                <a:avLst/>
              </a:prstGeom>
              <a:grpFill/>
              <a:ln w="12700" algn="ctr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ctr"/>
                <a:endParaRPr lang="zh-CN" altLang="zh-CN" sz="1200" b="1" i="0">
                  <a:solidFill>
                    <a:srgbClr val="0066FF"/>
                  </a:solidFill>
                  <a:latin typeface="Tahoma" panose="020B060403050404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92" name="Rectangle 30"/>
              <p:cNvSpPr>
                <a:spLocks noChangeArrowheads="1"/>
              </p:cNvSpPr>
              <p:nvPr/>
            </p:nvSpPr>
            <p:spPr bwMode="auto">
              <a:xfrm>
                <a:off x="1968" y="3168"/>
                <a:ext cx="336" cy="144"/>
              </a:xfrm>
              <a:prstGeom prst="rect">
                <a:avLst/>
              </a:prstGeom>
              <a:grpFill/>
              <a:ln w="12700" algn="ctr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1200" b="1" i="0">
                    <a:solidFill>
                      <a:srgbClr val="0066FF"/>
                    </a:solidFill>
                    <a:latin typeface="Tahoma" panose="020B0604030504040204" pitchFamily="34" charset="0"/>
                    <a:ea typeface="宋体" panose="02010600030101010101" pitchFamily="2" charset="-122"/>
                  </a:rPr>
                  <a:t>14</a:t>
                </a:r>
                <a:endParaRPr lang="en-US" altLang="zh-CN" sz="1200" b="1" i="0">
                  <a:solidFill>
                    <a:srgbClr val="0066FF"/>
                  </a:solidFill>
                  <a:latin typeface="Tahoma" panose="020B060403050404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93" name="Rectangle 31"/>
              <p:cNvSpPr>
                <a:spLocks noChangeArrowheads="1"/>
              </p:cNvSpPr>
              <p:nvPr/>
            </p:nvSpPr>
            <p:spPr bwMode="auto">
              <a:xfrm>
                <a:off x="1968" y="3312"/>
                <a:ext cx="336" cy="144"/>
              </a:xfrm>
              <a:prstGeom prst="rect">
                <a:avLst/>
              </a:prstGeom>
              <a:grpFill/>
              <a:ln w="12700" algn="ctr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1200" b="1" i="0">
                    <a:solidFill>
                      <a:srgbClr val="0066FF"/>
                    </a:solidFill>
                    <a:latin typeface="Tahoma" panose="020B0604030504040204" pitchFamily="34" charset="0"/>
                    <a:ea typeface="宋体" panose="02010600030101010101" pitchFamily="2" charset="-122"/>
                  </a:rPr>
                  <a:t>15</a:t>
                </a:r>
                <a:endParaRPr lang="en-US" altLang="zh-CN" sz="1200" b="1" i="0">
                  <a:solidFill>
                    <a:srgbClr val="0066FF"/>
                  </a:solidFill>
                  <a:latin typeface="Tahoma" panose="020B060403050404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94" name="Rectangle 32"/>
              <p:cNvSpPr>
                <a:spLocks noChangeArrowheads="1"/>
              </p:cNvSpPr>
              <p:nvPr/>
            </p:nvSpPr>
            <p:spPr bwMode="auto">
              <a:xfrm>
                <a:off x="1968" y="2448"/>
                <a:ext cx="336" cy="144"/>
              </a:xfrm>
              <a:prstGeom prst="rect">
                <a:avLst/>
              </a:prstGeom>
              <a:grpFill/>
              <a:ln w="12700" algn="ctr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1200" b="1" i="0">
                    <a:solidFill>
                      <a:srgbClr val="0066FF"/>
                    </a:solidFill>
                    <a:latin typeface="Tahoma" panose="020B0604030504040204" pitchFamily="34" charset="0"/>
                    <a:ea typeface="宋体" panose="02010600030101010101" pitchFamily="2" charset="-122"/>
                  </a:rPr>
                  <a:t>9</a:t>
                </a:r>
                <a:endParaRPr lang="en-US" altLang="zh-CN" sz="1200" b="1" i="0">
                  <a:solidFill>
                    <a:srgbClr val="0066FF"/>
                  </a:solidFill>
                  <a:latin typeface="Tahoma" panose="020B060403050404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95" name="Rectangle 33"/>
              <p:cNvSpPr>
                <a:spLocks noChangeArrowheads="1"/>
              </p:cNvSpPr>
              <p:nvPr/>
            </p:nvSpPr>
            <p:spPr bwMode="auto">
              <a:xfrm>
                <a:off x="1968" y="2592"/>
                <a:ext cx="336" cy="144"/>
              </a:xfrm>
              <a:prstGeom prst="rect">
                <a:avLst/>
              </a:prstGeom>
              <a:grpFill/>
              <a:ln w="12700" algn="ctr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1200" b="1" i="0">
                    <a:solidFill>
                      <a:srgbClr val="0066FF"/>
                    </a:solidFill>
                    <a:latin typeface="Tahoma" panose="020B0604030504040204" pitchFamily="34" charset="0"/>
                    <a:ea typeface="宋体" panose="02010600030101010101" pitchFamily="2" charset="-122"/>
                  </a:rPr>
                  <a:t>10</a:t>
                </a:r>
                <a:endParaRPr lang="en-US" altLang="zh-CN" sz="1200" b="1" i="0">
                  <a:solidFill>
                    <a:srgbClr val="0066FF"/>
                  </a:solidFill>
                  <a:latin typeface="Tahoma" panose="020B060403050404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96" name="Rectangle 34"/>
              <p:cNvSpPr>
                <a:spLocks noChangeArrowheads="1"/>
              </p:cNvSpPr>
              <p:nvPr/>
            </p:nvSpPr>
            <p:spPr bwMode="auto">
              <a:xfrm>
                <a:off x="1968" y="2736"/>
                <a:ext cx="336" cy="144"/>
              </a:xfrm>
              <a:prstGeom prst="rect">
                <a:avLst/>
              </a:prstGeom>
              <a:grpFill/>
              <a:ln w="12700" algn="ctr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1200" b="1" i="0">
                    <a:solidFill>
                      <a:srgbClr val="0066FF"/>
                    </a:solidFill>
                    <a:latin typeface="Tahoma" panose="020B0604030504040204" pitchFamily="34" charset="0"/>
                    <a:ea typeface="宋体" panose="02010600030101010101" pitchFamily="2" charset="-122"/>
                  </a:rPr>
                  <a:t>11</a:t>
                </a:r>
                <a:endParaRPr lang="en-US" altLang="zh-CN" sz="1200" b="1" i="0">
                  <a:solidFill>
                    <a:srgbClr val="0066FF"/>
                  </a:solidFill>
                  <a:latin typeface="Tahoma" panose="020B060403050404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97" name="Rectangle 35"/>
              <p:cNvSpPr>
                <a:spLocks noChangeArrowheads="1"/>
              </p:cNvSpPr>
              <p:nvPr/>
            </p:nvSpPr>
            <p:spPr bwMode="auto">
              <a:xfrm>
                <a:off x="1968" y="2880"/>
                <a:ext cx="336" cy="144"/>
              </a:xfrm>
              <a:prstGeom prst="rect">
                <a:avLst/>
              </a:prstGeom>
              <a:grpFill/>
              <a:ln w="12700" algn="ctr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1200" b="1" i="0">
                    <a:solidFill>
                      <a:srgbClr val="0066FF"/>
                    </a:solidFill>
                    <a:latin typeface="Tahoma" panose="020B0604030504040204" pitchFamily="34" charset="0"/>
                    <a:ea typeface="宋体" panose="02010600030101010101" pitchFamily="2" charset="-122"/>
                  </a:rPr>
                  <a:t>12</a:t>
                </a:r>
                <a:endParaRPr lang="en-US" altLang="zh-CN" sz="1200" b="1" i="0">
                  <a:solidFill>
                    <a:srgbClr val="0066FF"/>
                  </a:solidFill>
                  <a:latin typeface="Tahoma" panose="020B060403050404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98" name="Rectangle 36"/>
              <p:cNvSpPr>
                <a:spLocks noChangeArrowheads="1"/>
              </p:cNvSpPr>
              <p:nvPr/>
            </p:nvSpPr>
            <p:spPr bwMode="auto">
              <a:xfrm>
                <a:off x="1968" y="3024"/>
                <a:ext cx="336" cy="144"/>
              </a:xfrm>
              <a:prstGeom prst="rect">
                <a:avLst/>
              </a:prstGeom>
              <a:grpFill/>
              <a:ln w="12700" algn="ctr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1200" b="1" i="0" dirty="0">
                    <a:solidFill>
                      <a:srgbClr val="0066FF"/>
                    </a:solidFill>
                    <a:latin typeface="Tahoma" panose="020B0604030504040204" pitchFamily="34" charset="0"/>
                    <a:ea typeface="宋体" panose="02010600030101010101" pitchFamily="2" charset="-122"/>
                  </a:rPr>
                  <a:t>13</a:t>
                </a:r>
                <a:endParaRPr lang="en-US" altLang="zh-CN" sz="1200" b="1" i="0" dirty="0">
                  <a:solidFill>
                    <a:srgbClr val="0066FF"/>
                  </a:solidFill>
                  <a:latin typeface="Tahoma" panose="020B060403050404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99" name="Rectangle 37"/>
              <p:cNvSpPr>
                <a:spLocks noChangeArrowheads="1"/>
              </p:cNvSpPr>
              <p:nvPr/>
            </p:nvSpPr>
            <p:spPr bwMode="auto">
              <a:xfrm>
                <a:off x="2496" y="2304"/>
                <a:ext cx="336" cy="144"/>
              </a:xfrm>
              <a:prstGeom prst="rect">
                <a:avLst/>
              </a:prstGeom>
              <a:grpFill/>
              <a:ln w="12700" algn="ctr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1200" b="1" i="0">
                    <a:solidFill>
                      <a:srgbClr val="0066FF"/>
                    </a:solidFill>
                    <a:latin typeface="Tahoma" panose="020B0604030504040204" pitchFamily="34" charset="0"/>
                    <a:ea typeface="宋体" panose="02010600030101010101" pitchFamily="2" charset="-122"/>
                  </a:rPr>
                  <a:t>16</a:t>
                </a:r>
                <a:endParaRPr lang="en-US" altLang="zh-CN" sz="1200" b="1" i="0">
                  <a:solidFill>
                    <a:srgbClr val="0066FF"/>
                  </a:solidFill>
                  <a:latin typeface="Tahoma" panose="020B060403050404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00" name="Rectangle 38"/>
              <p:cNvSpPr>
                <a:spLocks noChangeArrowheads="1"/>
              </p:cNvSpPr>
              <p:nvPr/>
            </p:nvSpPr>
            <p:spPr bwMode="auto">
              <a:xfrm>
                <a:off x="2496" y="2448"/>
                <a:ext cx="336" cy="144"/>
              </a:xfrm>
              <a:prstGeom prst="rect">
                <a:avLst/>
              </a:prstGeom>
              <a:grpFill/>
              <a:ln w="12700" algn="ctr">
                <a:noFill/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ctr"/>
                <a:endParaRPr lang="zh-CN" altLang="zh-CN" sz="1200" b="1" i="0">
                  <a:solidFill>
                    <a:srgbClr val="0066FF"/>
                  </a:solidFill>
                  <a:latin typeface="Tahoma" panose="020B060403050404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01" name="Rectangle 39"/>
              <p:cNvSpPr>
                <a:spLocks noChangeArrowheads="1"/>
              </p:cNvSpPr>
              <p:nvPr/>
            </p:nvSpPr>
            <p:spPr bwMode="auto">
              <a:xfrm>
                <a:off x="2496" y="2592"/>
                <a:ext cx="336" cy="144"/>
              </a:xfrm>
              <a:prstGeom prst="rect">
                <a:avLst/>
              </a:prstGeom>
              <a:grpFill/>
              <a:ln w="12700" algn="ctr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ctr"/>
                <a:endParaRPr lang="zh-CN" altLang="zh-CN" sz="1200" b="1" i="0">
                  <a:solidFill>
                    <a:srgbClr val="0066FF"/>
                  </a:solidFill>
                  <a:latin typeface="Tahoma" panose="020B060403050404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02" name="Rectangle 40"/>
              <p:cNvSpPr>
                <a:spLocks noChangeArrowheads="1"/>
              </p:cNvSpPr>
              <p:nvPr/>
            </p:nvSpPr>
            <p:spPr bwMode="auto">
              <a:xfrm>
                <a:off x="2496" y="2736"/>
                <a:ext cx="336" cy="144"/>
              </a:xfrm>
              <a:prstGeom prst="rect">
                <a:avLst/>
              </a:prstGeom>
              <a:grpFill/>
              <a:ln w="12700" algn="ctr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ctr"/>
                <a:endParaRPr lang="zh-CN" altLang="zh-CN" sz="1200" b="1" i="0">
                  <a:solidFill>
                    <a:srgbClr val="0066FF"/>
                  </a:solidFill>
                  <a:latin typeface="Tahoma" panose="020B060403050404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03" name="Rectangle 41"/>
              <p:cNvSpPr>
                <a:spLocks noChangeArrowheads="1"/>
              </p:cNvSpPr>
              <p:nvPr/>
            </p:nvSpPr>
            <p:spPr bwMode="auto">
              <a:xfrm>
                <a:off x="2496" y="2880"/>
                <a:ext cx="336" cy="144"/>
              </a:xfrm>
              <a:prstGeom prst="rect">
                <a:avLst/>
              </a:prstGeom>
              <a:grpFill/>
              <a:ln w="12700" algn="ctr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ctr"/>
                <a:endParaRPr lang="zh-CN" altLang="zh-CN" sz="1200" b="1" i="0">
                  <a:solidFill>
                    <a:srgbClr val="0066FF"/>
                  </a:solidFill>
                  <a:latin typeface="Tahoma" panose="020B060403050404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04" name="Rectangle 42"/>
              <p:cNvSpPr>
                <a:spLocks noChangeArrowheads="1"/>
              </p:cNvSpPr>
              <p:nvPr/>
            </p:nvSpPr>
            <p:spPr bwMode="auto">
              <a:xfrm>
                <a:off x="2496" y="3024"/>
                <a:ext cx="336" cy="144"/>
              </a:xfrm>
              <a:prstGeom prst="rect">
                <a:avLst/>
              </a:prstGeom>
              <a:grpFill/>
              <a:ln w="12700" algn="ctr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ctr"/>
                <a:endParaRPr lang="zh-CN" altLang="zh-CN" sz="1200" b="1" i="0">
                  <a:solidFill>
                    <a:srgbClr val="0066FF"/>
                  </a:solidFill>
                  <a:latin typeface="Tahoma" panose="020B060403050404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05" name="Rectangle 43"/>
              <p:cNvSpPr>
                <a:spLocks noChangeArrowheads="1"/>
              </p:cNvSpPr>
              <p:nvPr/>
            </p:nvSpPr>
            <p:spPr bwMode="auto">
              <a:xfrm>
                <a:off x="2496" y="3168"/>
                <a:ext cx="336" cy="144"/>
              </a:xfrm>
              <a:prstGeom prst="rect">
                <a:avLst/>
              </a:prstGeom>
              <a:grpFill/>
              <a:ln w="12700" algn="ctr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1200" b="1" i="0">
                    <a:solidFill>
                      <a:srgbClr val="0066FF"/>
                    </a:solidFill>
                    <a:latin typeface="Tahoma" panose="020B0604030504040204" pitchFamily="34" charset="0"/>
                    <a:ea typeface="宋体" panose="02010600030101010101" pitchFamily="2" charset="-122"/>
                  </a:rPr>
                  <a:t>22</a:t>
                </a:r>
                <a:endParaRPr lang="en-US" altLang="zh-CN" sz="1200" b="1" i="0">
                  <a:solidFill>
                    <a:srgbClr val="0066FF"/>
                  </a:solidFill>
                  <a:latin typeface="Tahoma" panose="020B060403050404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06" name="Rectangle 44"/>
              <p:cNvSpPr>
                <a:spLocks noChangeArrowheads="1"/>
              </p:cNvSpPr>
              <p:nvPr/>
            </p:nvSpPr>
            <p:spPr bwMode="auto">
              <a:xfrm>
                <a:off x="2496" y="3312"/>
                <a:ext cx="336" cy="144"/>
              </a:xfrm>
              <a:prstGeom prst="rect">
                <a:avLst/>
              </a:prstGeom>
              <a:grpFill/>
              <a:ln w="12700" algn="ctr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1200" b="1" i="0">
                    <a:solidFill>
                      <a:srgbClr val="0066FF"/>
                    </a:solidFill>
                    <a:latin typeface="Tahoma" panose="020B0604030504040204" pitchFamily="34" charset="0"/>
                    <a:ea typeface="宋体" panose="02010600030101010101" pitchFamily="2" charset="-122"/>
                  </a:rPr>
                  <a:t>23</a:t>
                </a:r>
                <a:endParaRPr lang="en-US" altLang="zh-CN" sz="1200" b="1" i="0">
                  <a:solidFill>
                    <a:srgbClr val="0066FF"/>
                  </a:solidFill>
                  <a:latin typeface="Tahoma" panose="020B060403050404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07" name="Rectangle 45"/>
              <p:cNvSpPr>
                <a:spLocks noChangeArrowheads="1"/>
              </p:cNvSpPr>
              <p:nvPr/>
            </p:nvSpPr>
            <p:spPr bwMode="auto">
              <a:xfrm>
                <a:off x="2496" y="2448"/>
                <a:ext cx="336" cy="144"/>
              </a:xfrm>
              <a:prstGeom prst="rect">
                <a:avLst/>
              </a:prstGeom>
              <a:grpFill/>
              <a:ln w="12700" algn="ctr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1200" b="1" i="0">
                    <a:solidFill>
                      <a:srgbClr val="0066FF"/>
                    </a:solidFill>
                    <a:latin typeface="Tahoma" panose="020B0604030504040204" pitchFamily="34" charset="0"/>
                    <a:ea typeface="宋体" panose="02010600030101010101" pitchFamily="2" charset="-122"/>
                  </a:rPr>
                  <a:t>17</a:t>
                </a:r>
                <a:endParaRPr lang="en-US" altLang="zh-CN" sz="1200" b="1" i="0">
                  <a:solidFill>
                    <a:srgbClr val="0066FF"/>
                  </a:solidFill>
                  <a:latin typeface="Tahoma" panose="020B060403050404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08" name="Rectangle 46"/>
              <p:cNvSpPr>
                <a:spLocks noChangeArrowheads="1"/>
              </p:cNvSpPr>
              <p:nvPr/>
            </p:nvSpPr>
            <p:spPr bwMode="auto">
              <a:xfrm>
                <a:off x="2496" y="2592"/>
                <a:ext cx="336" cy="144"/>
              </a:xfrm>
              <a:prstGeom prst="rect">
                <a:avLst/>
              </a:prstGeom>
              <a:grpFill/>
              <a:ln w="12700" algn="ctr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1200" b="1" i="0">
                    <a:solidFill>
                      <a:srgbClr val="0066FF"/>
                    </a:solidFill>
                    <a:latin typeface="Tahoma" panose="020B0604030504040204" pitchFamily="34" charset="0"/>
                    <a:ea typeface="宋体" panose="02010600030101010101" pitchFamily="2" charset="-122"/>
                  </a:rPr>
                  <a:t>18</a:t>
                </a:r>
                <a:endParaRPr lang="en-US" altLang="zh-CN" sz="1200" b="1" i="0">
                  <a:solidFill>
                    <a:srgbClr val="0066FF"/>
                  </a:solidFill>
                  <a:latin typeface="Tahoma" panose="020B060403050404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09" name="Rectangle 47"/>
              <p:cNvSpPr>
                <a:spLocks noChangeArrowheads="1"/>
              </p:cNvSpPr>
              <p:nvPr/>
            </p:nvSpPr>
            <p:spPr bwMode="auto">
              <a:xfrm>
                <a:off x="2496" y="2736"/>
                <a:ext cx="336" cy="144"/>
              </a:xfrm>
              <a:prstGeom prst="rect">
                <a:avLst/>
              </a:prstGeom>
              <a:grpFill/>
              <a:ln w="12700" algn="ctr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1200" b="1" i="0">
                    <a:solidFill>
                      <a:srgbClr val="0066FF"/>
                    </a:solidFill>
                    <a:latin typeface="Tahoma" panose="020B0604030504040204" pitchFamily="34" charset="0"/>
                    <a:ea typeface="宋体" panose="02010600030101010101" pitchFamily="2" charset="-122"/>
                  </a:rPr>
                  <a:t>19</a:t>
                </a:r>
                <a:endParaRPr lang="en-US" altLang="zh-CN" sz="1200" b="1" i="0">
                  <a:solidFill>
                    <a:srgbClr val="0066FF"/>
                  </a:solidFill>
                  <a:latin typeface="Tahoma" panose="020B060403050404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10" name="Rectangle 48"/>
              <p:cNvSpPr>
                <a:spLocks noChangeArrowheads="1"/>
              </p:cNvSpPr>
              <p:nvPr/>
            </p:nvSpPr>
            <p:spPr bwMode="auto">
              <a:xfrm>
                <a:off x="2496" y="2880"/>
                <a:ext cx="336" cy="144"/>
              </a:xfrm>
              <a:prstGeom prst="rect">
                <a:avLst/>
              </a:prstGeom>
              <a:grpFill/>
              <a:ln w="12700" algn="ctr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1200" b="1" i="0">
                    <a:solidFill>
                      <a:srgbClr val="0066FF"/>
                    </a:solidFill>
                    <a:latin typeface="Tahoma" panose="020B0604030504040204" pitchFamily="34" charset="0"/>
                    <a:ea typeface="宋体" panose="02010600030101010101" pitchFamily="2" charset="-122"/>
                  </a:rPr>
                  <a:t>20</a:t>
                </a:r>
                <a:endParaRPr lang="en-US" altLang="zh-CN" sz="1200" b="1" i="0">
                  <a:solidFill>
                    <a:srgbClr val="0066FF"/>
                  </a:solidFill>
                  <a:latin typeface="Tahoma" panose="020B060403050404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11" name="Rectangle 49"/>
              <p:cNvSpPr>
                <a:spLocks noChangeArrowheads="1"/>
              </p:cNvSpPr>
              <p:nvPr/>
            </p:nvSpPr>
            <p:spPr bwMode="auto">
              <a:xfrm>
                <a:off x="2496" y="3024"/>
                <a:ext cx="336" cy="144"/>
              </a:xfrm>
              <a:prstGeom prst="rect">
                <a:avLst/>
              </a:prstGeom>
              <a:grpFill/>
              <a:ln w="12700" algn="ctr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1200" b="1" i="0">
                    <a:solidFill>
                      <a:srgbClr val="0066FF"/>
                    </a:solidFill>
                    <a:latin typeface="Tahoma" panose="020B0604030504040204" pitchFamily="34" charset="0"/>
                    <a:ea typeface="宋体" panose="02010600030101010101" pitchFamily="2" charset="-122"/>
                  </a:rPr>
                  <a:t>21</a:t>
                </a:r>
                <a:endParaRPr lang="en-US" altLang="zh-CN" sz="1200" b="1" i="0">
                  <a:solidFill>
                    <a:srgbClr val="0066FF"/>
                  </a:solidFill>
                  <a:latin typeface="Tahoma" panose="020B060403050404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12" name="Rectangle 50"/>
              <p:cNvSpPr>
                <a:spLocks noChangeArrowheads="1"/>
              </p:cNvSpPr>
              <p:nvPr/>
            </p:nvSpPr>
            <p:spPr bwMode="auto">
              <a:xfrm>
                <a:off x="3024" y="2304"/>
                <a:ext cx="336" cy="144"/>
              </a:xfrm>
              <a:prstGeom prst="rect">
                <a:avLst/>
              </a:prstGeom>
              <a:grpFill/>
              <a:ln w="12700" algn="ctr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1200" b="1" i="0">
                    <a:solidFill>
                      <a:srgbClr val="0066FF"/>
                    </a:solidFill>
                    <a:latin typeface="Tahoma" panose="020B0604030504040204" pitchFamily="34" charset="0"/>
                    <a:ea typeface="宋体" panose="02010600030101010101" pitchFamily="2" charset="-122"/>
                  </a:rPr>
                  <a:t>24</a:t>
                </a:r>
                <a:endParaRPr lang="en-US" altLang="zh-CN" sz="1200" b="1" i="0">
                  <a:solidFill>
                    <a:srgbClr val="0066FF"/>
                  </a:solidFill>
                  <a:latin typeface="Tahoma" panose="020B060403050404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13" name="Rectangle 51"/>
              <p:cNvSpPr>
                <a:spLocks noChangeArrowheads="1"/>
              </p:cNvSpPr>
              <p:nvPr/>
            </p:nvSpPr>
            <p:spPr bwMode="auto">
              <a:xfrm>
                <a:off x="3024" y="2448"/>
                <a:ext cx="336" cy="144"/>
              </a:xfrm>
              <a:prstGeom prst="rect">
                <a:avLst/>
              </a:prstGeom>
              <a:grpFill/>
              <a:ln w="12700" algn="ctr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ctr"/>
                <a:endParaRPr lang="zh-CN" altLang="zh-CN" sz="1200" b="1" i="0">
                  <a:solidFill>
                    <a:srgbClr val="0066FF"/>
                  </a:solidFill>
                  <a:latin typeface="Tahoma" panose="020B060403050404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14" name="Rectangle 52"/>
              <p:cNvSpPr>
                <a:spLocks noChangeArrowheads="1"/>
              </p:cNvSpPr>
              <p:nvPr/>
            </p:nvSpPr>
            <p:spPr bwMode="auto">
              <a:xfrm>
                <a:off x="3024" y="2592"/>
                <a:ext cx="336" cy="144"/>
              </a:xfrm>
              <a:prstGeom prst="rect">
                <a:avLst/>
              </a:prstGeom>
              <a:grpFill/>
              <a:ln w="12700" algn="ctr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ctr"/>
                <a:endParaRPr lang="zh-CN" altLang="zh-CN" sz="1200" b="1" i="0">
                  <a:solidFill>
                    <a:srgbClr val="0066FF"/>
                  </a:solidFill>
                  <a:latin typeface="Tahoma" panose="020B060403050404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15" name="Rectangle 53"/>
              <p:cNvSpPr>
                <a:spLocks noChangeArrowheads="1"/>
              </p:cNvSpPr>
              <p:nvPr/>
            </p:nvSpPr>
            <p:spPr bwMode="auto">
              <a:xfrm>
                <a:off x="3024" y="2736"/>
                <a:ext cx="336" cy="144"/>
              </a:xfrm>
              <a:prstGeom prst="rect">
                <a:avLst/>
              </a:prstGeom>
              <a:grpFill/>
              <a:ln w="12700" algn="ctr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ctr"/>
                <a:endParaRPr lang="zh-CN" altLang="zh-CN" sz="1200" b="1" i="0">
                  <a:solidFill>
                    <a:srgbClr val="0066FF"/>
                  </a:solidFill>
                  <a:latin typeface="Tahoma" panose="020B060403050404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16" name="Rectangle 54"/>
              <p:cNvSpPr>
                <a:spLocks noChangeArrowheads="1"/>
              </p:cNvSpPr>
              <p:nvPr/>
            </p:nvSpPr>
            <p:spPr bwMode="auto">
              <a:xfrm>
                <a:off x="3024" y="2880"/>
                <a:ext cx="336" cy="144"/>
              </a:xfrm>
              <a:prstGeom prst="rect">
                <a:avLst/>
              </a:prstGeom>
              <a:grpFill/>
              <a:ln w="12700" algn="ctr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ctr"/>
                <a:endParaRPr lang="zh-CN" altLang="zh-CN" sz="1200" b="1" i="0">
                  <a:solidFill>
                    <a:srgbClr val="0066FF"/>
                  </a:solidFill>
                  <a:latin typeface="Tahoma" panose="020B060403050404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17" name="Rectangle 55"/>
              <p:cNvSpPr>
                <a:spLocks noChangeArrowheads="1"/>
              </p:cNvSpPr>
              <p:nvPr/>
            </p:nvSpPr>
            <p:spPr bwMode="auto">
              <a:xfrm>
                <a:off x="3024" y="3024"/>
                <a:ext cx="336" cy="144"/>
              </a:xfrm>
              <a:prstGeom prst="rect">
                <a:avLst/>
              </a:prstGeom>
              <a:grpFill/>
              <a:ln w="12700" algn="ctr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ctr"/>
                <a:endParaRPr lang="zh-CN" altLang="zh-CN" sz="1200" b="1" i="0">
                  <a:solidFill>
                    <a:srgbClr val="0066FF"/>
                  </a:solidFill>
                  <a:latin typeface="Tahoma" panose="020B060403050404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18" name="Rectangle 56"/>
              <p:cNvSpPr>
                <a:spLocks noChangeArrowheads="1"/>
              </p:cNvSpPr>
              <p:nvPr/>
            </p:nvSpPr>
            <p:spPr bwMode="auto">
              <a:xfrm>
                <a:off x="3024" y="3168"/>
                <a:ext cx="336" cy="144"/>
              </a:xfrm>
              <a:prstGeom prst="rect">
                <a:avLst/>
              </a:prstGeom>
              <a:grpFill/>
              <a:ln w="12700" algn="ctr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1200" b="1" i="0">
                    <a:solidFill>
                      <a:srgbClr val="0066FF"/>
                    </a:solidFill>
                    <a:latin typeface="Tahoma" panose="020B0604030504040204" pitchFamily="34" charset="0"/>
                    <a:ea typeface="宋体" panose="02010600030101010101" pitchFamily="2" charset="-122"/>
                  </a:rPr>
                  <a:t>30</a:t>
                </a:r>
                <a:endParaRPr lang="en-US" altLang="zh-CN" sz="1200" b="1" i="0">
                  <a:solidFill>
                    <a:srgbClr val="0066FF"/>
                  </a:solidFill>
                  <a:latin typeface="Tahoma" panose="020B060403050404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19" name="Rectangle 57"/>
              <p:cNvSpPr>
                <a:spLocks noChangeArrowheads="1"/>
              </p:cNvSpPr>
              <p:nvPr/>
            </p:nvSpPr>
            <p:spPr bwMode="auto">
              <a:xfrm>
                <a:off x="3024" y="3312"/>
                <a:ext cx="336" cy="144"/>
              </a:xfrm>
              <a:prstGeom prst="rect">
                <a:avLst/>
              </a:prstGeom>
              <a:grpFill/>
              <a:ln w="12700" algn="ctr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1200" b="1" i="0">
                    <a:solidFill>
                      <a:srgbClr val="0066FF"/>
                    </a:solidFill>
                    <a:latin typeface="Tahoma" panose="020B0604030504040204" pitchFamily="34" charset="0"/>
                    <a:ea typeface="宋体" panose="02010600030101010101" pitchFamily="2" charset="-122"/>
                  </a:rPr>
                  <a:t>31</a:t>
                </a:r>
                <a:endParaRPr lang="en-US" altLang="zh-CN" sz="1200" b="1" i="0">
                  <a:solidFill>
                    <a:srgbClr val="0066FF"/>
                  </a:solidFill>
                  <a:latin typeface="Tahoma" panose="020B060403050404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20" name="Rectangle 58"/>
              <p:cNvSpPr>
                <a:spLocks noChangeArrowheads="1"/>
              </p:cNvSpPr>
              <p:nvPr/>
            </p:nvSpPr>
            <p:spPr bwMode="auto">
              <a:xfrm>
                <a:off x="3024" y="2448"/>
                <a:ext cx="336" cy="144"/>
              </a:xfrm>
              <a:prstGeom prst="rect">
                <a:avLst/>
              </a:prstGeom>
              <a:grpFill/>
              <a:ln w="12700" algn="ctr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1200" b="1" i="0">
                    <a:solidFill>
                      <a:srgbClr val="0066FF"/>
                    </a:solidFill>
                    <a:latin typeface="Tahoma" panose="020B0604030504040204" pitchFamily="34" charset="0"/>
                    <a:ea typeface="宋体" panose="02010600030101010101" pitchFamily="2" charset="-122"/>
                  </a:rPr>
                  <a:t>25</a:t>
                </a:r>
                <a:endParaRPr lang="en-US" altLang="zh-CN" sz="1200" b="1" i="0">
                  <a:solidFill>
                    <a:srgbClr val="0066FF"/>
                  </a:solidFill>
                  <a:latin typeface="Tahoma" panose="020B060403050404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21" name="Rectangle 59"/>
              <p:cNvSpPr>
                <a:spLocks noChangeArrowheads="1"/>
              </p:cNvSpPr>
              <p:nvPr/>
            </p:nvSpPr>
            <p:spPr bwMode="auto">
              <a:xfrm>
                <a:off x="3024" y="2592"/>
                <a:ext cx="336" cy="144"/>
              </a:xfrm>
              <a:prstGeom prst="rect">
                <a:avLst/>
              </a:prstGeom>
              <a:grpFill/>
              <a:ln w="12700" algn="ctr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1200" b="1" i="0">
                    <a:solidFill>
                      <a:srgbClr val="0066FF"/>
                    </a:solidFill>
                    <a:latin typeface="Tahoma" panose="020B0604030504040204" pitchFamily="34" charset="0"/>
                    <a:ea typeface="宋体" panose="02010600030101010101" pitchFamily="2" charset="-122"/>
                  </a:rPr>
                  <a:t>26</a:t>
                </a:r>
                <a:endParaRPr lang="en-US" altLang="zh-CN" sz="1200" b="1" i="0">
                  <a:solidFill>
                    <a:srgbClr val="0066FF"/>
                  </a:solidFill>
                  <a:latin typeface="Tahoma" panose="020B060403050404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22" name="Rectangle 60"/>
              <p:cNvSpPr>
                <a:spLocks noChangeArrowheads="1"/>
              </p:cNvSpPr>
              <p:nvPr/>
            </p:nvSpPr>
            <p:spPr bwMode="auto">
              <a:xfrm>
                <a:off x="3024" y="2736"/>
                <a:ext cx="336" cy="144"/>
              </a:xfrm>
              <a:prstGeom prst="rect">
                <a:avLst/>
              </a:prstGeom>
              <a:grpFill/>
              <a:ln w="12700" algn="ctr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1200" b="1" i="0">
                    <a:solidFill>
                      <a:srgbClr val="0066FF"/>
                    </a:solidFill>
                    <a:latin typeface="Tahoma" panose="020B0604030504040204" pitchFamily="34" charset="0"/>
                    <a:ea typeface="宋体" panose="02010600030101010101" pitchFamily="2" charset="-122"/>
                  </a:rPr>
                  <a:t>27</a:t>
                </a:r>
                <a:endParaRPr lang="en-US" altLang="zh-CN" sz="1200" b="1" i="0">
                  <a:solidFill>
                    <a:srgbClr val="0066FF"/>
                  </a:solidFill>
                  <a:latin typeface="Tahoma" panose="020B060403050404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23" name="Rectangle 61"/>
              <p:cNvSpPr>
                <a:spLocks noChangeArrowheads="1"/>
              </p:cNvSpPr>
              <p:nvPr/>
            </p:nvSpPr>
            <p:spPr bwMode="auto">
              <a:xfrm>
                <a:off x="3024" y="2880"/>
                <a:ext cx="336" cy="144"/>
              </a:xfrm>
              <a:prstGeom prst="rect">
                <a:avLst/>
              </a:prstGeom>
              <a:grpFill/>
              <a:ln w="12700" algn="ctr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1200" b="1" i="0">
                    <a:solidFill>
                      <a:srgbClr val="0066FF"/>
                    </a:solidFill>
                    <a:latin typeface="Tahoma" panose="020B0604030504040204" pitchFamily="34" charset="0"/>
                    <a:ea typeface="宋体" panose="02010600030101010101" pitchFamily="2" charset="-122"/>
                  </a:rPr>
                  <a:t>28</a:t>
                </a:r>
                <a:endParaRPr lang="en-US" altLang="zh-CN" sz="1200" b="1" i="0">
                  <a:solidFill>
                    <a:srgbClr val="0066FF"/>
                  </a:solidFill>
                  <a:latin typeface="Tahoma" panose="020B060403050404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24" name="Rectangle 62"/>
              <p:cNvSpPr>
                <a:spLocks noChangeArrowheads="1"/>
              </p:cNvSpPr>
              <p:nvPr/>
            </p:nvSpPr>
            <p:spPr bwMode="auto">
              <a:xfrm>
                <a:off x="3024" y="3024"/>
                <a:ext cx="336" cy="144"/>
              </a:xfrm>
              <a:prstGeom prst="rect">
                <a:avLst/>
              </a:prstGeom>
              <a:grpFill/>
              <a:ln w="12700" algn="ctr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1200" b="1" i="0">
                    <a:solidFill>
                      <a:srgbClr val="0066FF"/>
                    </a:solidFill>
                    <a:latin typeface="Tahoma" panose="020B0604030504040204" pitchFamily="34" charset="0"/>
                    <a:ea typeface="宋体" panose="02010600030101010101" pitchFamily="2" charset="-122"/>
                  </a:rPr>
                  <a:t>29</a:t>
                </a:r>
                <a:endParaRPr lang="en-US" altLang="zh-CN" sz="1200" b="1" i="0">
                  <a:solidFill>
                    <a:srgbClr val="0066FF"/>
                  </a:solidFill>
                  <a:latin typeface="Tahoma" panose="020B0604030504040204" pitchFamily="34" charset="0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125" name="Rectangle 63"/>
            <p:cNvSpPr>
              <a:spLocks noChangeArrowheads="1"/>
            </p:cNvSpPr>
            <p:nvPr/>
          </p:nvSpPr>
          <p:spPr bwMode="auto">
            <a:xfrm>
              <a:off x="7420343" y="2598790"/>
              <a:ext cx="990600" cy="304800"/>
            </a:xfrm>
            <a:prstGeom prst="rect">
              <a:avLst/>
            </a:prstGeom>
            <a:solidFill>
              <a:srgbClr val="039DDB"/>
            </a:solidFill>
            <a:ln w="19050" algn="ctr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ctr"/>
              <a:r>
                <a:rPr lang="en-US" altLang="zh-CN" sz="1600" i="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3bit</a:t>
              </a:r>
              <a:endParaRPr lang="en-US" altLang="zh-CN" sz="1600" i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6" name="Text Box 64"/>
            <p:cNvSpPr txBox="1">
              <a:spLocks noChangeArrowheads="1"/>
            </p:cNvSpPr>
            <p:nvPr/>
          </p:nvSpPr>
          <p:spPr bwMode="auto">
            <a:xfrm>
              <a:off x="5667743" y="2979790"/>
              <a:ext cx="457200" cy="338554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algn="ctr"/>
              <a:r>
                <a:rPr lang="en-US" altLang="zh-CN" sz="1600" b="1" i="0" dirty="0">
                  <a:latin typeface="+mn-ea"/>
                </a:rPr>
                <a:t>M</a:t>
              </a:r>
              <a:r>
                <a:rPr lang="en-US" altLang="zh-CN" sz="1600" b="1" i="0" baseline="-25000" dirty="0">
                  <a:latin typeface="+mn-ea"/>
                </a:rPr>
                <a:t>0</a:t>
              </a:r>
              <a:endParaRPr lang="en-US" altLang="zh-CN" sz="1600" b="1" i="0" baseline="-25000" dirty="0">
                <a:latin typeface="+mn-ea"/>
              </a:endParaRPr>
            </a:p>
          </p:txBody>
        </p:sp>
        <p:sp>
          <p:nvSpPr>
            <p:cNvPr id="127" name="Text Box 65"/>
            <p:cNvSpPr txBox="1">
              <a:spLocks noChangeArrowheads="1"/>
            </p:cNvSpPr>
            <p:nvPr/>
          </p:nvSpPr>
          <p:spPr bwMode="auto">
            <a:xfrm>
              <a:off x="6495895" y="2979790"/>
              <a:ext cx="457200" cy="338554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algn="ctr"/>
              <a:r>
                <a:rPr lang="en-US" altLang="zh-CN" sz="1600" b="1" i="0" dirty="0">
                  <a:latin typeface="+mn-ea"/>
                </a:rPr>
                <a:t>M</a:t>
              </a:r>
              <a:r>
                <a:rPr lang="en-US" altLang="zh-CN" sz="1600" b="1" i="0" baseline="-25000" dirty="0">
                  <a:latin typeface="+mn-ea"/>
                </a:rPr>
                <a:t>1</a:t>
              </a:r>
              <a:endParaRPr lang="en-US" altLang="zh-CN" sz="1600" b="1" i="0" baseline="-25000" dirty="0">
                <a:latin typeface="+mn-ea"/>
              </a:endParaRPr>
            </a:p>
          </p:txBody>
        </p:sp>
        <p:sp>
          <p:nvSpPr>
            <p:cNvPr id="128" name="Text Box 66"/>
            <p:cNvSpPr txBox="1">
              <a:spLocks noChangeArrowheads="1"/>
            </p:cNvSpPr>
            <p:nvPr/>
          </p:nvSpPr>
          <p:spPr bwMode="auto">
            <a:xfrm>
              <a:off x="7344143" y="2979790"/>
              <a:ext cx="457200" cy="338554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algn="ctr"/>
              <a:r>
                <a:rPr lang="en-US" altLang="zh-CN" sz="1600" b="1" i="0" dirty="0">
                  <a:latin typeface="+mn-ea"/>
                </a:rPr>
                <a:t>M</a:t>
              </a:r>
              <a:r>
                <a:rPr lang="en-US" altLang="zh-CN" sz="1600" b="1" i="0" baseline="-25000" dirty="0">
                  <a:latin typeface="+mn-ea"/>
                </a:rPr>
                <a:t>2</a:t>
              </a:r>
              <a:endParaRPr lang="en-US" altLang="zh-CN" sz="1600" b="1" i="0" baseline="-25000" dirty="0">
                <a:latin typeface="+mn-ea"/>
              </a:endParaRPr>
            </a:p>
          </p:txBody>
        </p:sp>
        <p:sp>
          <p:nvSpPr>
            <p:cNvPr id="129" name="Text Box 67"/>
            <p:cNvSpPr txBox="1">
              <a:spLocks noChangeArrowheads="1"/>
            </p:cNvSpPr>
            <p:nvPr/>
          </p:nvSpPr>
          <p:spPr bwMode="auto">
            <a:xfrm>
              <a:off x="8182343" y="2979790"/>
              <a:ext cx="457200" cy="338554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algn="ctr"/>
              <a:r>
                <a:rPr lang="en-US" altLang="zh-CN" sz="1600" b="1" i="0" dirty="0">
                  <a:latin typeface="+mn-ea"/>
                </a:rPr>
                <a:t>M</a:t>
              </a:r>
              <a:r>
                <a:rPr lang="en-US" altLang="zh-CN" sz="1600" b="1" i="0" baseline="-25000" dirty="0">
                  <a:latin typeface="+mn-ea"/>
                </a:rPr>
                <a:t>3</a:t>
              </a:r>
              <a:endParaRPr lang="en-US" altLang="zh-CN" sz="1600" b="1" i="0" baseline="-25000" dirty="0">
                <a:latin typeface="+mn-ea"/>
              </a:endParaRPr>
            </a:p>
          </p:txBody>
        </p:sp>
        <p:sp>
          <p:nvSpPr>
            <p:cNvPr id="130" name="Line 68"/>
            <p:cNvSpPr>
              <a:spLocks noChangeAspect="1" noChangeShapeType="1"/>
            </p:cNvSpPr>
            <p:nvPr/>
          </p:nvSpPr>
          <p:spPr bwMode="auto">
            <a:xfrm>
              <a:off x="5515343" y="5913490"/>
              <a:ext cx="320040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1" name="Text Box 69"/>
            <p:cNvSpPr txBox="1">
              <a:spLocks noChangeArrowheads="1"/>
            </p:cNvSpPr>
            <p:nvPr/>
          </p:nvSpPr>
          <p:spPr bwMode="auto">
            <a:xfrm>
              <a:off x="6658343" y="5570590"/>
              <a:ext cx="990600" cy="30480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algn="ctr"/>
              <a:r>
                <a:rPr lang="zh-CN" altLang="en-US" sz="1400" i="0" dirty="0">
                  <a:latin typeface="Tahoma" panose="020B0604030504040204" pitchFamily="34" charset="0"/>
                  <a:ea typeface="宋体" panose="02010600030101010101" pitchFamily="2" charset="-122"/>
                </a:rPr>
                <a:t>数据总线</a:t>
              </a:r>
              <a:endParaRPr lang="zh-CN" altLang="en-US" sz="1400" i="0" dirty="0"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grpSp>
          <p:nvGrpSpPr>
            <p:cNvPr id="133" name="Group 72"/>
            <p:cNvGrpSpPr/>
            <p:nvPr/>
          </p:nvGrpSpPr>
          <p:grpSpPr bwMode="auto">
            <a:xfrm>
              <a:off x="5972543" y="3208390"/>
              <a:ext cx="685800" cy="2362200"/>
              <a:chOff x="864" y="1728"/>
              <a:chExt cx="432" cy="1488"/>
            </a:xfrm>
          </p:grpSpPr>
          <p:sp>
            <p:nvSpPr>
              <p:cNvPr id="134" name="Line 73"/>
              <p:cNvSpPr>
                <a:spLocks noChangeShapeType="1"/>
              </p:cNvSpPr>
              <p:nvPr/>
            </p:nvSpPr>
            <p:spPr bwMode="auto">
              <a:xfrm>
                <a:off x="864" y="3072"/>
                <a:ext cx="0" cy="144"/>
              </a:xfrm>
              <a:prstGeom prst="line">
                <a:avLst/>
              </a:prstGeom>
              <a:noFill/>
              <a:ln w="19050">
                <a:solidFill>
                  <a:srgbClr val="0000FF"/>
                </a:solidFill>
                <a:prstDash val="sysDot"/>
                <a:rou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5" name="Line 74"/>
              <p:cNvSpPr>
                <a:spLocks noChangeShapeType="1"/>
              </p:cNvSpPr>
              <p:nvPr/>
            </p:nvSpPr>
            <p:spPr bwMode="auto">
              <a:xfrm>
                <a:off x="864" y="3216"/>
                <a:ext cx="192" cy="0"/>
              </a:xfrm>
              <a:prstGeom prst="line">
                <a:avLst/>
              </a:prstGeom>
              <a:noFill/>
              <a:ln w="19050">
                <a:solidFill>
                  <a:srgbClr val="0000FF"/>
                </a:solidFill>
                <a:prstDash val="sysDot"/>
                <a:rou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6" name="Line 75"/>
              <p:cNvSpPr>
                <a:spLocks noChangeShapeType="1"/>
              </p:cNvSpPr>
              <p:nvPr/>
            </p:nvSpPr>
            <p:spPr bwMode="auto">
              <a:xfrm flipV="1">
                <a:off x="1056" y="1728"/>
                <a:ext cx="0" cy="1488"/>
              </a:xfrm>
              <a:prstGeom prst="line">
                <a:avLst/>
              </a:prstGeom>
              <a:noFill/>
              <a:ln w="19050">
                <a:solidFill>
                  <a:srgbClr val="0000FF"/>
                </a:solidFill>
                <a:prstDash val="sysDot"/>
                <a:rou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7" name="Line 76"/>
              <p:cNvSpPr>
                <a:spLocks noChangeShapeType="1"/>
              </p:cNvSpPr>
              <p:nvPr/>
            </p:nvSpPr>
            <p:spPr bwMode="auto">
              <a:xfrm>
                <a:off x="1056" y="1728"/>
                <a:ext cx="240" cy="0"/>
              </a:xfrm>
              <a:prstGeom prst="line">
                <a:avLst/>
              </a:prstGeom>
              <a:noFill/>
              <a:ln w="19050">
                <a:solidFill>
                  <a:srgbClr val="0000FF"/>
                </a:solidFill>
                <a:prstDash val="sysDot"/>
                <a:rou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8" name="Line 77"/>
              <p:cNvSpPr>
                <a:spLocks noChangeShapeType="1"/>
              </p:cNvSpPr>
              <p:nvPr/>
            </p:nvSpPr>
            <p:spPr bwMode="auto">
              <a:xfrm>
                <a:off x="1296" y="1728"/>
                <a:ext cx="0" cy="96"/>
              </a:xfrm>
              <a:prstGeom prst="line">
                <a:avLst/>
              </a:prstGeom>
              <a:noFill/>
              <a:ln w="19050">
                <a:solidFill>
                  <a:srgbClr val="0000FF"/>
                </a:solidFill>
                <a:prstDash val="sysDot"/>
                <a:rou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39" name="Group 78"/>
            <p:cNvGrpSpPr/>
            <p:nvPr/>
          </p:nvGrpSpPr>
          <p:grpSpPr bwMode="auto">
            <a:xfrm>
              <a:off x="6810743" y="3208390"/>
              <a:ext cx="685800" cy="2362200"/>
              <a:chOff x="864" y="1728"/>
              <a:chExt cx="432" cy="1488"/>
            </a:xfrm>
          </p:grpSpPr>
          <p:sp>
            <p:nvSpPr>
              <p:cNvPr id="140" name="Line 79"/>
              <p:cNvSpPr>
                <a:spLocks noChangeShapeType="1"/>
              </p:cNvSpPr>
              <p:nvPr/>
            </p:nvSpPr>
            <p:spPr bwMode="auto">
              <a:xfrm>
                <a:off x="864" y="3072"/>
                <a:ext cx="0" cy="144"/>
              </a:xfrm>
              <a:prstGeom prst="line">
                <a:avLst/>
              </a:prstGeom>
              <a:noFill/>
              <a:ln w="19050">
                <a:solidFill>
                  <a:srgbClr val="0000FF"/>
                </a:solidFill>
                <a:prstDash val="sysDot"/>
                <a:rou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1" name="Line 80"/>
              <p:cNvSpPr>
                <a:spLocks noChangeShapeType="1"/>
              </p:cNvSpPr>
              <p:nvPr/>
            </p:nvSpPr>
            <p:spPr bwMode="auto">
              <a:xfrm>
                <a:off x="864" y="3216"/>
                <a:ext cx="192" cy="0"/>
              </a:xfrm>
              <a:prstGeom prst="line">
                <a:avLst/>
              </a:prstGeom>
              <a:noFill/>
              <a:ln w="19050">
                <a:solidFill>
                  <a:srgbClr val="0000FF"/>
                </a:solidFill>
                <a:prstDash val="sysDot"/>
                <a:rou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2" name="Line 81"/>
              <p:cNvSpPr>
                <a:spLocks noChangeShapeType="1"/>
              </p:cNvSpPr>
              <p:nvPr/>
            </p:nvSpPr>
            <p:spPr bwMode="auto">
              <a:xfrm flipV="1">
                <a:off x="1056" y="1728"/>
                <a:ext cx="0" cy="1488"/>
              </a:xfrm>
              <a:prstGeom prst="line">
                <a:avLst/>
              </a:prstGeom>
              <a:noFill/>
              <a:ln w="19050">
                <a:solidFill>
                  <a:srgbClr val="0000FF"/>
                </a:solidFill>
                <a:prstDash val="sysDot"/>
                <a:rou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3" name="Line 82"/>
              <p:cNvSpPr>
                <a:spLocks noChangeShapeType="1"/>
              </p:cNvSpPr>
              <p:nvPr/>
            </p:nvSpPr>
            <p:spPr bwMode="auto">
              <a:xfrm>
                <a:off x="1056" y="1728"/>
                <a:ext cx="240" cy="0"/>
              </a:xfrm>
              <a:prstGeom prst="line">
                <a:avLst/>
              </a:prstGeom>
              <a:noFill/>
              <a:ln w="19050">
                <a:solidFill>
                  <a:srgbClr val="0000FF"/>
                </a:solidFill>
                <a:prstDash val="sysDot"/>
                <a:rou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4" name="Line 83"/>
              <p:cNvSpPr>
                <a:spLocks noChangeShapeType="1"/>
              </p:cNvSpPr>
              <p:nvPr/>
            </p:nvSpPr>
            <p:spPr bwMode="auto">
              <a:xfrm>
                <a:off x="1296" y="1728"/>
                <a:ext cx="0" cy="96"/>
              </a:xfrm>
              <a:prstGeom prst="line">
                <a:avLst/>
              </a:prstGeom>
              <a:noFill/>
              <a:ln w="19050">
                <a:solidFill>
                  <a:srgbClr val="0000FF"/>
                </a:solidFill>
                <a:prstDash val="sysDot"/>
                <a:rou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45" name="Group 84"/>
            <p:cNvGrpSpPr/>
            <p:nvPr/>
          </p:nvGrpSpPr>
          <p:grpSpPr bwMode="auto">
            <a:xfrm>
              <a:off x="7648943" y="3208390"/>
              <a:ext cx="685800" cy="2362200"/>
              <a:chOff x="864" y="1728"/>
              <a:chExt cx="432" cy="1488"/>
            </a:xfrm>
          </p:grpSpPr>
          <p:sp>
            <p:nvSpPr>
              <p:cNvPr id="146" name="Line 85"/>
              <p:cNvSpPr>
                <a:spLocks noChangeShapeType="1"/>
              </p:cNvSpPr>
              <p:nvPr/>
            </p:nvSpPr>
            <p:spPr bwMode="auto">
              <a:xfrm>
                <a:off x="864" y="3072"/>
                <a:ext cx="0" cy="144"/>
              </a:xfrm>
              <a:prstGeom prst="line">
                <a:avLst/>
              </a:prstGeom>
              <a:noFill/>
              <a:ln w="19050">
                <a:solidFill>
                  <a:srgbClr val="0000FF"/>
                </a:solidFill>
                <a:prstDash val="sysDot"/>
                <a:rou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7" name="Line 86"/>
              <p:cNvSpPr>
                <a:spLocks noChangeShapeType="1"/>
              </p:cNvSpPr>
              <p:nvPr/>
            </p:nvSpPr>
            <p:spPr bwMode="auto">
              <a:xfrm>
                <a:off x="864" y="3216"/>
                <a:ext cx="192" cy="0"/>
              </a:xfrm>
              <a:prstGeom prst="line">
                <a:avLst/>
              </a:prstGeom>
              <a:noFill/>
              <a:ln w="19050">
                <a:solidFill>
                  <a:srgbClr val="0000FF"/>
                </a:solidFill>
                <a:prstDash val="sysDot"/>
                <a:rou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8" name="Line 87"/>
              <p:cNvSpPr>
                <a:spLocks noChangeShapeType="1"/>
              </p:cNvSpPr>
              <p:nvPr/>
            </p:nvSpPr>
            <p:spPr bwMode="auto">
              <a:xfrm flipV="1">
                <a:off x="1056" y="1728"/>
                <a:ext cx="0" cy="1488"/>
              </a:xfrm>
              <a:prstGeom prst="line">
                <a:avLst/>
              </a:prstGeom>
              <a:noFill/>
              <a:ln w="19050">
                <a:solidFill>
                  <a:srgbClr val="0000FF"/>
                </a:solidFill>
                <a:prstDash val="sysDot"/>
                <a:rou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9" name="Line 88"/>
              <p:cNvSpPr>
                <a:spLocks noChangeShapeType="1"/>
              </p:cNvSpPr>
              <p:nvPr/>
            </p:nvSpPr>
            <p:spPr bwMode="auto">
              <a:xfrm>
                <a:off x="1056" y="1728"/>
                <a:ext cx="240" cy="0"/>
              </a:xfrm>
              <a:prstGeom prst="line">
                <a:avLst/>
              </a:prstGeom>
              <a:noFill/>
              <a:ln w="19050">
                <a:solidFill>
                  <a:srgbClr val="0000FF"/>
                </a:solidFill>
                <a:prstDash val="sysDot"/>
                <a:rou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0" name="Line 89"/>
              <p:cNvSpPr>
                <a:spLocks noChangeShapeType="1"/>
              </p:cNvSpPr>
              <p:nvPr/>
            </p:nvSpPr>
            <p:spPr bwMode="auto">
              <a:xfrm>
                <a:off x="1296" y="1728"/>
                <a:ext cx="0" cy="96"/>
              </a:xfrm>
              <a:prstGeom prst="line">
                <a:avLst/>
              </a:prstGeom>
              <a:noFill/>
              <a:ln w="19050">
                <a:solidFill>
                  <a:srgbClr val="0000FF"/>
                </a:solidFill>
                <a:prstDash val="sysDot"/>
                <a:rou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grpSp>
        <p:nvGrpSpPr>
          <p:cNvPr id="152" name="组合 151"/>
          <p:cNvGrpSpPr/>
          <p:nvPr/>
        </p:nvGrpSpPr>
        <p:grpSpPr>
          <a:xfrm>
            <a:off x="9540886" y="2461401"/>
            <a:ext cx="2013476" cy="3694328"/>
            <a:chOff x="5352569" y="2182209"/>
            <a:chExt cx="2013476" cy="3694328"/>
          </a:xfrm>
        </p:grpSpPr>
        <p:sp>
          <p:nvSpPr>
            <p:cNvPr id="153" name="Text Box 24"/>
            <p:cNvSpPr txBox="1">
              <a:spLocks noChangeArrowheads="1"/>
            </p:cNvSpPr>
            <p:nvPr/>
          </p:nvSpPr>
          <p:spPr bwMode="auto">
            <a:xfrm>
              <a:off x="5352569" y="2200179"/>
              <a:ext cx="1179513" cy="38100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lIns="0" tIns="0" rIns="0" bIns="0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2000" i="0" dirty="0" smtClean="0">
                  <a:solidFill>
                    <a:srgbClr val="FF0000"/>
                  </a:solidFill>
                  <a:latin typeface="+mn-ea"/>
                  <a:cs typeface="华康简宋"/>
                </a:rPr>
                <a:t>A</a:t>
              </a:r>
              <a:r>
                <a:rPr lang="en-US" altLang="zh-CN" sz="2000" i="0" baseline="-25000" dirty="0" smtClean="0">
                  <a:solidFill>
                    <a:srgbClr val="FF0000"/>
                  </a:solidFill>
                  <a:latin typeface="+mn-ea"/>
                  <a:cs typeface="华康简宋"/>
                </a:rPr>
                <a:t>4 </a:t>
              </a:r>
              <a:r>
                <a:rPr lang="en-US" altLang="zh-CN" sz="2000" i="0" dirty="0" smtClean="0">
                  <a:solidFill>
                    <a:srgbClr val="FF0000"/>
                  </a:solidFill>
                  <a:latin typeface="+mn-ea"/>
                  <a:cs typeface="华康简宋"/>
                </a:rPr>
                <a:t>A</a:t>
              </a:r>
              <a:r>
                <a:rPr lang="en-US" altLang="zh-CN" sz="2000" i="0" baseline="-25000" dirty="0" smtClean="0">
                  <a:solidFill>
                    <a:srgbClr val="FF0000"/>
                  </a:solidFill>
                  <a:latin typeface="+mn-ea"/>
                </a:rPr>
                <a:t>3    </a:t>
              </a:r>
              <a:r>
                <a:rPr lang="en-US" altLang="zh-CN" sz="2000" i="0" dirty="0" smtClean="0">
                  <a:latin typeface="+mn-ea"/>
                  <a:cs typeface="华康简宋"/>
                </a:rPr>
                <a:t>A</a:t>
              </a:r>
              <a:r>
                <a:rPr lang="en-US" altLang="zh-CN" sz="2000" baseline="-25000" dirty="0" smtClean="0">
                  <a:latin typeface="+mn-ea"/>
                </a:rPr>
                <a:t>2</a:t>
              </a:r>
              <a:endParaRPr lang="en-US" altLang="zh-CN" sz="2000" i="0" baseline="-25000" dirty="0">
                <a:latin typeface="+mn-ea"/>
              </a:endParaRPr>
            </a:p>
          </p:txBody>
        </p:sp>
        <p:sp>
          <p:nvSpPr>
            <p:cNvPr id="154" name="Text Box 25"/>
            <p:cNvSpPr txBox="1">
              <a:spLocks noChangeArrowheads="1"/>
            </p:cNvSpPr>
            <p:nvPr/>
          </p:nvSpPr>
          <p:spPr bwMode="auto">
            <a:xfrm>
              <a:off x="6719932" y="2182209"/>
              <a:ext cx="646113" cy="37007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lIns="0" tIns="0" rIns="0" bIns="0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2000" i="0" dirty="0">
                  <a:latin typeface="+mn-ea"/>
                  <a:cs typeface="华康简宋"/>
                </a:rPr>
                <a:t>A</a:t>
              </a:r>
              <a:r>
                <a:rPr lang="en-US" altLang="zh-CN" sz="2000" i="0" baseline="-25000" dirty="0">
                  <a:latin typeface="+mn-ea"/>
                  <a:cs typeface="华康简宋"/>
                </a:rPr>
                <a:t>0</a:t>
              </a:r>
              <a:endParaRPr lang="en-US" altLang="zh-CN" sz="2000" i="0" baseline="-25000" dirty="0">
                <a:latin typeface="+mn-ea"/>
              </a:endParaRPr>
            </a:p>
          </p:txBody>
        </p:sp>
        <p:sp>
          <p:nvSpPr>
            <p:cNvPr id="155" name="Rectangle 27"/>
            <p:cNvSpPr>
              <a:spLocks noChangeArrowheads="1"/>
            </p:cNvSpPr>
            <p:nvPr/>
          </p:nvSpPr>
          <p:spPr bwMode="auto">
            <a:xfrm>
              <a:off x="5412004" y="2573144"/>
              <a:ext cx="333375" cy="304800"/>
            </a:xfrm>
            <a:prstGeom prst="rect">
              <a:avLst/>
            </a:prstGeom>
            <a:solidFill>
              <a:srgbClr val="FFCC00"/>
            </a:solidFill>
            <a:ln w="9525" algn="ctr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i="0" dirty="0">
                  <a:solidFill>
                    <a:srgbClr val="FF0000"/>
                  </a:solidFill>
                  <a:latin typeface="Tahoma" panose="020B0604030504040204" pitchFamily="34" charset="0"/>
                  <a:ea typeface="宋体" panose="02010600030101010101" pitchFamily="2" charset="-122"/>
                </a:rPr>
                <a:t>0</a:t>
              </a:r>
              <a:endParaRPr lang="en-US" altLang="zh-CN" i="0" dirty="0">
                <a:solidFill>
                  <a:srgbClr val="FF0000"/>
                </a:solidFill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56" name="Rectangle 28"/>
            <p:cNvSpPr>
              <a:spLocks noChangeArrowheads="1"/>
            </p:cNvSpPr>
            <p:nvPr/>
          </p:nvSpPr>
          <p:spPr bwMode="auto">
            <a:xfrm>
              <a:off x="5745379" y="2573144"/>
              <a:ext cx="333375" cy="304800"/>
            </a:xfrm>
            <a:prstGeom prst="rect">
              <a:avLst/>
            </a:prstGeom>
            <a:solidFill>
              <a:srgbClr val="FFCC00"/>
            </a:solidFill>
            <a:ln w="9525" algn="ctr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i="0">
                  <a:solidFill>
                    <a:srgbClr val="FF0000"/>
                  </a:solidFill>
                  <a:latin typeface="Tahoma" panose="020B0604030504040204" pitchFamily="34" charset="0"/>
                  <a:ea typeface="宋体" panose="02010600030101010101" pitchFamily="2" charset="-122"/>
                </a:rPr>
                <a:t>0</a:t>
              </a:r>
              <a:endParaRPr lang="en-US" altLang="zh-CN" i="0">
                <a:solidFill>
                  <a:srgbClr val="FF0000"/>
                </a:solidFill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57" name="Rectangle 29"/>
            <p:cNvSpPr>
              <a:spLocks noChangeArrowheads="1"/>
            </p:cNvSpPr>
            <p:nvPr/>
          </p:nvSpPr>
          <p:spPr bwMode="auto">
            <a:xfrm>
              <a:off x="6179234" y="2573144"/>
              <a:ext cx="333375" cy="304800"/>
            </a:xfrm>
            <a:prstGeom prst="rect">
              <a:avLst/>
            </a:prstGeom>
            <a:solidFill>
              <a:srgbClr val="FFCC00"/>
            </a:solidFill>
            <a:ln w="9525" algn="ctr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i="0" dirty="0">
                  <a:solidFill>
                    <a:srgbClr val="FF0000"/>
                  </a:solidFill>
                  <a:latin typeface="Tahoma" panose="020B0604030504040204" pitchFamily="34" charset="0"/>
                  <a:ea typeface="宋体" panose="02010600030101010101" pitchFamily="2" charset="-122"/>
                </a:rPr>
                <a:t>0</a:t>
              </a:r>
              <a:endParaRPr lang="en-US" altLang="zh-CN" i="0" dirty="0">
                <a:solidFill>
                  <a:srgbClr val="FF0000"/>
                </a:solidFill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58" name="Rectangle 30"/>
            <p:cNvSpPr>
              <a:spLocks noChangeArrowheads="1"/>
            </p:cNvSpPr>
            <p:nvPr/>
          </p:nvSpPr>
          <p:spPr bwMode="auto">
            <a:xfrm>
              <a:off x="6512609" y="2573144"/>
              <a:ext cx="333375" cy="304800"/>
            </a:xfrm>
            <a:prstGeom prst="rect">
              <a:avLst/>
            </a:prstGeom>
            <a:solidFill>
              <a:srgbClr val="FFCC00"/>
            </a:solidFill>
            <a:ln w="9525" algn="ctr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i="0">
                  <a:latin typeface="Tahoma" panose="020B0604030504040204" pitchFamily="34" charset="0"/>
                  <a:ea typeface="宋体" panose="02010600030101010101" pitchFamily="2" charset="-122"/>
                </a:rPr>
                <a:t>0</a:t>
              </a:r>
              <a:endParaRPr lang="en-US" altLang="zh-CN" i="0"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59" name="Rectangle 34"/>
            <p:cNvSpPr>
              <a:spLocks noChangeArrowheads="1"/>
            </p:cNvSpPr>
            <p:nvPr/>
          </p:nvSpPr>
          <p:spPr bwMode="auto">
            <a:xfrm>
              <a:off x="6851336" y="2573144"/>
              <a:ext cx="333375" cy="304800"/>
            </a:xfrm>
            <a:prstGeom prst="rect">
              <a:avLst/>
            </a:prstGeom>
            <a:solidFill>
              <a:srgbClr val="FFCC00"/>
            </a:solidFill>
            <a:ln w="9525" algn="ctr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i="0">
                  <a:latin typeface="Tahoma" panose="020B0604030504040204" pitchFamily="34" charset="0"/>
                  <a:ea typeface="宋体" panose="02010600030101010101" pitchFamily="2" charset="-122"/>
                </a:rPr>
                <a:t>0</a:t>
              </a:r>
              <a:endParaRPr lang="en-US" altLang="zh-CN" i="0"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60" name="Rectangle 35"/>
            <p:cNvSpPr>
              <a:spLocks noChangeArrowheads="1"/>
            </p:cNvSpPr>
            <p:nvPr/>
          </p:nvSpPr>
          <p:spPr bwMode="auto">
            <a:xfrm>
              <a:off x="5412004" y="2954144"/>
              <a:ext cx="333375" cy="304800"/>
            </a:xfrm>
            <a:prstGeom prst="rect">
              <a:avLst/>
            </a:prstGeom>
            <a:solidFill>
              <a:srgbClr val="FFCC00"/>
            </a:solidFill>
            <a:ln w="9525" algn="ctr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i="0">
                  <a:solidFill>
                    <a:srgbClr val="FF0000"/>
                  </a:solidFill>
                  <a:latin typeface="Tahoma" panose="020B0604030504040204" pitchFamily="34" charset="0"/>
                  <a:ea typeface="宋体" panose="02010600030101010101" pitchFamily="2" charset="-122"/>
                </a:rPr>
                <a:t>0</a:t>
              </a:r>
              <a:endParaRPr lang="en-US" altLang="zh-CN" i="0">
                <a:solidFill>
                  <a:srgbClr val="FF0000"/>
                </a:solidFill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61" name="Rectangle 36"/>
            <p:cNvSpPr>
              <a:spLocks noChangeArrowheads="1"/>
            </p:cNvSpPr>
            <p:nvPr/>
          </p:nvSpPr>
          <p:spPr bwMode="auto">
            <a:xfrm>
              <a:off x="5745379" y="2954144"/>
              <a:ext cx="333375" cy="304800"/>
            </a:xfrm>
            <a:prstGeom prst="rect">
              <a:avLst/>
            </a:prstGeom>
            <a:solidFill>
              <a:srgbClr val="FFCC00"/>
            </a:solidFill>
            <a:ln w="9525" algn="ctr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i="0">
                  <a:solidFill>
                    <a:srgbClr val="FF0000"/>
                  </a:solidFill>
                  <a:latin typeface="Tahoma" panose="020B0604030504040204" pitchFamily="34" charset="0"/>
                  <a:ea typeface="宋体" panose="02010600030101010101" pitchFamily="2" charset="-122"/>
                </a:rPr>
                <a:t>0</a:t>
              </a:r>
              <a:endParaRPr lang="en-US" altLang="zh-CN" i="0">
                <a:solidFill>
                  <a:srgbClr val="FF0000"/>
                </a:solidFill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62" name="Rectangle 37"/>
            <p:cNvSpPr>
              <a:spLocks noChangeArrowheads="1"/>
            </p:cNvSpPr>
            <p:nvPr/>
          </p:nvSpPr>
          <p:spPr bwMode="auto">
            <a:xfrm>
              <a:off x="6179234" y="2954144"/>
              <a:ext cx="333375" cy="304800"/>
            </a:xfrm>
            <a:prstGeom prst="rect">
              <a:avLst/>
            </a:prstGeom>
            <a:solidFill>
              <a:srgbClr val="FFCC00"/>
            </a:solidFill>
            <a:ln w="9525" algn="ctr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solidFill>
                    <a:srgbClr val="FF0000"/>
                  </a:solidFill>
                  <a:latin typeface="Tahoma" panose="020B0604030504040204" pitchFamily="34" charset="0"/>
                  <a:ea typeface="宋体" panose="02010600030101010101" pitchFamily="2" charset="-122"/>
                </a:rPr>
                <a:t>1</a:t>
              </a:r>
              <a:endParaRPr lang="en-US" altLang="zh-CN" dirty="0">
                <a:solidFill>
                  <a:srgbClr val="FF0000"/>
                </a:solidFill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63" name="Rectangle 38"/>
            <p:cNvSpPr>
              <a:spLocks noChangeArrowheads="1"/>
            </p:cNvSpPr>
            <p:nvPr/>
          </p:nvSpPr>
          <p:spPr bwMode="auto">
            <a:xfrm>
              <a:off x="6512609" y="2954144"/>
              <a:ext cx="333375" cy="304800"/>
            </a:xfrm>
            <a:prstGeom prst="rect">
              <a:avLst/>
            </a:prstGeom>
            <a:solidFill>
              <a:srgbClr val="FFCC00"/>
            </a:solidFill>
            <a:ln w="9525" algn="ctr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i="0">
                  <a:latin typeface="Tahoma" panose="020B0604030504040204" pitchFamily="34" charset="0"/>
                  <a:ea typeface="宋体" panose="02010600030101010101" pitchFamily="2" charset="-122"/>
                </a:rPr>
                <a:t>1</a:t>
              </a:r>
              <a:endParaRPr lang="en-US" altLang="zh-CN" i="0"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64" name="Rectangle 42"/>
            <p:cNvSpPr>
              <a:spLocks noChangeArrowheads="1"/>
            </p:cNvSpPr>
            <p:nvPr/>
          </p:nvSpPr>
          <p:spPr bwMode="auto">
            <a:xfrm>
              <a:off x="6851336" y="2954144"/>
              <a:ext cx="333375" cy="304800"/>
            </a:xfrm>
            <a:prstGeom prst="rect">
              <a:avLst/>
            </a:prstGeom>
            <a:solidFill>
              <a:srgbClr val="FFCC00"/>
            </a:solidFill>
            <a:ln w="9525" algn="ctr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i="0">
                  <a:latin typeface="Tahoma" panose="020B0604030504040204" pitchFamily="34" charset="0"/>
                  <a:ea typeface="宋体" panose="02010600030101010101" pitchFamily="2" charset="-122"/>
                </a:rPr>
                <a:t>1</a:t>
              </a:r>
              <a:endParaRPr lang="en-US" altLang="zh-CN" i="0"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65" name="Rectangle 44"/>
            <p:cNvSpPr>
              <a:spLocks noChangeArrowheads="1"/>
            </p:cNvSpPr>
            <p:nvPr/>
          </p:nvSpPr>
          <p:spPr bwMode="auto">
            <a:xfrm>
              <a:off x="5412004" y="3383857"/>
              <a:ext cx="333375" cy="304800"/>
            </a:xfrm>
            <a:prstGeom prst="rect">
              <a:avLst/>
            </a:prstGeom>
            <a:solidFill>
              <a:srgbClr val="CCFF66"/>
            </a:solidFill>
            <a:ln w="9525" algn="ctr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i="0">
                  <a:solidFill>
                    <a:srgbClr val="FF0000"/>
                  </a:solidFill>
                  <a:latin typeface="Tahoma" panose="020B0604030504040204" pitchFamily="34" charset="0"/>
                  <a:ea typeface="宋体" panose="02010600030101010101" pitchFamily="2" charset="-122"/>
                </a:rPr>
                <a:t>0</a:t>
              </a:r>
              <a:endParaRPr lang="en-US" altLang="zh-CN" i="0">
                <a:solidFill>
                  <a:srgbClr val="FF0000"/>
                </a:solidFill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66" name="Rectangle 45"/>
            <p:cNvSpPr>
              <a:spLocks noChangeArrowheads="1"/>
            </p:cNvSpPr>
            <p:nvPr/>
          </p:nvSpPr>
          <p:spPr bwMode="auto">
            <a:xfrm>
              <a:off x="5745379" y="3383857"/>
              <a:ext cx="333375" cy="304800"/>
            </a:xfrm>
            <a:prstGeom prst="rect">
              <a:avLst/>
            </a:prstGeom>
            <a:solidFill>
              <a:srgbClr val="CCFF66"/>
            </a:solidFill>
            <a:ln w="9525" algn="ctr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i="0">
                  <a:solidFill>
                    <a:srgbClr val="FF0000"/>
                  </a:solidFill>
                  <a:latin typeface="Tahoma" panose="020B0604030504040204" pitchFamily="34" charset="0"/>
                  <a:ea typeface="宋体" panose="02010600030101010101" pitchFamily="2" charset="-122"/>
                </a:rPr>
                <a:t>1</a:t>
              </a:r>
              <a:endParaRPr lang="en-US" altLang="zh-CN" i="0">
                <a:solidFill>
                  <a:srgbClr val="FF0000"/>
                </a:solidFill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67" name="Rectangle 46"/>
            <p:cNvSpPr>
              <a:spLocks noChangeArrowheads="1"/>
            </p:cNvSpPr>
            <p:nvPr/>
          </p:nvSpPr>
          <p:spPr bwMode="auto">
            <a:xfrm>
              <a:off x="6179234" y="3383857"/>
              <a:ext cx="333375" cy="304800"/>
            </a:xfrm>
            <a:prstGeom prst="rect">
              <a:avLst/>
            </a:prstGeom>
            <a:solidFill>
              <a:srgbClr val="CCFF66"/>
            </a:solidFill>
            <a:ln w="9525" algn="ctr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solidFill>
                    <a:srgbClr val="FF0000"/>
                  </a:solidFill>
                  <a:latin typeface="Tahoma" panose="020B0604030504040204" pitchFamily="34" charset="0"/>
                  <a:ea typeface="宋体" panose="02010600030101010101" pitchFamily="2" charset="-122"/>
                </a:rPr>
                <a:t>0</a:t>
              </a:r>
              <a:endParaRPr lang="en-US" altLang="zh-CN" dirty="0">
                <a:solidFill>
                  <a:srgbClr val="FF0000"/>
                </a:solidFill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68" name="Rectangle 47"/>
            <p:cNvSpPr>
              <a:spLocks noChangeArrowheads="1"/>
            </p:cNvSpPr>
            <p:nvPr/>
          </p:nvSpPr>
          <p:spPr bwMode="auto">
            <a:xfrm>
              <a:off x="6512609" y="3383857"/>
              <a:ext cx="333375" cy="304800"/>
            </a:xfrm>
            <a:prstGeom prst="rect">
              <a:avLst/>
            </a:prstGeom>
            <a:solidFill>
              <a:srgbClr val="CCFF66"/>
            </a:solidFill>
            <a:ln w="9525" algn="ctr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i="0">
                  <a:latin typeface="Tahoma" panose="020B0604030504040204" pitchFamily="34" charset="0"/>
                  <a:ea typeface="宋体" panose="02010600030101010101" pitchFamily="2" charset="-122"/>
                </a:rPr>
                <a:t>0</a:t>
              </a:r>
              <a:endParaRPr lang="en-US" altLang="zh-CN" i="0"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69" name="Rectangle 51"/>
            <p:cNvSpPr>
              <a:spLocks noChangeArrowheads="1"/>
            </p:cNvSpPr>
            <p:nvPr/>
          </p:nvSpPr>
          <p:spPr bwMode="auto">
            <a:xfrm>
              <a:off x="6851336" y="3383857"/>
              <a:ext cx="333375" cy="304800"/>
            </a:xfrm>
            <a:prstGeom prst="rect">
              <a:avLst/>
            </a:prstGeom>
            <a:solidFill>
              <a:srgbClr val="CCFF66"/>
            </a:solidFill>
            <a:ln w="9525" algn="ctr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i="0">
                  <a:latin typeface="Tahoma" panose="020B0604030504040204" pitchFamily="34" charset="0"/>
                  <a:ea typeface="宋体" panose="02010600030101010101" pitchFamily="2" charset="-122"/>
                </a:rPr>
                <a:t>0</a:t>
              </a:r>
              <a:endParaRPr lang="en-US" altLang="zh-CN" i="0"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70" name="Rectangle 52"/>
            <p:cNvSpPr>
              <a:spLocks noChangeArrowheads="1"/>
            </p:cNvSpPr>
            <p:nvPr/>
          </p:nvSpPr>
          <p:spPr bwMode="auto">
            <a:xfrm>
              <a:off x="5412004" y="3764857"/>
              <a:ext cx="333375" cy="304800"/>
            </a:xfrm>
            <a:prstGeom prst="rect">
              <a:avLst/>
            </a:prstGeom>
            <a:solidFill>
              <a:srgbClr val="CCFF66"/>
            </a:solidFill>
            <a:ln w="9525" algn="ctr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i="0">
                  <a:solidFill>
                    <a:srgbClr val="FF0000"/>
                  </a:solidFill>
                  <a:latin typeface="Tahoma" panose="020B0604030504040204" pitchFamily="34" charset="0"/>
                  <a:ea typeface="宋体" panose="02010600030101010101" pitchFamily="2" charset="-122"/>
                </a:rPr>
                <a:t>0</a:t>
              </a:r>
              <a:endParaRPr lang="en-US" altLang="zh-CN" i="0">
                <a:solidFill>
                  <a:srgbClr val="FF0000"/>
                </a:solidFill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71" name="Rectangle 53"/>
            <p:cNvSpPr>
              <a:spLocks noChangeArrowheads="1"/>
            </p:cNvSpPr>
            <p:nvPr/>
          </p:nvSpPr>
          <p:spPr bwMode="auto">
            <a:xfrm>
              <a:off x="5745379" y="3764857"/>
              <a:ext cx="333375" cy="304800"/>
            </a:xfrm>
            <a:prstGeom prst="rect">
              <a:avLst/>
            </a:prstGeom>
            <a:solidFill>
              <a:srgbClr val="CCFF66"/>
            </a:solidFill>
            <a:ln w="9525" algn="ctr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i="0">
                  <a:solidFill>
                    <a:srgbClr val="FF0000"/>
                  </a:solidFill>
                  <a:latin typeface="Tahoma" panose="020B0604030504040204" pitchFamily="34" charset="0"/>
                  <a:ea typeface="宋体" panose="02010600030101010101" pitchFamily="2" charset="-122"/>
                </a:rPr>
                <a:t>1</a:t>
              </a:r>
              <a:endParaRPr lang="en-US" altLang="zh-CN" i="0">
                <a:solidFill>
                  <a:srgbClr val="FF0000"/>
                </a:solidFill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72" name="Rectangle 54"/>
            <p:cNvSpPr>
              <a:spLocks noChangeArrowheads="1"/>
            </p:cNvSpPr>
            <p:nvPr/>
          </p:nvSpPr>
          <p:spPr bwMode="auto">
            <a:xfrm>
              <a:off x="6179234" y="3764857"/>
              <a:ext cx="333375" cy="304800"/>
            </a:xfrm>
            <a:prstGeom prst="rect">
              <a:avLst/>
            </a:prstGeom>
            <a:solidFill>
              <a:srgbClr val="CCFF66"/>
            </a:solidFill>
            <a:ln w="9525" algn="ctr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solidFill>
                    <a:srgbClr val="FF0000"/>
                  </a:solidFill>
                  <a:latin typeface="Tahoma" panose="020B0604030504040204" pitchFamily="34" charset="0"/>
                  <a:ea typeface="宋体" panose="02010600030101010101" pitchFamily="2" charset="-122"/>
                </a:rPr>
                <a:t>1</a:t>
              </a:r>
              <a:endParaRPr lang="en-US" altLang="zh-CN" dirty="0">
                <a:solidFill>
                  <a:srgbClr val="FF0000"/>
                </a:solidFill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73" name="Rectangle 55"/>
            <p:cNvSpPr>
              <a:spLocks noChangeArrowheads="1"/>
            </p:cNvSpPr>
            <p:nvPr/>
          </p:nvSpPr>
          <p:spPr bwMode="auto">
            <a:xfrm>
              <a:off x="6512609" y="3764857"/>
              <a:ext cx="333375" cy="304800"/>
            </a:xfrm>
            <a:prstGeom prst="rect">
              <a:avLst/>
            </a:prstGeom>
            <a:solidFill>
              <a:srgbClr val="CCFF66"/>
            </a:solidFill>
            <a:ln w="9525" algn="ctr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i="0">
                  <a:latin typeface="Tahoma" panose="020B0604030504040204" pitchFamily="34" charset="0"/>
                  <a:ea typeface="宋体" panose="02010600030101010101" pitchFamily="2" charset="-122"/>
                </a:rPr>
                <a:t>1</a:t>
              </a:r>
              <a:endParaRPr lang="en-US" altLang="zh-CN" i="0"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74" name="Rectangle 59"/>
            <p:cNvSpPr>
              <a:spLocks noChangeArrowheads="1"/>
            </p:cNvSpPr>
            <p:nvPr/>
          </p:nvSpPr>
          <p:spPr bwMode="auto">
            <a:xfrm>
              <a:off x="6851336" y="3764857"/>
              <a:ext cx="333375" cy="304800"/>
            </a:xfrm>
            <a:prstGeom prst="rect">
              <a:avLst/>
            </a:prstGeom>
            <a:solidFill>
              <a:srgbClr val="CCFF66"/>
            </a:solidFill>
            <a:ln w="9525" algn="ctr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i="0">
                  <a:latin typeface="Tahoma" panose="020B0604030504040204" pitchFamily="34" charset="0"/>
                  <a:ea typeface="宋体" panose="02010600030101010101" pitchFamily="2" charset="-122"/>
                </a:rPr>
                <a:t>1</a:t>
              </a:r>
              <a:endParaRPr lang="en-US" altLang="zh-CN" i="0"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75" name="Rectangle 61"/>
            <p:cNvSpPr>
              <a:spLocks noChangeArrowheads="1"/>
            </p:cNvSpPr>
            <p:nvPr/>
          </p:nvSpPr>
          <p:spPr bwMode="auto">
            <a:xfrm>
              <a:off x="5412004" y="4295054"/>
              <a:ext cx="333375" cy="304800"/>
            </a:xfrm>
            <a:prstGeom prst="rect">
              <a:avLst/>
            </a:prstGeom>
            <a:solidFill>
              <a:srgbClr val="FFCC00"/>
            </a:solidFill>
            <a:ln w="9525" algn="ctr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i="0">
                  <a:solidFill>
                    <a:srgbClr val="FF0000"/>
                  </a:solidFill>
                  <a:latin typeface="Tahoma" panose="020B0604030504040204" pitchFamily="34" charset="0"/>
                  <a:ea typeface="宋体" panose="02010600030101010101" pitchFamily="2" charset="-122"/>
                </a:rPr>
                <a:t>1</a:t>
              </a:r>
              <a:endParaRPr lang="en-US" altLang="zh-CN" i="0">
                <a:solidFill>
                  <a:srgbClr val="FF0000"/>
                </a:solidFill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76" name="Rectangle 62"/>
            <p:cNvSpPr>
              <a:spLocks noChangeArrowheads="1"/>
            </p:cNvSpPr>
            <p:nvPr/>
          </p:nvSpPr>
          <p:spPr bwMode="auto">
            <a:xfrm>
              <a:off x="5745379" y="4295054"/>
              <a:ext cx="333375" cy="304800"/>
            </a:xfrm>
            <a:prstGeom prst="rect">
              <a:avLst/>
            </a:prstGeom>
            <a:solidFill>
              <a:srgbClr val="FFCC00"/>
            </a:solidFill>
            <a:ln w="9525" algn="ctr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i="0">
                  <a:solidFill>
                    <a:srgbClr val="FF0000"/>
                  </a:solidFill>
                  <a:latin typeface="Tahoma" panose="020B0604030504040204" pitchFamily="34" charset="0"/>
                  <a:ea typeface="宋体" panose="02010600030101010101" pitchFamily="2" charset="-122"/>
                </a:rPr>
                <a:t>0</a:t>
              </a:r>
              <a:endParaRPr lang="en-US" altLang="zh-CN" i="0">
                <a:solidFill>
                  <a:srgbClr val="FF0000"/>
                </a:solidFill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77" name="Rectangle 63"/>
            <p:cNvSpPr>
              <a:spLocks noChangeArrowheads="1"/>
            </p:cNvSpPr>
            <p:nvPr/>
          </p:nvSpPr>
          <p:spPr bwMode="auto">
            <a:xfrm>
              <a:off x="6179234" y="4295054"/>
              <a:ext cx="333375" cy="304800"/>
            </a:xfrm>
            <a:prstGeom prst="rect">
              <a:avLst/>
            </a:prstGeom>
            <a:solidFill>
              <a:srgbClr val="FFCC00"/>
            </a:solidFill>
            <a:ln w="9525" algn="ctr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solidFill>
                    <a:srgbClr val="FF0000"/>
                  </a:solidFill>
                  <a:latin typeface="Tahoma" panose="020B0604030504040204" pitchFamily="34" charset="0"/>
                  <a:ea typeface="宋体" panose="02010600030101010101" pitchFamily="2" charset="-122"/>
                </a:rPr>
                <a:t>0</a:t>
              </a:r>
              <a:endParaRPr lang="en-US" altLang="zh-CN" dirty="0">
                <a:solidFill>
                  <a:srgbClr val="FF0000"/>
                </a:solidFill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78" name="Rectangle 64"/>
            <p:cNvSpPr>
              <a:spLocks noChangeArrowheads="1"/>
            </p:cNvSpPr>
            <p:nvPr/>
          </p:nvSpPr>
          <p:spPr bwMode="auto">
            <a:xfrm>
              <a:off x="6512609" y="4295054"/>
              <a:ext cx="333375" cy="304800"/>
            </a:xfrm>
            <a:prstGeom prst="rect">
              <a:avLst/>
            </a:prstGeom>
            <a:solidFill>
              <a:srgbClr val="FFCC00"/>
            </a:solidFill>
            <a:ln w="9525" algn="ctr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i="0">
                  <a:latin typeface="Tahoma" panose="020B0604030504040204" pitchFamily="34" charset="0"/>
                  <a:ea typeface="宋体" panose="02010600030101010101" pitchFamily="2" charset="-122"/>
                </a:rPr>
                <a:t>0</a:t>
              </a:r>
              <a:endParaRPr lang="en-US" altLang="zh-CN" i="0"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79" name="Rectangle 68"/>
            <p:cNvSpPr>
              <a:spLocks noChangeArrowheads="1"/>
            </p:cNvSpPr>
            <p:nvPr/>
          </p:nvSpPr>
          <p:spPr bwMode="auto">
            <a:xfrm>
              <a:off x="6851336" y="4295054"/>
              <a:ext cx="333375" cy="304800"/>
            </a:xfrm>
            <a:prstGeom prst="rect">
              <a:avLst/>
            </a:prstGeom>
            <a:solidFill>
              <a:srgbClr val="FFCC00"/>
            </a:solidFill>
            <a:ln w="9525" algn="ctr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i="0">
                  <a:latin typeface="Tahoma" panose="020B0604030504040204" pitchFamily="34" charset="0"/>
                  <a:ea typeface="宋体" panose="02010600030101010101" pitchFamily="2" charset="-122"/>
                </a:rPr>
                <a:t>0</a:t>
              </a:r>
              <a:endParaRPr lang="en-US" altLang="zh-CN" i="0"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80" name="Rectangle 69"/>
            <p:cNvSpPr>
              <a:spLocks noChangeArrowheads="1"/>
            </p:cNvSpPr>
            <p:nvPr/>
          </p:nvSpPr>
          <p:spPr bwMode="auto">
            <a:xfrm>
              <a:off x="5412004" y="4676054"/>
              <a:ext cx="333375" cy="304800"/>
            </a:xfrm>
            <a:prstGeom prst="rect">
              <a:avLst/>
            </a:prstGeom>
            <a:solidFill>
              <a:srgbClr val="FFCC00"/>
            </a:solidFill>
            <a:ln w="9525" algn="ctr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i="0">
                  <a:solidFill>
                    <a:srgbClr val="FF0000"/>
                  </a:solidFill>
                  <a:latin typeface="Tahoma" panose="020B0604030504040204" pitchFamily="34" charset="0"/>
                  <a:ea typeface="宋体" panose="02010600030101010101" pitchFamily="2" charset="-122"/>
                </a:rPr>
                <a:t>1</a:t>
              </a:r>
              <a:endParaRPr lang="en-US" altLang="zh-CN" i="0">
                <a:solidFill>
                  <a:srgbClr val="FF0000"/>
                </a:solidFill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81" name="Rectangle 70"/>
            <p:cNvSpPr>
              <a:spLocks noChangeArrowheads="1"/>
            </p:cNvSpPr>
            <p:nvPr/>
          </p:nvSpPr>
          <p:spPr bwMode="auto">
            <a:xfrm>
              <a:off x="5745379" y="4676054"/>
              <a:ext cx="333375" cy="304800"/>
            </a:xfrm>
            <a:prstGeom prst="rect">
              <a:avLst/>
            </a:prstGeom>
            <a:solidFill>
              <a:srgbClr val="FFCC00"/>
            </a:solidFill>
            <a:ln w="9525" algn="ctr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i="0">
                  <a:solidFill>
                    <a:srgbClr val="FF0000"/>
                  </a:solidFill>
                  <a:latin typeface="Tahoma" panose="020B0604030504040204" pitchFamily="34" charset="0"/>
                  <a:ea typeface="宋体" panose="02010600030101010101" pitchFamily="2" charset="-122"/>
                </a:rPr>
                <a:t>0</a:t>
              </a:r>
              <a:endParaRPr lang="en-US" altLang="zh-CN" i="0">
                <a:solidFill>
                  <a:srgbClr val="FF0000"/>
                </a:solidFill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82" name="Rectangle 71"/>
            <p:cNvSpPr>
              <a:spLocks noChangeArrowheads="1"/>
            </p:cNvSpPr>
            <p:nvPr/>
          </p:nvSpPr>
          <p:spPr bwMode="auto">
            <a:xfrm>
              <a:off x="6179234" y="4676054"/>
              <a:ext cx="333375" cy="304800"/>
            </a:xfrm>
            <a:prstGeom prst="rect">
              <a:avLst/>
            </a:prstGeom>
            <a:solidFill>
              <a:srgbClr val="FFCC00"/>
            </a:solidFill>
            <a:ln w="9525" algn="ctr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solidFill>
                    <a:srgbClr val="FF0000"/>
                  </a:solidFill>
                  <a:latin typeface="Tahoma" panose="020B0604030504040204" pitchFamily="34" charset="0"/>
                  <a:ea typeface="宋体" panose="02010600030101010101" pitchFamily="2" charset="-122"/>
                </a:rPr>
                <a:t>1</a:t>
              </a:r>
              <a:endParaRPr lang="en-US" altLang="zh-CN" dirty="0">
                <a:solidFill>
                  <a:srgbClr val="FF0000"/>
                </a:solidFill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83" name="Rectangle 72"/>
            <p:cNvSpPr>
              <a:spLocks noChangeArrowheads="1"/>
            </p:cNvSpPr>
            <p:nvPr/>
          </p:nvSpPr>
          <p:spPr bwMode="auto">
            <a:xfrm>
              <a:off x="6512609" y="4676054"/>
              <a:ext cx="333375" cy="304800"/>
            </a:xfrm>
            <a:prstGeom prst="rect">
              <a:avLst/>
            </a:prstGeom>
            <a:solidFill>
              <a:srgbClr val="FFCC00"/>
            </a:solidFill>
            <a:ln w="9525" algn="ctr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i="0">
                  <a:latin typeface="Tahoma" panose="020B0604030504040204" pitchFamily="34" charset="0"/>
                  <a:ea typeface="宋体" panose="02010600030101010101" pitchFamily="2" charset="-122"/>
                </a:rPr>
                <a:t>1</a:t>
              </a:r>
              <a:endParaRPr lang="en-US" altLang="zh-CN" i="0"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84" name="Rectangle 76"/>
            <p:cNvSpPr>
              <a:spLocks noChangeArrowheads="1"/>
            </p:cNvSpPr>
            <p:nvPr/>
          </p:nvSpPr>
          <p:spPr bwMode="auto">
            <a:xfrm>
              <a:off x="6851336" y="4676054"/>
              <a:ext cx="333375" cy="304800"/>
            </a:xfrm>
            <a:prstGeom prst="rect">
              <a:avLst/>
            </a:prstGeom>
            <a:solidFill>
              <a:srgbClr val="FFCC00"/>
            </a:solidFill>
            <a:ln w="9525" algn="ctr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i="0">
                  <a:latin typeface="Tahoma" panose="020B0604030504040204" pitchFamily="34" charset="0"/>
                  <a:ea typeface="宋体" panose="02010600030101010101" pitchFamily="2" charset="-122"/>
                </a:rPr>
                <a:t>1</a:t>
              </a:r>
              <a:endParaRPr lang="en-US" altLang="zh-CN" i="0"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85" name="Rectangle 78"/>
            <p:cNvSpPr>
              <a:spLocks noChangeArrowheads="1"/>
            </p:cNvSpPr>
            <p:nvPr/>
          </p:nvSpPr>
          <p:spPr bwMode="auto">
            <a:xfrm>
              <a:off x="5412004" y="5190737"/>
              <a:ext cx="333375" cy="304800"/>
            </a:xfrm>
            <a:prstGeom prst="rect">
              <a:avLst/>
            </a:prstGeom>
            <a:solidFill>
              <a:srgbClr val="CCFF66"/>
            </a:solidFill>
            <a:ln w="9525" algn="ctr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i="0">
                  <a:solidFill>
                    <a:srgbClr val="FF0000"/>
                  </a:solidFill>
                  <a:latin typeface="Tahoma" panose="020B0604030504040204" pitchFamily="34" charset="0"/>
                  <a:ea typeface="宋体" panose="02010600030101010101" pitchFamily="2" charset="-122"/>
                </a:rPr>
                <a:t>1</a:t>
              </a:r>
              <a:endParaRPr lang="en-US" altLang="zh-CN" i="0">
                <a:solidFill>
                  <a:srgbClr val="FF0000"/>
                </a:solidFill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86" name="Rectangle 79"/>
            <p:cNvSpPr>
              <a:spLocks noChangeArrowheads="1"/>
            </p:cNvSpPr>
            <p:nvPr/>
          </p:nvSpPr>
          <p:spPr bwMode="auto">
            <a:xfrm>
              <a:off x="5745379" y="5190737"/>
              <a:ext cx="333375" cy="304800"/>
            </a:xfrm>
            <a:prstGeom prst="rect">
              <a:avLst/>
            </a:prstGeom>
            <a:solidFill>
              <a:srgbClr val="CCFF66"/>
            </a:solidFill>
            <a:ln w="9525" algn="ctr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i="0">
                  <a:solidFill>
                    <a:srgbClr val="FF0000"/>
                  </a:solidFill>
                  <a:latin typeface="Tahoma" panose="020B0604030504040204" pitchFamily="34" charset="0"/>
                  <a:ea typeface="宋体" panose="02010600030101010101" pitchFamily="2" charset="-122"/>
                </a:rPr>
                <a:t>1</a:t>
              </a:r>
              <a:endParaRPr lang="en-US" altLang="zh-CN" i="0">
                <a:solidFill>
                  <a:srgbClr val="FF0000"/>
                </a:solidFill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87" name="Rectangle 80"/>
            <p:cNvSpPr>
              <a:spLocks noChangeArrowheads="1"/>
            </p:cNvSpPr>
            <p:nvPr/>
          </p:nvSpPr>
          <p:spPr bwMode="auto">
            <a:xfrm>
              <a:off x="6179234" y="5190737"/>
              <a:ext cx="333375" cy="304800"/>
            </a:xfrm>
            <a:prstGeom prst="rect">
              <a:avLst/>
            </a:prstGeom>
            <a:solidFill>
              <a:srgbClr val="CCFF66"/>
            </a:solidFill>
            <a:ln w="9525" algn="ctr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solidFill>
                    <a:srgbClr val="FF0000"/>
                  </a:solidFill>
                  <a:latin typeface="Tahoma" panose="020B0604030504040204" pitchFamily="34" charset="0"/>
                  <a:ea typeface="宋体" panose="02010600030101010101" pitchFamily="2" charset="-122"/>
                </a:rPr>
                <a:t>0</a:t>
              </a:r>
              <a:endParaRPr lang="en-US" altLang="zh-CN" dirty="0">
                <a:solidFill>
                  <a:srgbClr val="FF0000"/>
                </a:solidFill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88" name="Rectangle 81"/>
            <p:cNvSpPr>
              <a:spLocks noChangeArrowheads="1"/>
            </p:cNvSpPr>
            <p:nvPr/>
          </p:nvSpPr>
          <p:spPr bwMode="auto">
            <a:xfrm>
              <a:off x="6512609" y="5190737"/>
              <a:ext cx="333375" cy="304800"/>
            </a:xfrm>
            <a:prstGeom prst="rect">
              <a:avLst/>
            </a:prstGeom>
            <a:solidFill>
              <a:srgbClr val="CCFF66"/>
            </a:solidFill>
            <a:ln w="9525" algn="ctr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i="0">
                  <a:latin typeface="Tahoma" panose="020B0604030504040204" pitchFamily="34" charset="0"/>
                  <a:ea typeface="宋体" panose="02010600030101010101" pitchFamily="2" charset="-122"/>
                </a:rPr>
                <a:t>0</a:t>
              </a:r>
              <a:endParaRPr lang="en-US" altLang="zh-CN" i="0"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89" name="Rectangle 85"/>
            <p:cNvSpPr>
              <a:spLocks noChangeArrowheads="1"/>
            </p:cNvSpPr>
            <p:nvPr/>
          </p:nvSpPr>
          <p:spPr bwMode="auto">
            <a:xfrm>
              <a:off x="6851336" y="5190737"/>
              <a:ext cx="333375" cy="304800"/>
            </a:xfrm>
            <a:prstGeom prst="rect">
              <a:avLst/>
            </a:prstGeom>
            <a:solidFill>
              <a:srgbClr val="CCFF66"/>
            </a:solidFill>
            <a:ln w="9525" algn="ctr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i="0">
                  <a:latin typeface="Tahoma" panose="020B0604030504040204" pitchFamily="34" charset="0"/>
                  <a:ea typeface="宋体" panose="02010600030101010101" pitchFamily="2" charset="-122"/>
                </a:rPr>
                <a:t>0</a:t>
              </a:r>
              <a:endParaRPr lang="en-US" altLang="zh-CN" i="0"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90" name="Rectangle 86"/>
            <p:cNvSpPr>
              <a:spLocks noChangeArrowheads="1"/>
            </p:cNvSpPr>
            <p:nvPr/>
          </p:nvSpPr>
          <p:spPr bwMode="auto">
            <a:xfrm>
              <a:off x="5412004" y="5571737"/>
              <a:ext cx="333375" cy="304800"/>
            </a:xfrm>
            <a:prstGeom prst="rect">
              <a:avLst/>
            </a:prstGeom>
            <a:solidFill>
              <a:srgbClr val="CCFF66"/>
            </a:solidFill>
            <a:ln w="9525" algn="ctr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i="0">
                  <a:solidFill>
                    <a:srgbClr val="FF0000"/>
                  </a:solidFill>
                  <a:latin typeface="Tahoma" panose="020B0604030504040204" pitchFamily="34" charset="0"/>
                  <a:ea typeface="宋体" panose="02010600030101010101" pitchFamily="2" charset="-122"/>
                </a:rPr>
                <a:t>1</a:t>
              </a:r>
              <a:endParaRPr lang="en-US" altLang="zh-CN" i="0">
                <a:solidFill>
                  <a:srgbClr val="FF0000"/>
                </a:solidFill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91" name="Rectangle 87"/>
            <p:cNvSpPr>
              <a:spLocks noChangeArrowheads="1"/>
            </p:cNvSpPr>
            <p:nvPr/>
          </p:nvSpPr>
          <p:spPr bwMode="auto">
            <a:xfrm>
              <a:off x="5745379" y="5571737"/>
              <a:ext cx="333375" cy="304800"/>
            </a:xfrm>
            <a:prstGeom prst="rect">
              <a:avLst/>
            </a:prstGeom>
            <a:solidFill>
              <a:srgbClr val="CCFF66"/>
            </a:solidFill>
            <a:ln w="9525" algn="ctr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i="0">
                  <a:solidFill>
                    <a:srgbClr val="FF0000"/>
                  </a:solidFill>
                  <a:latin typeface="Tahoma" panose="020B0604030504040204" pitchFamily="34" charset="0"/>
                  <a:ea typeface="宋体" panose="02010600030101010101" pitchFamily="2" charset="-122"/>
                </a:rPr>
                <a:t>1</a:t>
              </a:r>
              <a:endParaRPr lang="en-US" altLang="zh-CN" i="0">
                <a:solidFill>
                  <a:srgbClr val="FF0000"/>
                </a:solidFill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92" name="Rectangle 88"/>
            <p:cNvSpPr>
              <a:spLocks noChangeArrowheads="1"/>
            </p:cNvSpPr>
            <p:nvPr/>
          </p:nvSpPr>
          <p:spPr bwMode="auto">
            <a:xfrm>
              <a:off x="6179234" y="5571737"/>
              <a:ext cx="333375" cy="304800"/>
            </a:xfrm>
            <a:prstGeom prst="rect">
              <a:avLst/>
            </a:prstGeom>
            <a:solidFill>
              <a:srgbClr val="CCFF66"/>
            </a:solidFill>
            <a:ln w="9525" algn="ctr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solidFill>
                    <a:srgbClr val="FF0000"/>
                  </a:solidFill>
                  <a:latin typeface="Tahoma" panose="020B0604030504040204" pitchFamily="34" charset="0"/>
                  <a:ea typeface="宋体" panose="02010600030101010101" pitchFamily="2" charset="-122"/>
                </a:rPr>
                <a:t>1</a:t>
              </a:r>
              <a:endParaRPr lang="en-US" altLang="zh-CN" dirty="0">
                <a:solidFill>
                  <a:srgbClr val="FF0000"/>
                </a:solidFill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93" name="Rectangle 89"/>
            <p:cNvSpPr>
              <a:spLocks noChangeArrowheads="1"/>
            </p:cNvSpPr>
            <p:nvPr/>
          </p:nvSpPr>
          <p:spPr bwMode="auto">
            <a:xfrm>
              <a:off x="6512609" y="5571737"/>
              <a:ext cx="333375" cy="304800"/>
            </a:xfrm>
            <a:prstGeom prst="rect">
              <a:avLst/>
            </a:prstGeom>
            <a:solidFill>
              <a:srgbClr val="CCFF66"/>
            </a:solidFill>
            <a:ln w="9525" algn="ctr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i="0">
                  <a:latin typeface="Tahoma" panose="020B0604030504040204" pitchFamily="34" charset="0"/>
                  <a:ea typeface="宋体" panose="02010600030101010101" pitchFamily="2" charset="-122"/>
                </a:rPr>
                <a:t>1</a:t>
              </a:r>
              <a:endParaRPr lang="en-US" altLang="zh-CN" i="0"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94" name="Rectangle 93"/>
            <p:cNvSpPr>
              <a:spLocks noChangeArrowheads="1"/>
            </p:cNvSpPr>
            <p:nvPr/>
          </p:nvSpPr>
          <p:spPr bwMode="auto">
            <a:xfrm>
              <a:off x="6851336" y="5571737"/>
              <a:ext cx="333375" cy="304800"/>
            </a:xfrm>
            <a:prstGeom prst="rect">
              <a:avLst/>
            </a:prstGeom>
            <a:solidFill>
              <a:srgbClr val="CCFF66"/>
            </a:solidFill>
            <a:ln w="9525" algn="ctr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i="0">
                  <a:latin typeface="Tahoma" panose="020B0604030504040204" pitchFamily="34" charset="0"/>
                  <a:ea typeface="宋体" panose="02010600030101010101" pitchFamily="2" charset="-122"/>
                </a:rPr>
                <a:t>1</a:t>
              </a:r>
              <a:endParaRPr lang="en-US" altLang="zh-CN" i="0"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95" name="Text Box 24"/>
            <p:cNvSpPr txBox="1">
              <a:spLocks noChangeArrowheads="1"/>
            </p:cNvSpPr>
            <p:nvPr/>
          </p:nvSpPr>
          <p:spPr bwMode="auto">
            <a:xfrm>
              <a:off x="6549995" y="2191806"/>
              <a:ext cx="433605" cy="38100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lIns="0" tIns="0" rIns="0" bIns="0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2000" i="0" dirty="0" smtClean="0">
                  <a:latin typeface="+mn-ea"/>
                  <a:cs typeface="华康简宋"/>
                </a:rPr>
                <a:t>A</a:t>
              </a:r>
              <a:r>
                <a:rPr lang="en-US" altLang="zh-CN" sz="2000" baseline="-25000" dirty="0" smtClean="0">
                  <a:latin typeface="+mn-ea"/>
                </a:rPr>
                <a:t>1</a:t>
              </a:r>
              <a:endParaRPr lang="en-US" altLang="zh-CN" sz="2000" i="0" baseline="-25000" dirty="0">
                <a:latin typeface="+mn-ea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771410" y="2014469"/>
            <a:ext cx="3683287" cy="4363960"/>
            <a:chOff x="836250" y="1932065"/>
            <a:chExt cx="3683287" cy="4363960"/>
          </a:xfrm>
        </p:grpSpPr>
        <p:grpSp>
          <p:nvGrpSpPr>
            <p:cNvPr id="64" name="组合 63"/>
            <p:cNvGrpSpPr/>
            <p:nvPr/>
          </p:nvGrpSpPr>
          <p:grpSpPr>
            <a:xfrm>
              <a:off x="836250" y="1932065"/>
              <a:ext cx="3683287" cy="4284823"/>
              <a:chOff x="7656725" y="1494201"/>
              <a:chExt cx="3683287" cy="4284823"/>
            </a:xfrm>
          </p:grpSpPr>
          <p:grpSp>
            <p:nvGrpSpPr>
              <p:cNvPr id="8" name="组合 7"/>
              <p:cNvGrpSpPr/>
              <p:nvPr/>
            </p:nvGrpSpPr>
            <p:grpSpPr>
              <a:xfrm>
                <a:off x="7656725" y="1618323"/>
                <a:ext cx="3683287" cy="3566475"/>
                <a:chOff x="1136650" y="2007634"/>
                <a:chExt cx="3089029" cy="2988081"/>
              </a:xfrm>
            </p:grpSpPr>
            <p:grpSp>
              <p:nvGrpSpPr>
                <p:cNvPr id="27" name="组合 26"/>
                <p:cNvGrpSpPr/>
                <p:nvPr/>
              </p:nvGrpSpPr>
              <p:grpSpPr>
                <a:xfrm>
                  <a:off x="1399012" y="2783648"/>
                  <a:ext cx="2475727" cy="187642"/>
                  <a:chOff x="2913443" y="2619430"/>
                  <a:chExt cx="2475727" cy="187642"/>
                </a:xfrm>
              </p:grpSpPr>
              <p:cxnSp>
                <p:nvCxnSpPr>
                  <p:cNvPr id="42" name="直接箭头连接符 41"/>
                  <p:cNvCxnSpPr/>
                  <p:nvPr/>
                </p:nvCxnSpPr>
                <p:spPr>
                  <a:xfrm>
                    <a:off x="2916094" y="2625917"/>
                    <a:ext cx="0" cy="181150"/>
                  </a:xfrm>
                  <a:prstGeom prst="straightConnector1">
                    <a:avLst/>
                  </a:prstGeom>
                  <a:ln w="28575">
                    <a:solidFill>
                      <a:srgbClr val="00B0F0"/>
                    </a:solidFill>
                    <a:headEnd type="none" w="med" len="med"/>
                    <a:tailEnd type="triangl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3" name="直接箭头连接符 42"/>
                  <p:cNvCxnSpPr/>
                  <p:nvPr/>
                </p:nvCxnSpPr>
                <p:spPr>
                  <a:xfrm>
                    <a:off x="3677643" y="2625918"/>
                    <a:ext cx="0" cy="181150"/>
                  </a:xfrm>
                  <a:prstGeom prst="straightConnector1">
                    <a:avLst/>
                  </a:prstGeom>
                  <a:ln w="28575">
                    <a:solidFill>
                      <a:srgbClr val="00B0F0"/>
                    </a:solidFill>
                    <a:headEnd type="none" w="med" len="med"/>
                    <a:tailEnd type="triangl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4" name="直接箭头连接符 43"/>
                  <p:cNvCxnSpPr/>
                  <p:nvPr/>
                </p:nvCxnSpPr>
                <p:spPr>
                  <a:xfrm>
                    <a:off x="4513239" y="2625922"/>
                    <a:ext cx="0" cy="181150"/>
                  </a:xfrm>
                  <a:prstGeom prst="straightConnector1">
                    <a:avLst/>
                  </a:prstGeom>
                  <a:ln w="28575">
                    <a:solidFill>
                      <a:srgbClr val="00B0F0"/>
                    </a:solidFill>
                    <a:headEnd type="none" w="med" len="med"/>
                    <a:tailEnd type="triangl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5" name="直接箭头连接符 44"/>
                  <p:cNvCxnSpPr/>
                  <p:nvPr/>
                </p:nvCxnSpPr>
                <p:spPr>
                  <a:xfrm>
                    <a:off x="5385856" y="2625917"/>
                    <a:ext cx="0" cy="181150"/>
                  </a:xfrm>
                  <a:prstGeom prst="straightConnector1">
                    <a:avLst/>
                  </a:prstGeom>
                  <a:ln w="28575">
                    <a:solidFill>
                      <a:srgbClr val="00B0F0"/>
                    </a:solidFill>
                    <a:headEnd type="none" w="med" len="med"/>
                    <a:tailEnd type="triangl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" name="直接连接符 45"/>
                  <p:cNvCxnSpPr/>
                  <p:nvPr/>
                </p:nvCxnSpPr>
                <p:spPr>
                  <a:xfrm>
                    <a:off x="2913443" y="2619430"/>
                    <a:ext cx="2475727" cy="0"/>
                  </a:xfrm>
                  <a:prstGeom prst="line">
                    <a:avLst/>
                  </a:prstGeom>
                  <a:ln w="28575">
                    <a:solidFill>
                      <a:srgbClr val="00B0F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29" name="Text Box 623"/>
                <p:cNvSpPr txBox="1">
                  <a:spLocks noChangeArrowheads="1"/>
                </p:cNvSpPr>
                <p:nvPr/>
              </p:nvSpPr>
              <p:spPr bwMode="auto">
                <a:xfrm>
                  <a:off x="3292753" y="2007634"/>
                  <a:ext cx="563563" cy="206290"/>
                </a:xfrm>
                <a:prstGeom prst="rect">
                  <a:avLst/>
                </a:prstGeom>
                <a:solidFill>
                  <a:schemeClr val="bg1">
                    <a:alpha val="0"/>
                  </a:schemeClr>
                </a:solidFill>
                <a:ln w="9525">
                  <a:noFill/>
                  <a:miter lim="800000"/>
                </a:ln>
              </p:spPr>
              <p:txBody>
                <a:bodyPr wrap="none" tIns="0" bIns="0">
                  <a:spAutoFit/>
                </a:bodyPr>
                <a:lstStyle/>
                <a:p>
                  <a:pPr marL="354330" indent="-354330" algn="r" defTabSz="941705">
                    <a:buClr>
                      <a:srgbClr val="003580"/>
                    </a:buClr>
                  </a:pPr>
                  <a:r>
                    <a:rPr lang="en-US" altLang="zh-CN" sz="1600" dirty="0">
                      <a:ln w="0"/>
                      <a:solidFill>
                        <a:srgbClr val="039DDB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  <a:latin typeface="+mn-ea"/>
                      <a:cs typeface="Arial" panose="020B0604020202020204" pitchFamily="34" charset="0"/>
                    </a:rPr>
                    <a:t>ABUS</a:t>
                  </a:r>
                  <a:endParaRPr lang="zh-CN" altLang="en-US" sz="1600" dirty="0">
                    <a:ln w="0"/>
                    <a:solidFill>
                      <a:srgbClr val="039DDB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  <a:latin typeface="+mn-ea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30" name="组合 29"/>
                <p:cNvGrpSpPr/>
                <p:nvPr/>
              </p:nvGrpSpPr>
              <p:grpSpPr>
                <a:xfrm rot="16200000">
                  <a:off x="2517164" y="3287200"/>
                  <a:ext cx="332111" cy="3084919"/>
                  <a:chOff x="7386574" y="2166444"/>
                  <a:chExt cx="332111" cy="2444650"/>
                </a:xfrm>
              </p:grpSpPr>
              <p:sp>
                <p:nvSpPr>
                  <p:cNvPr id="38" name="矩形 37"/>
                  <p:cNvSpPr/>
                  <p:nvPr/>
                </p:nvSpPr>
                <p:spPr>
                  <a:xfrm rot="5400000">
                    <a:off x="7313374" y="2239645"/>
                    <a:ext cx="478511" cy="332109"/>
                  </a:xfrm>
                  <a:prstGeom prst="rect">
                    <a:avLst/>
                  </a:prstGeom>
                  <a:solidFill>
                    <a:srgbClr val="92D050"/>
                  </a:solidFill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rtlCol="0" anchor="ctr"/>
                  <a:lstStyle/>
                  <a:p>
                    <a:pPr algn="ctr"/>
                    <a:r>
                      <a:rPr lang="en-US" altLang="zh-CN" sz="1600" dirty="0">
                        <a:solidFill>
                          <a:schemeClr val="tx1"/>
                        </a:solidFill>
                        <a:latin typeface="+mj-ea"/>
                      </a:rPr>
                      <a:t>DR</a:t>
                    </a:r>
                    <a:endParaRPr lang="zh-CN" altLang="en-US" sz="1600" dirty="0">
                      <a:solidFill>
                        <a:schemeClr val="tx1"/>
                      </a:solidFill>
                      <a:latin typeface="+mj-ea"/>
                    </a:endParaRPr>
                  </a:p>
                </p:txBody>
              </p:sp>
              <p:sp>
                <p:nvSpPr>
                  <p:cNvPr id="39" name="矩形 38"/>
                  <p:cNvSpPr/>
                  <p:nvPr/>
                </p:nvSpPr>
                <p:spPr>
                  <a:xfrm rot="5400000">
                    <a:off x="7313374" y="2891210"/>
                    <a:ext cx="478511" cy="332109"/>
                  </a:xfrm>
                  <a:prstGeom prst="rect">
                    <a:avLst/>
                  </a:prstGeom>
                  <a:solidFill>
                    <a:srgbClr val="92D050"/>
                  </a:solidFill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rtlCol="0" anchor="ctr"/>
                  <a:lstStyle/>
                  <a:p>
                    <a:pPr algn="ctr"/>
                    <a:r>
                      <a:rPr lang="en-US" altLang="zh-CN" sz="1600" dirty="0">
                        <a:solidFill>
                          <a:schemeClr val="tx1"/>
                        </a:solidFill>
                        <a:latin typeface="+mj-ea"/>
                      </a:rPr>
                      <a:t>DR</a:t>
                    </a:r>
                    <a:endParaRPr lang="zh-CN" altLang="en-US" sz="1600" dirty="0">
                      <a:solidFill>
                        <a:schemeClr val="tx1"/>
                      </a:solidFill>
                      <a:latin typeface="+mj-ea"/>
                    </a:endParaRPr>
                  </a:p>
                </p:txBody>
              </p:sp>
              <p:sp>
                <p:nvSpPr>
                  <p:cNvPr id="40" name="矩形 39"/>
                  <p:cNvSpPr/>
                  <p:nvPr/>
                </p:nvSpPr>
                <p:spPr>
                  <a:xfrm rot="5400000">
                    <a:off x="7313374" y="4205784"/>
                    <a:ext cx="478510" cy="332109"/>
                  </a:xfrm>
                  <a:prstGeom prst="rect">
                    <a:avLst/>
                  </a:prstGeom>
                  <a:solidFill>
                    <a:srgbClr val="92D050"/>
                  </a:solidFill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rtlCol="0" anchor="ctr"/>
                  <a:lstStyle/>
                  <a:p>
                    <a:pPr algn="ctr"/>
                    <a:r>
                      <a:rPr lang="en-US" altLang="zh-CN" sz="1600" dirty="0">
                        <a:solidFill>
                          <a:schemeClr val="tx1"/>
                        </a:solidFill>
                        <a:latin typeface="+mj-ea"/>
                      </a:rPr>
                      <a:t>DR</a:t>
                    </a:r>
                    <a:endParaRPr lang="zh-CN" altLang="en-US" sz="1600" dirty="0">
                      <a:solidFill>
                        <a:schemeClr val="tx1"/>
                      </a:solidFill>
                      <a:latin typeface="+mj-ea"/>
                    </a:endParaRPr>
                  </a:p>
                </p:txBody>
              </p:sp>
              <p:sp>
                <p:nvSpPr>
                  <p:cNvPr id="41" name="矩形 40"/>
                  <p:cNvSpPr/>
                  <p:nvPr/>
                </p:nvSpPr>
                <p:spPr>
                  <a:xfrm rot="5400000">
                    <a:off x="7313375" y="3539029"/>
                    <a:ext cx="478511" cy="332109"/>
                  </a:xfrm>
                  <a:prstGeom prst="rect">
                    <a:avLst/>
                  </a:prstGeom>
                  <a:solidFill>
                    <a:srgbClr val="92D050"/>
                  </a:solidFill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rtlCol="0" anchor="ctr"/>
                  <a:lstStyle/>
                  <a:p>
                    <a:pPr algn="ctr"/>
                    <a:r>
                      <a:rPr lang="en-US" altLang="zh-CN" sz="1600" dirty="0">
                        <a:solidFill>
                          <a:schemeClr val="tx1"/>
                        </a:solidFill>
                        <a:latin typeface="+mj-ea"/>
                      </a:rPr>
                      <a:t>DR</a:t>
                    </a:r>
                    <a:endParaRPr lang="zh-CN" altLang="en-US" sz="1600" dirty="0">
                      <a:solidFill>
                        <a:schemeClr val="tx1"/>
                      </a:solidFill>
                      <a:latin typeface="+mj-ea"/>
                    </a:endParaRPr>
                  </a:p>
                </p:txBody>
              </p:sp>
            </p:grpSp>
            <p:sp>
              <p:nvSpPr>
                <p:cNvPr id="31" name="矩形 30"/>
                <p:cNvSpPr/>
                <p:nvPr/>
              </p:nvSpPr>
              <p:spPr>
                <a:xfrm>
                  <a:off x="1136650" y="3578350"/>
                  <a:ext cx="603835" cy="754793"/>
                </a:xfrm>
                <a:prstGeom prst="rect">
                  <a:avLst/>
                </a:prstGeom>
                <a:noFill/>
                <a:ln w="12700"/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rtlCol="0" anchor="ctr"/>
                <a:lstStyle/>
                <a:p>
                  <a:pPr algn="ctr"/>
                  <a:r>
                    <a:rPr lang="en-US" altLang="zh-CN" sz="1600" b="1" dirty="0">
                      <a:solidFill>
                        <a:schemeClr val="tx1"/>
                      </a:solidFill>
                      <a:latin typeface="+mn-ea"/>
                    </a:rPr>
                    <a:t>M</a:t>
                  </a:r>
                  <a:r>
                    <a:rPr lang="en-US" altLang="zh-CN" sz="1600" b="1" baseline="-25000" dirty="0">
                      <a:solidFill>
                        <a:schemeClr val="tx1"/>
                      </a:solidFill>
                      <a:latin typeface="+mn-ea"/>
                    </a:rPr>
                    <a:t>0</a:t>
                  </a:r>
                  <a:endParaRPr lang="zh-CN" altLang="en-US" sz="1600" b="1" baseline="-25000" dirty="0">
                    <a:solidFill>
                      <a:schemeClr val="tx1"/>
                    </a:solidFill>
                    <a:latin typeface="+mn-ea"/>
                  </a:endParaRPr>
                </a:p>
              </p:txBody>
            </p:sp>
            <p:grpSp>
              <p:nvGrpSpPr>
                <p:cNvPr id="33" name="组合 32"/>
                <p:cNvGrpSpPr/>
                <p:nvPr/>
              </p:nvGrpSpPr>
              <p:grpSpPr>
                <a:xfrm>
                  <a:off x="1446533" y="4334643"/>
                  <a:ext cx="2475132" cy="331711"/>
                  <a:chOff x="2960965" y="2768053"/>
                  <a:chExt cx="2475132" cy="308035"/>
                </a:xfrm>
              </p:grpSpPr>
              <p:cxnSp>
                <p:nvCxnSpPr>
                  <p:cNvPr id="34" name="直接箭头连接符 33"/>
                  <p:cNvCxnSpPr/>
                  <p:nvPr/>
                </p:nvCxnSpPr>
                <p:spPr>
                  <a:xfrm>
                    <a:off x="2960965" y="2779385"/>
                    <a:ext cx="0" cy="296703"/>
                  </a:xfrm>
                  <a:prstGeom prst="straightConnector1">
                    <a:avLst/>
                  </a:prstGeom>
                  <a:ln w="28575">
                    <a:solidFill>
                      <a:srgbClr val="92D050"/>
                    </a:solidFill>
                    <a:headEnd type="triangle" w="med" len="med"/>
                    <a:tailEnd type="triangl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" name="直接箭头连接符 34"/>
                  <p:cNvCxnSpPr/>
                  <p:nvPr/>
                </p:nvCxnSpPr>
                <p:spPr>
                  <a:xfrm>
                    <a:off x="3780772" y="2768053"/>
                    <a:ext cx="0" cy="296703"/>
                  </a:xfrm>
                  <a:prstGeom prst="straightConnector1">
                    <a:avLst/>
                  </a:prstGeom>
                  <a:ln w="28575">
                    <a:solidFill>
                      <a:srgbClr val="92D050"/>
                    </a:solidFill>
                    <a:headEnd type="triangle" w="med" len="med"/>
                    <a:tailEnd type="triangl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直接箭头连接符 35"/>
                  <p:cNvCxnSpPr/>
                  <p:nvPr/>
                </p:nvCxnSpPr>
                <p:spPr>
                  <a:xfrm>
                    <a:off x="4608433" y="2768054"/>
                    <a:ext cx="0" cy="296703"/>
                  </a:xfrm>
                  <a:prstGeom prst="straightConnector1">
                    <a:avLst/>
                  </a:prstGeom>
                  <a:ln w="28575">
                    <a:solidFill>
                      <a:srgbClr val="92D050"/>
                    </a:solidFill>
                    <a:headEnd type="triangle" w="med" len="med"/>
                    <a:tailEnd type="triangl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" name="直接箭头连接符 36"/>
                  <p:cNvCxnSpPr/>
                  <p:nvPr/>
                </p:nvCxnSpPr>
                <p:spPr>
                  <a:xfrm>
                    <a:off x="5436097" y="2768054"/>
                    <a:ext cx="0" cy="296703"/>
                  </a:xfrm>
                  <a:prstGeom prst="straightConnector1">
                    <a:avLst/>
                  </a:prstGeom>
                  <a:ln w="28575">
                    <a:solidFill>
                      <a:srgbClr val="92D050"/>
                    </a:solidFill>
                    <a:headEnd type="triangle" w="med" len="med"/>
                    <a:tailEnd type="triangl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32" name="直接箭头连接符 31"/>
                <p:cNvCxnSpPr/>
                <p:nvPr/>
              </p:nvCxnSpPr>
              <p:spPr>
                <a:xfrm>
                  <a:off x="2647905" y="2289713"/>
                  <a:ext cx="0" cy="482587"/>
                </a:xfrm>
                <a:prstGeom prst="straightConnector1">
                  <a:avLst/>
                </a:prstGeom>
                <a:ln w="28575">
                  <a:solidFill>
                    <a:srgbClr val="039DDB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" name="文本框 8"/>
              <p:cNvSpPr txBox="1"/>
              <p:nvPr/>
            </p:nvSpPr>
            <p:spPr>
              <a:xfrm>
                <a:off x="7694722" y="2781404"/>
                <a:ext cx="540000" cy="360000"/>
              </a:xfrm>
              <a:prstGeom prst="rect">
                <a:avLst/>
              </a:prstGeom>
              <a:solidFill>
                <a:srgbClr val="00B0F0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>
                <a:defPPr>
                  <a:defRPr lang="zh-CN"/>
                </a:defPPr>
                <a:lvl1pPr algn="ctr">
                  <a:defRPr sz="1400" i="0">
                    <a:latin typeface="+mn-lt"/>
                    <a:ea typeface="+mn-ea"/>
                  </a:defRPr>
                </a:lvl1pPr>
                <a:lvl2pPr>
                  <a:defRPr>
                    <a:solidFill>
                      <a:schemeClr val="lt1"/>
                    </a:solidFill>
                    <a:latin typeface="+mn-lt"/>
                    <a:ea typeface="+mn-ea"/>
                  </a:defRPr>
                </a:lvl2pPr>
                <a:lvl3pPr>
                  <a:defRPr>
                    <a:solidFill>
                      <a:schemeClr val="lt1"/>
                    </a:solidFill>
                    <a:latin typeface="+mn-lt"/>
                    <a:ea typeface="+mn-ea"/>
                  </a:defRPr>
                </a:lvl3pPr>
                <a:lvl4pPr>
                  <a:defRPr>
                    <a:solidFill>
                      <a:schemeClr val="lt1"/>
                    </a:solidFill>
                    <a:latin typeface="+mn-lt"/>
                    <a:ea typeface="+mn-ea"/>
                  </a:defRPr>
                </a:lvl4pPr>
                <a:lvl5pPr>
                  <a:defRPr>
                    <a:solidFill>
                      <a:schemeClr val="lt1"/>
                    </a:solidFill>
                    <a:latin typeface="+mn-lt"/>
                    <a:ea typeface="+mn-ea"/>
                  </a:defRPr>
                </a:lvl5pPr>
                <a:lvl6pPr>
                  <a:defRPr>
                    <a:solidFill>
                      <a:schemeClr val="lt1"/>
                    </a:solidFill>
                    <a:latin typeface="+mn-lt"/>
                    <a:ea typeface="+mn-ea"/>
                  </a:defRPr>
                </a:lvl6pPr>
                <a:lvl7pPr>
                  <a:defRPr>
                    <a:solidFill>
                      <a:schemeClr val="lt1"/>
                    </a:solidFill>
                    <a:latin typeface="+mn-lt"/>
                    <a:ea typeface="+mn-ea"/>
                  </a:defRPr>
                </a:lvl7pPr>
                <a:lvl8pPr>
                  <a:defRPr>
                    <a:solidFill>
                      <a:schemeClr val="lt1"/>
                    </a:solidFill>
                    <a:latin typeface="+mn-lt"/>
                    <a:ea typeface="+mn-ea"/>
                  </a:defRPr>
                </a:lvl8pPr>
                <a:lvl9pPr>
                  <a:defRPr>
                    <a:solidFill>
                      <a:schemeClr val="lt1"/>
                    </a:solidFill>
                    <a:latin typeface="+mn-lt"/>
                    <a:ea typeface="+mn-ea"/>
                  </a:defRPr>
                </a:lvl9pPr>
              </a:lstStyle>
              <a:p>
                <a:r>
                  <a:rPr lang="en-US" altLang="zh-CN" sz="1600" b="1" dirty="0">
                    <a:latin typeface="+mj-ea"/>
                    <a:ea typeface="+mj-ea"/>
                  </a:rPr>
                  <a:t>AR</a:t>
                </a:r>
                <a:endParaRPr lang="zh-CN" altLang="en-US" sz="1600" b="1" dirty="0">
                  <a:latin typeface="+mj-ea"/>
                  <a:ea typeface="+mj-ea"/>
                </a:endParaRPr>
              </a:p>
            </p:txBody>
          </p:sp>
          <p:sp>
            <p:nvSpPr>
              <p:cNvPr id="11" name="文本框 10"/>
              <p:cNvSpPr txBox="1"/>
              <p:nvPr/>
            </p:nvSpPr>
            <p:spPr>
              <a:xfrm>
                <a:off x="8629041" y="2781404"/>
                <a:ext cx="540000" cy="360000"/>
              </a:xfrm>
              <a:prstGeom prst="rect">
                <a:avLst/>
              </a:prstGeom>
              <a:solidFill>
                <a:srgbClr val="00B0F0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>
                <a:defPPr>
                  <a:defRPr lang="zh-CN"/>
                </a:defPPr>
                <a:lvl1pPr algn="ctr">
                  <a:defRPr sz="1400" i="0">
                    <a:latin typeface="+mn-lt"/>
                    <a:ea typeface="+mn-ea"/>
                  </a:defRPr>
                </a:lvl1pPr>
                <a:lvl2pPr>
                  <a:defRPr>
                    <a:solidFill>
                      <a:schemeClr val="lt1"/>
                    </a:solidFill>
                    <a:latin typeface="+mn-lt"/>
                    <a:ea typeface="+mn-ea"/>
                  </a:defRPr>
                </a:lvl2pPr>
                <a:lvl3pPr>
                  <a:defRPr>
                    <a:solidFill>
                      <a:schemeClr val="lt1"/>
                    </a:solidFill>
                    <a:latin typeface="+mn-lt"/>
                    <a:ea typeface="+mn-ea"/>
                  </a:defRPr>
                </a:lvl3pPr>
                <a:lvl4pPr>
                  <a:defRPr>
                    <a:solidFill>
                      <a:schemeClr val="lt1"/>
                    </a:solidFill>
                    <a:latin typeface="+mn-lt"/>
                    <a:ea typeface="+mn-ea"/>
                  </a:defRPr>
                </a:lvl4pPr>
                <a:lvl5pPr>
                  <a:defRPr>
                    <a:solidFill>
                      <a:schemeClr val="lt1"/>
                    </a:solidFill>
                    <a:latin typeface="+mn-lt"/>
                    <a:ea typeface="+mn-ea"/>
                  </a:defRPr>
                </a:lvl5pPr>
                <a:lvl6pPr>
                  <a:defRPr>
                    <a:solidFill>
                      <a:schemeClr val="lt1"/>
                    </a:solidFill>
                    <a:latin typeface="+mn-lt"/>
                    <a:ea typeface="+mn-ea"/>
                  </a:defRPr>
                </a:lvl6pPr>
                <a:lvl7pPr>
                  <a:defRPr>
                    <a:solidFill>
                      <a:schemeClr val="lt1"/>
                    </a:solidFill>
                    <a:latin typeface="+mn-lt"/>
                    <a:ea typeface="+mn-ea"/>
                  </a:defRPr>
                </a:lvl7pPr>
                <a:lvl8pPr>
                  <a:defRPr>
                    <a:solidFill>
                      <a:schemeClr val="lt1"/>
                    </a:solidFill>
                    <a:latin typeface="+mn-lt"/>
                    <a:ea typeface="+mn-ea"/>
                  </a:defRPr>
                </a:lvl8pPr>
                <a:lvl9pPr>
                  <a:defRPr>
                    <a:solidFill>
                      <a:schemeClr val="lt1"/>
                    </a:solidFill>
                    <a:latin typeface="+mn-lt"/>
                    <a:ea typeface="+mn-ea"/>
                  </a:defRPr>
                </a:lvl9pPr>
              </a:lstStyle>
              <a:p>
                <a:r>
                  <a:rPr lang="en-US" altLang="zh-CN" sz="1600" b="1" dirty="0">
                    <a:latin typeface="+mj-ea"/>
                    <a:ea typeface="+mj-ea"/>
                  </a:rPr>
                  <a:t>AR</a:t>
                </a:r>
                <a:endParaRPr lang="zh-CN" altLang="en-US" sz="1600" b="1" dirty="0">
                  <a:latin typeface="+mj-ea"/>
                  <a:ea typeface="+mj-ea"/>
                </a:endParaRPr>
              </a:p>
            </p:txBody>
          </p:sp>
          <p:sp>
            <p:nvSpPr>
              <p:cNvPr id="12" name="文本框 11"/>
              <p:cNvSpPr txBox="1"/>
              <p:nvPr/>
            </p:nvSpPr>
            <p:spPr>
              <a:xfrm>
                <a:off x="9610655" y="2782068"/>
                <a:ext cx="540000" cy="360000"/>
              </a:xfrm>
              <a:prstGeom prst="rect">
                <a:avLst/>
              </a:prstGeom>
              <a:solidFill>
                <a:srgbClr val="00B0F0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>
                <a:defPPr>
                  <a:defRPr lang="zh-CN"/>
                </a:defPPr>
                <a:lvl1pPr algn="ctr">
                  <a:defRPr sz="1400" i="0">
                    <a:latin typeface="+mn-lt"/>
                    <a:ea typeface="+mn-ea"/>
                  </a:defRPr>
                </a:lvl1pPr>
                <a:lvl2pPr>
                  <a:defRPr>
                    <a:solidFill>
                      <a:schemeClr val="lt1"/>
                    </a:solidFill>
                    <a:latin typeface="+mn-lt"/>
                    <a:ea typeface="+mn-ea"/>
                  </a:defRPr>
                </a:lvl2pPr>
                <a:lvl3pPr>
                  <a:defRPr>
                    <a:solidFill>
                      <a:schemeClr val="lt1"/>
                    </a:solidFill>
                    <a:latin typeface="+mn-lt"/>
                    <a:ea typeface="+mn-ea"/>
                  </a:defRPr>
                </a:lvl3pPr>
                <a:lvl4pPr>
                  <a:defRPr>
                    <a:solidFill>
                      <a:schemeClr val="lt1"/>
                    </a:solidFill>
                    <a:latin typeface="+mn-lt"/>
                    <a:ea typeface="+mn-ea"/>
                  </a:defRPr>
                </a:lvl4pPr>
                <a:lvl5pPr>
                  <a:defRPr>
                    <a:solidFill>
                      <a:schemeClr val="lt1"/>
                    </a:solidFill>
                    <a:latin typeface="+mn-lt"/>
                    <a:ea typeface="+mn-ea"/>
                  </a:defRPr>
                </a:lvl5pPr>
                <a:lvl6pPr>
                  <a:defRPr>
                    <a:solidFill>
                      <a:schemeClr val="lt1"/>
                    </a:solidFill>
                    <a:latin typeface="+mn-lt"/>
                    <a:ea typeface="+mn-ea"/>
                  </a:defRPr>
                </a:lvl6pPr>
                <a:lvl7pPr>
                  <a:defRPr>
                    <a:solidFill>
                      <a:schemeClr val="lt1"/>
                    </a:solidFill>
                    <a:latin typeface="+mn-lt"/>
                    <a:ea typeface="+mn-ea"/>
                  </a:defRPr>
                </a:lvl7pPr>
                <a:lvl8pPr>
                  <a:defRPr>
                    <a:solidFill>
                      <a:schemeClr val="lt1"/>
                    </a:solidFill>
                    <a:latin typeface="+mn-lt"/>
                    <a:ea typeface="+mn-ea"/>
                  </a:defRPr>
                </a:lvl8pPr>
                <a:lvl9pPr>
                  <a:defRPr>
                    <a:solidFill>
                      <a:schemeClr val="lt1"/>
                    </a:solidFill>
                    <a:latin typeface="+mn-lt"/>
                    <a:ea typeface="+mn-ea"/>
                  </a:defRPr>
                </a:lvl9pPr>
              </a:lstStyle>
              <a:p>
                <a:r>
                  <a:rPr lang="en-US" altLang="zh-CN" sz="1600" b="1" dirty="0">
                    <a:latin typeface="+mj-ea"/>
                    <a:ea typeface="+mj-ea"/>
                  </a:rPr>
                  <a:t>AR</a:t>
                </a:r>
                <a:endParaRPr lang="zh-CN" altLang="en-US" sz="1600" b="1" dirty="0">
                  <a:latin typeface="+mj-ea"/>
                  <a:ea typeface="+mj-ea"/>
                </a:endParaRPr>
              </a:p>
            </p:txBody>
          </p:sp>
          <p:sp>
            <p:nvSpPr>
              <p:cNvPr id="13" name="文本框 12"/>
              <p:cNvSpPr txBox="1"/>
              <p:nvPr/>
            </p:nvSpPr>
            <p:spPr>
              <a:xfrm>
                <a:off x="10629591" y="2781404"/>
                <a:ext cx="540000" cy="360000"/>
              </a:xfrm>
              <a:prstGeom prst="rect">
                <a:avLst/>
              </a:prstGeom>
              <a:solidFill>
                <a:srgbClr val="00B0F0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>
                <a:defPPr>
                  <a:defRPr lang="zh-CN"/>
                </a:defPPr>
                <a:lvl1pPr algn="ctr">
                  <a:defRPr sz="1400" i="0">
                    <a:latin typeface="+mn-lt"/>
                    <a:ea typeface="+mn-ea"/>
                  </a:defRPr>
                </a:lvl1pPr>
                <a:lvl2pPr>
                  <a:defRPr>
                    <a:solidFill>
                      <a:schemeClr val="lt1"/>
                    </a:solidFill>
                    <a:latin typeface="+mn-lt"/>
                    <a:ea typeface="+mn-ea"/>
                  </a:defRPr>
                </a:lvl2pPr>
                <a:lvl3pPr>
                  <a:defRPr>
                    <a:solidFill>
                      <a:schemeClr val="lt1"/>
                    </a:solidFill>
                    <a:latin typeface="+mn-lt"/>
                    <a:ea typeface="+mn-ea"/>
                  </a:defRPr>
                </a:lvl3pPr>
                <a:lvl4pPr>
                  <a:defRPr>
                    <a:solidFill>
                      <a:schemeClr val="lt1"/>
                    </a:solidFill>
                    <a:latin typeface="+mn-lt"/>
                    <a:ea typeface="+mn-ea"/>
                  </a:defRPr>
                </a:lvl4pPr>
                <a:lvl5pPr>
                  <a:defRPr>
                    <a:solidFill>
                      <a:schemeClr val="lt1"/>
                    </a:solidFill>
                    <a:latin typeface="+mn-lt"/>
                    <a:ea typeface="+mn-ea"/>
                  </a:defRPr>
                </a:lvl5pPr>
                <a:lvl6pPr>
                  <a:defRPr>
                    <a:solidFill>
                      <a:schemeClr val="lt1"/>
                    </a:solidFill>
                    <a:latin typeface="+mn-lt"/>
                    <a:ea typeface="+mn-ea"/>
                  </a:defRPr>
                </a:lvl6pPr>
                <a:lvl7pPr>
                  <a:defRPr>
                    <a:solidFill>
                      <a:schemeClr val="lt1"/>
                    </a:solidFill>
                    <a:latin typeface="+mn-lt"/>
                    <a:ea typeface="+mn-ea"/>
                  </a:defRPr>
                </a:lvl7pPr>
                <a:lvl8pPr>
                  <a:defRPr>
                    <a:solidFill>
                      <a:schemeClr val="lt1"/>
                    </a:solidFill>
                    <a:latin typeface="+mn-lt"/>
                    <a:ea typeface="+mn-ea"/>
                  </a:defRPr>
                </a:lvl8pPr>
                <a:lvl9pPr>
                  <a:defRPr>
                    <a:solidFill>
                      <a:schemeClr val="lt1"/>
                    </a:solidFill>
                    <a:latin typeface="+mn-lt"/>
                    <a:ea typeface="+mn-ea"/>
                  </a:defRPr>
                </a:lvl9pPr>
              </a:lstStyle>
              <a:p>
                <a:r>
                  <a:rPr lang="en-US" altLang="zh-CN" sz="1600" b="1" dirty="0">
                    <a:latin typeface="+mj-ea"/>
                    <a:ea typeface="+mj-ea"/>
                  </a:rPr>
                  <a:t>AR</a:t>
                </a:r>
                <a:endParaRPr lang="zh-CN" altLang="en-US" sz="1600" b="1" dirty="0">
                  <a:latin typeface="+mj-ea"/>
                  <a:ea typeface="+mj-ea"/>
                </a:endParaRPr>
              </a:p>
            </p:txBody>
          </p:sp>
          <p:cxnSp>
            <p:nvCxnSpPr>
              <p:cNvPr id="14" name="直接箭头连接符 13"/>
              <p:cNvCxnSpPr/>
              <p:nvPr/>
            </p:nvCxnSpPr>
            <p:spPr>
              <a:xfrm>
                <a:off x="7979393" y="3146636"/>
                <a:ext cx="0" cy="360000"/>
              </a:xfrm>
              <a:prstGeom prst="straightConnector1">
                <a:avLst/>
              </a:prstGeom>
              <a:ln w="28575">
                <a:solidFill>
                  <a:srgbClr val="00B0F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矩形 14"/>
              <p:cNvSpPr/>
              <p:nvPr/>
            </p:nvSpPr>
            <p:spPr>
              <a:xfrm>
                <a:off x="8624400" y="3487989"/>
                <a:ext cx="720000" cy="900000"/>
              </a:xfrm>
              <a:prstGeom prst="rect">
                <a:avLst/>
              </a:prstGeom>
              <a:noFill/>
              <a:ln w="12700"/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:r>
                  <a:rPr lang="en-US" altLang="zh-CN" sz="1600" b="1" dirty="0">
                    <a:solidFill>
                      <a:schemeClr val="tx1"/>
                    </a:solidFill>
                    <a:latin typeface="+mn-ea"/>
                  </a:rPr>
                  <a:t>M</a:t>
                </a:r>
                <a:r>
                  <a:rPr lang="en-US" altLang="zh-CN" sz="1600" b="1" baseline="-25000" dirty="0">
                    <a:solidFill>
                      <a:schemeClr val="tx1"/>
                    </a:solidFill>
                    <a:latin typeface="+mn-ea"/>
                  </a:rPr>
                  <a:t>0</a:t>
                </a:r>
                <a:endParaRPr lang="zh-CN" altLang="en-US" sz="1600" b="1" baseline="-25000" dirty="0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>
                <a:off x="9592893" y="3483785"/>
                <a:ext cx="720000" cy="900000"/>
              </a:xfrm>
              <a:prstGeom prst="rect">
                <a:avLst/>
              </a:prstGeom>
              <a:noFill/>
              <a:ln w="12700"/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:r>
                  <a:rPr lang="en-US" altLang="zh-CN" sz="1600" b="1" dirty="0">
                    <a:solidFill>
                      <a:schemeClr val="tx1"/>
                    </a:solidFill>
                    <a:latin typeface="+mn-ea"/>
                  </a:rPr>
                  <a:t>M</a:t>
                </a:r>
                <a:r>
                  <a:rPr lang="en-US" altLang="zh-CN" sz="1600" b="1" baseline="-25000" dirty="0">
                    <a:solidFill>
                      <a:schemeClr val="tx1"/>
                    </a:solidFill>
                    <a:latin typeface="+mn-ea"/>
                  </a:rPr>
                  <a:t>0</a:t>
                </a:r>
                <a:endParaRPr lang="zh-CN" altLang="en-US" sz="1600" b="1" baseline="-25000" dirty="0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17" name="矩形 16"/>
              <p:cNvSpPr/>
              <p:nvPr/>
            </p:nvSpPr>
            <p:spPr>
              <a:xfrm>
                <a:off x="10604709" y="3482653"/>
                <a:ext cx="720000" cy="900000"/>
              </a:xfrm>
              <a:prstGeom prst="rect">
                <a:avLst/>
              </a:prstGeom>
              <a:noFill/>
              <a:ln w="12700"/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:r>
                  <a:rPr lang="en-US" altLang="zh-CN" sz="1600" b="1" dirty="0">
                    <a:solidFill>
                      <a:schemeClr val="tx1"/>
                    </a:solidFill>
                    <a:latin typeface="+mn-ea"/>
                  </a:rPr>
                  <a:t>M</a:t>
                </a:r>
                <a:r>
                  <a:rPr lang="en-US" altLang="zh-CN" sz="1600" b="1" baseline="-25000" dirty="0">
                    <a:solidFill>
                      <a:schemeClr val="tx1"/>
                    </a:solidFill>
                    <a:latin typeface="+mn-ea"/>
                  </a:rPr>
                  <a:t>0</a:t>
                </a:r>
                <a:endParaRPr lang="zh-CN" altLang="en-US" sz="1600" b="1" baseline="-25000" dirty="0">
                  <a:solidFill>
                    <a:schemeClr val="tx1"/>
                  </a:solidFill>
                  <a:latin typeface="+mn-ea"/>
                </a:endParaRPr>
              </a:p>
            </p:txBody>
          </p:sp>
          <p:cxnSp>
            <p:nvCxnSpPr>
              <p:cNvPr id="18" name="直接箭头连接符 17"/>
              <p:cNvCxnSpPr/>
              <p:nvPr/>
            </p:nvCxnSpPr>
            <p:spPr>
              <a:xfrm>
                <a:off x="8886295" y="3146404"/>
                <a:ext cx="0" cy="360000"/>
              </a:xfrm>
              <a:prstGeom prst="straightConnector1">
                <a:avLst/>
              </a:prstGeom>
              <a:ln w="28575">
                <a:solidFill>
                  <a:srgbClr val="00B0F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直接箭头连接符 18"/>
              <p:cNvCxnSpPr/>
              <p:nvPr/>
            </p:nvCxnSpPr>
            <p:spPr>
              <a:xfrm>
                <a:off x="9889891" y="3140330"/>
                <a:ext cx="0" cy="360000"/>
              </a:xfrm>
              <a:prstGeom prst="straightConnector1">
                <a:avLst/>
              </a:prstGeom>
              <a:ln w="28575">
                <a:solidFill>
                  <a:srgbClr val="00B0F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接箭头连接符 19"/>
              <p:cNvCxnSpPr/>
              <p:nvPr/>
            </p:nvCxnSpPr>
            <p:spPr>
              <a:xfrm>
                <a:off x="10919022" y="3143776"/>
                <a:ext cx="0" cy="360000"/>
              </a:xfrm>
              <a:prstGeom prst="straightConnector1">
                <a:avLst/>
              </a:prstGeom>
              <a:ln w="28575">
                <a:solidFill>
                  <a:srgbClr val="00B0F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接连接符 20"/>
              <p:cNvCxnSpPr/>
              <p:nvPr/>
            </p:nvCxnSpPr>
            <p:spPr>
              <a:xfrm>
                <a:off x="8036012" y="5499773"/>
                <a:ext cx="2952000" cy="0"/>
              </a:xfrm>
              <a:prstGeom prst="line">
                <a:avLst/>
              </a:prstGeom>
              <a:ln w="1905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接箭头连接符 21"/>
              <p:cNvCxnSpPr/>
              <p:nvPr/>
            </p:nvCxnSpPr>
            <p:spPr>
              <a:xfrm>
                <a:off x="8015340" y="5212180"/>
                <a:ext cx="0" cy="288000"/>
              </a:xfrm>
              <a:prstGeom prst="straightConnector1">
                <a:avLst/>
              </a:prstGeom>
              <a:ln w="28575">
                <a:solidFill>
                  <a:srgbClr val="92D050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接箭头连接符 22"/>
              <p:cNvCxnSpPr/>
              <p:nvPr/>
            </p:nvCxnSpPr>
            <p:spPr>
              <a:xfrm>
                <a:off x="8992859" y="5197629"/>
                <a:ext cx="0" cy="288000"/>
              </a:xfrm>
              <a:prstGeom prst="straightConnector1">
                <a:avLst/>
              </a:prstGeom>
              <a:ln w="28575">
                <a:solidFill>
                  <a:srgbClr val="92D050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接箭头连接符 23"/>
              <p:cNvCxnSpPr/>
              <p:nvPr/>
            </p:nvCxnSpPr>
            <p:spPr>
              <a:xfrm>
                <a:off x="9979743" y="5197630"/>
                <a:ext cx="0" cy="288000"/>
              </a:xfrm>
              <a:prstGeom prst="straightConnector1">
                <a:avLst/>
              </a:prstGeom>
              <a:ln w="28575">
                <a:solidFill>
                  <a:srgbClr val="92D050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接箭头连接符 24"/>
              <p:cNvCxnSpPr/>
              <p:nvPr/>
            </p:nvCxnSpPr>
            <p:spPr>
              <a:xfrm>
                <a:off x="10966630" y="5197630"/>
                <a:ext cx="0" cy="288000"/>
              </a:xfrm>
              <a:prstGeom prst="straightConnector1">
                <a:avLst/>
              </a:prstGeom>
              <a:ln w="28575">
                <a:solidFill>
                  <a:srgbClr val="92D050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Text Box 623"/>
              <p:cNvSpPr txBox="1">
                <a:spLocks noChangeArrowheads="1"/>
              </p:cNvSpPr>
              <p:nvPr/>
            </p:nvSpPr>
            <p:spPr bwMode="auto">
              <a:xfrm>
                <a:off x="8471720" y="5532803"/>
                <a:ext cx="683199" cy="246221"/>
              </a:xfrm>
              <a:prstGeom prst="rect">
                <a:avLst/>
              </a:prstGeom>
              <a:solidFill>
                <a:schemeClr val="bg1">
                  <a:alpha val="0"/>
                </a:schemeClr>
              </a:solidFill>
              <a:ln w="9525">
                <a:noFill/>
                <a:miter lim="800000"/>
              </a:ln>
            </p:spPr>
            <p:txBody>
              <a:bodyPr wrap="none" tIns="0" bIns="0">
                <a:spAutoFit/>
              </a:bodyPr>
              <a:lstStyle/>
              <a:p>
                <a:pPr marL="354330" indent="-354330" algn="r" defTabSz="941705">
                  <a:buClr>
                    <a:srgbClr val="003580"/>
                  </a:buClr>
                </a:pPr>
                <a:r>
                  <a:rPr lang="en-US" altLang="zh-CN" sz="1600" dirty="0" smtClean="0">
                    <a:ln w="0"/>
                    <a:solidFill>
                      <a:srgbClr val="00B050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  <a:latin typeface="+mn-ea"/>
                    <a:cs typeface="Arial" panose="020B0604020202020204" pitchFamily="34" charset="0"/>
                  </a:rPr>
                  <a:t>DBUS</a:t>
                </a:r>
                <a:endParaRPr lang="zh-CN" altLang="en-US" sz="1600" dirty="0">
                  <a:ln w="0"/>
                  <a:solidFill>
                    <a:srgbClr val="00B050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+mn-ea"/>
                  <a:cs typeface="Arial" panose="020B0604020202020204" pitchFamily="34" charset="0"/>
                </a:endParaRPr>
              </a:p>
            </p:txBody>
          </p:sp>
          <p:grpSp>
            <p:nvGrpSpPr>
              <p:cNvPr id="2" name="组合 1"/>
              <p:cNvGrpSpPr/>
              <p:nvPr/>
            </p:nvGrpSpPr>
            <p:grpSpPr>
              <a:xfrm>
                <a:off x="8228531" y="1590563"/>
                <a:ext cx="1724362" cy="364432"/>
                <a:chOff x="8623880" y="1246086"/>
                <a:chExt cx="1724362" cy="364432"/>
              </a:xfrm>
            </p:grpSpPr>
            <p:sp>
              <p:nvSpPr>
                <p:cNvPr id="47" name="文本框 46"/>
                <p:cNvSpPr txBox="1"/>
                <p:nvPr/>
              </p:nvSpPr>
              <p:spPr>
                <a:xfrm>
                  <a:off x="8623880" y="1246086"/>
                  <a:ext cx="720520" cy="360000"/>
                </a:xfrm>
                <a:prstGeom prst="rect">
                  <a:avLst/>
                </a:prstGeom>
                <a:solidFill>
                  <a:schemeClr val="accent6"/>
                </a:solidFill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>
                  <a:defPPr>
                    <a:defRPr lang="zh-CN"/>
                  </a:defPPr>
                  <a:lvl1pPr algn="ctr">
                    <a:defRPr sz="1600" b="1" i="0">
                      <a:latin typeface="+mj-ea"/>
                      <a:ea typeface="+mj-ea"/>
                    </a:defRPr>
                  </a:lvl1pPr>
                </a:lstStyle>
                <a:p>
                  <a:r>
                    <a:rPr lang="zh-CN" altLang="en-US" dirty="0"/>
                    <a:t>高位</a:t>
                  </a:r>
                  <a:endParaRPr lang="zh-CN" altLang="en-US" dirty="0"/>
                </a:p>
              </p:txBody>
            </p:sp>
            <p:sp>
              <p:nvSpPr>
                <p:cNvPr id="48" name="文本框 47"/>
                <p:cNvSpPr txBox="1"/>
                <p:nvPr/>
              </p:nvSpPr>
              <p:spPr>
                <a:xfrm>
                  <a:off x="9340242" y="1250518"/>
                  <a:ext cx="1008000" cy="360000"/>
                </a:xfrm>
                <a:prstGeom prst="rect">
                  <a:avLst/>
                </a:prstGeom>
                <a:solidFill>
                  <a:srgbClr val="00B0F0"/>
                </a:solidFill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>
                  <a:defPPr>
                    <a:defRPr lang="zh-CN"/>
                  </a:defPPr>
                  <a:lvl1pPr algn="ctr">
                    <a:defRPr sz="1400" i="0">
                      <a:latin typeface="+mn-lt"/>
                      <a:ea typeface="+mn-ea"/>
                    </a:defRPr>
                  </a:lvl1pPr>
                  <a:lvl2pPr>
                    <a:defRPr>
                      <a:solidFill>
                        <a:schemeClr val="lt1"/>
                      </a:solidFill>
                      <a:latin typeface="+mn-lt"/>
                      <a:ea typeface="+mn-ea"/>
                    </a:defRPr>
                  </a:lvl2pPr>
                  <a:lvl3pPr>
                    <a:defRPr>
                      <a:solidFill>
                        <a:schemeClr val="lt1"/>
                      </a:solidFill>
                      <a:latin typeface="+mn-lt"/>
                      <a:ea typeface="+mn-ea"/>
                    </a:defRPr>
                  </a:lvl3pPr>
                  <a:lvl4pPr>
                    <a:defRPr>
                      <a:solidFill>
                        <a:schemeClr val="lt1"/>
                      </a:solidFill>
                      <a:latin typeface="+mn-lt"/>
                      <a:ea typeface="+mn-ea"/>
                    </a:defRPr>
                  </a:lvl4pPr>
                  <a:lvl5pPr>
                    <a:defRPr>
                      <a:solidFill>
                        <a:schemeClr val="lt1"/>
                      </a:solidFill>
                      <a:latin typeface="+mn-lt"/>
                      <a:ea typeface="+mn-ea"/>
                    </a:defRPr>
                  </a:lvl5pPr>
                  <a:lvl6pPr>
                    <a:defRPr>
                      <a:solidFill>
                        <a:schemeClr val="lt1"/>
                      </a:solidFill>
                      <a:latin typeface="+mn-lt"/>
                      <a:ea typeface="+mn-ea"/>
                    </a:defRPr>
                  </a:lvl6pPr>
                  <a:lvl7pPr>
                    <a:defRPr>
                      <a:solidFill>
                        <a:schemeClr val="lt1"/>
                      </a:solidFill>
                      <a:latin typeface="+mn-lt"/>
                      <a:ea typeface="+mn-ea"/>
                    </a:defRPr>
                  </a:lvl7pPr>
                  <a:lvl8pPr>
                    <a:defRPr>
                      <a:solidFill>
                        <a:schemeClr val="lt1"/>
                      </a:solidFill>
                      <a:latin typeface="+mn-lt"/>
                      <a:ea typeface="+mn-ea"/>
                    </a:defRPr>
                  </a:lvl8pPr>
                  <a:lvl9pPr>
                    <a:defRPr>
                      <a:solidFill>
                        <a:schemeClr val="lt1"/>
                      </a:solidFill>
                      <a:latin typeface="+mn-lt"/>
                      <a:ea typeface="+mn-ea"/>
                    </a:defRPr>
                  </a:lvl9pPr>
                </a:lstStyle>
                <a:p>
                  <a:r>
                    <a:rPr lang="zh-CN" altLang="en-US" sz="1600" b="1" dirty="0" smtClean="0">
                      <a:latin typeface="+mj-ea"/>
                      <a:ea typeface="+mj-ea"/>
                    </a:rPr>
                    <a:t>低位</a:t>
                  </a:r>
                  <a:endParaRPr lang="zh-CN" altLang="en-US" sz="1600" b="1" dirty="0">
                    <a:latin typeface="+mj-ea"/>
                    <a:ea typeface="+mj-ea"/>
                  </a:endParaRPr>
                </a:p>
              </p:txBody>
            </p:sp>
          </p:grpSp>
          <p:sp>
            <p:nvSpPr>
              <p:cNvPr id="51" name="文本框 50"/>
              <p:cNvSpPr txBox="1"/>
              <p:nvPr/>
            </p:nvSpPr>
            <p:spPr>
              <a:xfrm>
                <a:off x="8296327" y="2132323"/>
                <a:ext cx="514469" cy="284206"/>
              </a:xfrm>
              <a:prstGeom prst="rect">
                <a:avLst/>
              </a:prstGeom>
              <a:solidFill>
                <a:srgbClr val="00B0F0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>
                <a:defPPr>
                  <a:defRPr lang="zh-CN"/>
                </a:defPPr>
                <a:lvl1pPr algn="ctr">
                  <a:defRPr sz="1600" b="1" i="0">
                    <a:latin typeface="+mj-ea"/>
                    <a:ea typeface="+mj-ea"/>
                  </a:defRPr>
                </a:lvl1pPr>
              </a:lstStyle>
              <a:p>
                <a:r>
                  <a:rPr lang="zh-CN" altLang="en-US" sz="1200" dirty="0" smtClean="0"/>
                  <a:t>译码</a:t>
                </a:r>
                <a:endParaRPr lang="zh-CN" altLang="en-US" sz="1200" dirty="0"/>
              </a:p>
            </p:txBody>
          </p:sp>
          <p:cxnSp>
            <p:nvCxnSpPr>
              <p:cNvPr id="52" name="直接箭头连接符 51"/>
              <p:cNvCxnSpPr/>
              <p:nvPr/>
            </p:nvCxnSpPr>
            <p:spPr>
              <a:xfrm>
                <a:off x="8553562" y="1948855"/>
                <a:ext cx="0" cy="180000"/>
              </a:xfrm>
              <a:prstGeom prst="straightConnector1">
                <a:avLst/>
              </a:prstGeom>
              <a:ln w="28575">
                <a:solidFill>
                  <a:srgbClr val="00B0F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直接连接符 53"/>
              <p:cNvCxnSpPr/>
              <p:nvPr/>
            </p:nvCxnSpPr>
            <p:spPr>
              <a:xfrm>
                <a:off x="8810795" y="2383553"/>
                <a:ext cx="432000" cy="0"/>
              </a:xfrm>
              <a:prstGeom prst="line">
                <a:avLst/>
              </a:prstGeom>
              <a:ln>
                <a:solidFill>
                  <a:srgbClr val="039DDB"/>
                </a:solidFill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6" name="直接连接符 55"/>
              <p:cNvCxnSpPr/>
              <p:nvPr/>
            </p:nvCxnSpPr>
            <p:spPr>
              <a:xfrm>
                <a:off x="9238074" y="2385718"/>
                <a:ext cx="0" cy="1103597"/>
              </a:xfrm>
              <a:prstGeom prst="line">
                <a:avLst/>
              </a:prstGeom>
              <a:ln>
                <a:solidFill>
                  <a:srgbClr val="039DDB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直接连接符 57"/>
              <p:cNvCxnSpPr/>
              <p:nvPr/>
            </p:nvCxnSpPr>
            <p:spPr>
              <a:xfrm>
                <a:off x="8806074" y="2306412"/>
                <a:ext cx="1404000" cy="0"/>
              </a:xfrm>
              <a:prstGeom prst="line">
                <a:avLst/>
              </a:prstGeom>
              <a:ln>
                <a:solidFill>
                  <a:srgbClr val="039DDB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直接连接符 56"/>
              <p:cNvCxnSpPr/>
              <p:nvPr/>
            </p:nvCxnSpPr>
            <p:spPr>
              <a:xfrm>
                <a:off x="8340607" y="2415548"/>
                <a:ext cx="0" cy="1080000"/>
              </a:xfrm>
              <a:prstGeom prst="line">
                <a:avLst/>
              </a:prstGeom>
              <a:ln>
                <a:solidFill>
                  <a:srgbClr val="039DDB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直接连接符 58"/>
              <p:cNvCxnSpPr/>
              <p:nvPr/>
            </p:nvCxnSpPr>
            <p:spPr>
              <a:xfrm>
                <a:off x="10210074" y="2302648"/>
                <a:ext cx="0" cy="1188000"/>
              </a:xfrm>
              <a:prstGeom prst="line">
                <a:avLst/>
              </a:prstGeom>
              <a:ln>
                <a:solidFill>
                  <a:srgbClr val="039DDB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直接连接符 59"/>
              <p:cNvCxnSpPr/>
              <p:nvPr/>
            </p:nvCxnSpPr>
            <p:spPr>
              <a:xfrm>
                <a:off x="8816306" y="2235477"/>
                <a:ext cx="2448000" cy="0"/>
              </a:xfrm>
              <a:prstGeom prst="line">
                <a:avLst/>
              </a:prstGeom>
              <a:ln>
                <a:solidFill>
                  <a:srgbClr val="039DDB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直接连接符 60"/>
              <p:cNvCxnSpPr/>
              <p:nvPr/>
            </p:nvCxnSpPr>
            <p:spPr>
              <a:xfrm>
                <a:off x="11263580" y="2231714"/>
                <a:ext cx="0" cy="1260000"/>
              </a:xfrm>
              <a:prstGeom prst="line">
                <a:avLst/>
              </a:prstGeom>
              <a:ln>
                <a:solidFill>
                  <a:srgbClr val="039DDB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3" name="右大括号 62"/>
              <p:cNvSpPr/>
              <p:nvPr/>
            </p:nvSpPr>
            <p:spPr>
              <a:xfrm rot="16200000">
                <a:off x="9048741" y="672723"/>
                <a:ext cx="82673" cy="1725630"/>
              </a:xfrm>
              <a:prstGeom prst="rightBrac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7" name="直接箭头连接符 6"/>
            <p:cNvCxnSpPr/>
            <p:nvPr/>
          </p:nvCxnSpPr>
          <p:spPr>
            <a:xfrm>
              <a:off x="2687599" y="5970667"/>
              <a:ext cx="0" cy="299772"/>
            </a:xfrm>
            <a:prstGeom prst="straightConnector1">
              <a:avLst/>
            </a:prstGeom>
            <a:ln w="28575">
              <a:solidFill>
                <a:srgbClr val="92D05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6" name="Text Box 623"/>
            <p:cNvSpPr txBox="1">
              <a:spLocks noChangeArrowheads="1"/>
            </p:cNvSpPr>
            <p:nvPr/>
          </p:nvSpPr>
          <p:spPr bwMode="auto">
            <a:xfrm>
              <a:off x="2733497" y="6049804"/>
              <a:ext cx="800219" cy="24622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9525">
              <a:noFill/>
              <a:miter lim="800000"/>
            </a:ln>
          </p:spPr>
          <p:txBody>
            <a:bodyPr wrap="none" tIns="0" bIns="0">
              <a:spAutoFit/>
            </a:bodyPr>
            <a:lstStyle/>
            <a:p>
              <a:pPr marL="354330" indent="-354330" algn="r" defTabSz="941705">
                <a:buClr>
                  <a:srgbClr val="003580"/>
                </a:buClr>
              </a:pPr>
              <a:r>
                <a:rPr lang="zh-CN" altLang="en-US" sz="1600" dirty="0" smtClean="0">
                  <a:ln w="0"/>
                  <a:solidFill>
                    <a:srgbClr val="00B050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+mn-ea"/>
                  <a:cs typeface="Arial" panose="020B0604020202020204" pitchFamily="34" charset="0"/>
                </a:rPr>
                <a:t>单字长</a:t>
              </a:r>
              <a:endParaRPr lang="zh-CN" altLang="en-US" sz="1600" dirty="0">
                <a:ln w="0"/>
                <a:solidFill>
                  <a:srgbClr val="00B05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  <a:cs typeface="Arial" panose="020B0604020202020204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2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"/>
          <p:cNvSpPr txBox="1"/>
          <p:nvPr/>
        </p:nvSpPr>
        <p:spPr>
          <a:xfrm>
            <a:off x="710789" y="161267"/>
            <a:ext cx="4368072" cy="617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dirty="0">
                <a:solidFill>
                  <a:schemeClr val="tx1"/>
                </a:solidFill>
                <a:latin typeface="禹卫书法行书简体" panose="02000603000000000000" pitchFamily="2" charset="-122"/>
                <a:ea typeface="禹卫书法行书简体" panose="02000603000000000000" pitchFamily="2" charset="-122"/>
              </a:rPr>
              <a:t>7.5 </a:t>
            </a:r>
            <a:r>
              <a:rPr lang="zh-CN" altLang="en-US" dirty="0" smtClean="0">
                <a:solidFill>
                  <a:schemeClr val="tx1"/>
                </a:solidFill>
                <a:latin typeface="禹卫书法行书简体" panose="02000603000000000000" pitchFamily="2" charset="-122"/>
                <a:ea typeface="禹卫书法行书简体" panose="02000603000000000000" pitchFamily="2" charset="-122"/>
              </a:rPr>
              <a:t>高速存储器</a:t>
            </a:r>
            <a:endParaRPr lang="zh-CN" altLang="en-US" dirty="0">
              <a:solidFill>
                <a:schemeClr val="tx1"/>
              </a:solidFill>
              <a:latin typeface="禹卫书法行书简体" panose="02000603000000000000" pitchFamily="2" charset="-122"/>
              <a:ea typeface="禹卫书法行书简体" panose="02000603000000000000" pitchFamily="2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760050" y="878734"/>
            <a:ext cx="3553608" cy="4914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  <a:sym typeface="+mn-ea"/>
              </a:rPr>
              <a:t>3.</a:t>
            </a:r>
            <a:r>
              <a:rPr lang="zh-CN" altLang="en-US" sz="2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多体并行存储器</a:t>
            </a:r>
            <a:endParaRPr lang="en-US" altLang="zh-CN" sz="2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禹卫书法行书简体" panose="02000603000000000000" pitchFamily="2" charset="-122"/>
              <a:ea typeface="禹卫书法行书简体" panose="02000603000000000000" pitchFamily="2" charset="-122"/>
              <a:cs typeface="+mj-cs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836250" y="1420129"/>
            <a:ext cx="3553608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 smtClean="0"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(1)</a:t>
            </a:r>
            <a:r>
              <a:rPr lang="zh-CN" altLang="en-US" sz="2400" dirty="0" smtClean="0"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多体高位交叉存储器</a:t>
            </a:r>
            <a:endParaRPr lang="en-US" altLang="zh-CN" sz="2400" dirty="0">
              <a:latin typeface="禹卫书法行书简体" panose="02000603000000000000" pitchFamily="2" charset="-122"/>
              <a:ea typeface="禹卫书法行书简体" panose="02000603000000000000" pitchFamily="2" charset="-122"/>
              <a:cs typeface="+mj-cs"/>
            </a:endParaRPr>
          </a:p>
        </p:txBody>
      </p:sp>
      <p:sp>
        <p:nvSpPr>
          <p:cNvPr id="8" name="Rectangle 71"/>
          <p:cNvSpPr txBox="1">
            <a:spLocks noChangeArrowheads="1"/>
          </p:cNvSpPr>
          <p:nvPr/>
        </p:nvSpPr>
        <p:spPr>
          <a:xfrm>
            <a:off x="4792630" y="2718958"/>
            <a:ext cx="7018371" cy="15700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000" dirty="0" smtClean="0">
                <a:solidFill>
                  <a:srgbClr val="3333CC"/>
                </a:solidFill>
                <a:sym typeface="Wingdings" panose="05000000000000000000" pitchFamily="2" charset="2"/>
              </a:rPr>
              <a:t></a:t>
            </a:r>
            <a:r>
              <a:rPr lang="zh-CN" altLang="en-US" sz="2400" dirty="0" smtClean="0">
                <a:latin typeface="+mn-ea"/>
              </a:rPr>
              <a:t>数据组织特点：相邻地址的数据处于同一存储体</a:t>
            </a:r>
            <a:endParaRPr lang="en-US" altLang="zh-CN" sz="2400" dirty="0" smtClean="0">
              <a:latin typeface="+mn-ea"/>
            </a:endParaRPr>
          </a:p>
          <a:p>
            <a:pPr marL="0" indent="0" fontAlgn="auto">
              <a:spcAft>
                <a:spcPts val="0"/>
              </a:spcAft>
              <a:buNone/>
            </a:pPr>
            <a:r>
              <a:rPr lang="zh-CN" altLang="en-US" sz="2000" dirty="0">
                <a:solidFill>
                  <a:srgbClr val="3333CC"/>
                </a:solidFill>
                <a:sym typeface="Wingdings" panose="05000000000000000000" pitchFamily="2" charset="2"/>
              </a:rPr>
              <a:t></a:t>
            </a:r>
            <a:r>
              <a:rPr lang="zh-CN" altLang="en-US" sz="2400" dirty="0" smtClean="0">
                <a:latin typeface="+mn-ea"/>
              </a:rPr>
              <a:t>多模块串行</a:t>
            </a:r>
            <a:endParaRPr lang="en-US" altLang="zh-CN" sz="2400" dirty="0" smtClean="0">
              <a:latin typeface="+mn-ea"/>
            </a:endParaRPr>
          </a:p>
          <a:p>
            <a:pPr marL="0" indent="0" fontAlgn="auto">
              <a:spcAft>
                <a:spcPts val="0"/>
              </a:spcAft>
              <a:buNone/>
            </a:pPr>
            <a:r>
              <a:rPr lang="zh-CN" altLang="en-US" sz="2000" dirty="0" smtClean="0">
                <a:solidFill>
                  <a:srgbClr val="3333CC"/>
                </a:solidFill>
                <a:sym typeface="Wingdings" panose="05000000000000000000" pitchFamily="2" charset="2"/>
              </a:rPr>
              <a:t></a:t>
            </a:r>
            <a:r>
              <a:rPr lang="zh-CN" altLang="en-US" sz="2400" dirty="0" smtClean="0">
                <a:latin typeface="+mn-ea"/>
              </a:rPr>
              <a:t>性能无提升</a:t>
            </a:r>
            <a:endParaRPr lang="zh-CN" altLang="en-US" sz="2400" dirty="0" smtClean="0">
              <a:latin typeface="+mn-ea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836250" y="2217790"/>
            <a:ext cx="3810000" cy="3886200"/>
            <a:chOff x="5210543" y="2370190"/>
            <a:chExt cx="3810000" cy="3886200"/>
          </a:xfrm>
        </p:grpSpPr>
        <p:sp>
          <p:nvSpPr>
            <p:cNvPr id="11" name="Rectangle 2"/>
            <p:cNvSpPr>
              <a:spLocks noChangeArrowheads="1"/>
            </p:cNvSpPr>
            <p:nvPr/>
          </p:nvSpPr>
          <p:spPr bwMode="auto">
            <a:xfrm>
              <a:off x="5210543" y="2370190"/>
              <a:ext cx="3810000" cy="3886200"/>
            </a:xfrm>
            <a:prstGeom prst="rect">
              <a:avLst/>
            </a:prstGeom>
            <a:noFill/>
            <a:ln w="12700" algn="ctr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ctr"/>
              <a:endParaRPr lang="zh-CN" altLang="en-US" i="0"/>
            </a:p>
          </p:txBody>
        </p:sp>
        <p:sp>
          <p:nvSpPr>
            <p:cNvPr id="12" name="Line 3"/>
            <p:cNvSpPr>
              <a:spLocks noChangeShapeType="1"/>
            </p:cNvSpPr>
            <p:nvPr/>
          </p:nvSpPr>
          <p:spPr bwMode="auto">
            <a:xfrm>
              <a:off x="5858243" y="5341990"/>
              <a:ext cx="0" cy="5334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" name="Line 4"/>
            <p:cNvSpPr>
              <a:spLocks noChangeShapeType="1"/>
            </p:cNvSpPr>
            <p:nvPr/>
          </p:nvSpPr>
          <p:spPr bwMode="auto">
            <a:xfrm>
              <a:off x="6696443" y="5341990"/>
              <a:ext cx="0" cy="5334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" name="Line 5"/>
            <p:cNvSpPr>
              <a:spLocks noChangeShapeType="1"/>
            </p:cNvSpPr>
            <p:nvPr/>
          </p:nvSpPr>
          <p:spPr bwMode="auto">
            <a:xfrm>
              <a:off x="7534643" y="5341990"/>
              <a:ext cx="0" cy="5334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" name="Line 6"/>
            <p:cNvSpPr>
              <a:spLocks noChangeShapeType="1"/>
            </p:cNvSpPr>
            <p:nvPr/>
          </p:nvSpPr>
          <p:spPr bwMode="auto">
            <a:xfrm>
              <a:off x="8372843" y="5341990"/>
              <a:ext cx="0" cy="5334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" name="Text Box 8"/>
            <p:cNvSpPr txBox="1">
              <a:spLocks noChangeArrowheads="1"/>
            </p:cNvSpPr>
            <p:nvPr/>
          </p:nvSpPr>
          <p:spPr bwMode="auto">
            <a:xfrm>
              <a:off x="5685521" y="2598790"/>
              <a:ext cx="1088709" cy="338554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600" i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内存地址</a:t>
              </a:r>
              <a:endParaRPr lang="zh-CN" altLang="en-US" sz="1600" i="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Rectangle 9"/>
            <p:cNvSpPr>
              <a:spLocks noChangeArrowheads="1"/>
            </p:cNvSpPr>
            <p:nvPr/>
          </p:nvSpPr>
          <p:spPr bwMode="auto">
            <a:xfrm>
              <a:off x="6690357" y="2598790"/>
              <a:ext cx="729986" cy="303022"/>
            </a:xfrm>
            <a:prstGeom prst="rect">
              <a:avLst/>
            </a:prstGeom>
            <a:solidFill>
              <a:schemeClr val="accent6"/>
            </a:solidFill>
            <a:ln w="19050" algn="ctr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ctr"/>
              <a:r>
                <a:rPr lang="en-US" altLang="zh-CN" sz="1400" i="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2bit</a:t>
              </a:r>
              <a:endParaRPr lang="en-US" altLang="zh-CN" sz="1400" i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8" name="Group 10"/>
            <p:cNvGrpSpPr/>
            <p:nvPr/>
          </p:nvGrpSpPr>
          <p:grpSpPr bwMode="auto">
            <a:xfrm>
              <a:off x="5591543" y="3360790"/>
              <a:ext cx="3048000" cy="1981200"/>
              <a:chOff x="1440" y="2304"/>
              <a:chExt cx="1920" cy="1152"/>
            </a:xfrm>
            <a:noFill/>
          </p:grpSpPr>
          <p:sp>
            <p:nvSpPr>
              <p:cNvPr id="44" name="Rectangle 11"/>
              <p:cNvSpPr>
                <a:spLocks noChangeArrowheads="1"/>
              </p:cNvSpPr>
              <p:nvPr/>
            </p:nvSpPr>
            <p:spPr bwMode="auto">
              <a:xfrm>
                <a:off x="1440" y="2304"/>
                <a:ext cx="336" cy="144"/>
              </a:xfrm>
              <a:prstGeom prst="rect">
                <a:avLst/>
              </a:prstGeom>
              <a:grpFill/>
              <a:ln w="12700" algn="ctr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1200" b="1" i="0">
                    <a:solidFill>
                      <a:srgbClr val="0066FF"/>
                    </a:solidFill>
                    <a:latin typeface="Tahoma" panose="020B0604030504040204" pitchFamily="34" charset="0"/>
                    <a:ea typeface="宋体" panose="02010600030101010101" pitchFamily="2" charset="-122"/>
                  </a:rPr>
                  <a:t>0</a:t>
                </a:r>
                <a:endParaRPr lang="en-US" altLang="zh-CN" sz="1200" b="1" i="0">
                  <a:solidFill>
                    <a:srgbClr val="0066FF"/>
                  </a:solidFill>
                  <a:latin typeface="Tahoma" panose="020B060403050404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5" name="Rectangle 12"/>
              <p:cNvSpPr>
                <a:spLocks noChangeArrowheads="1"/>
              </p:cNvSpPr>
              <p:nvPr/>
            </p:nvSpPr>
            <p:spPr bwMode="auto">
              <a:xfrm>
                <a:off x="1440" y="2448"/>
                <a:ext cx="336" cy="144"/>
              </a:xfrm>
              <a:prstGeom prst="rect">
                <a:avLst/>
              </a:prstGeom>
              <a:grpFill/>
              <a:ln w="12700" algn="ctr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ctr"/>
                <a:endParaRPr lang="zh-CN" altLang="zh-CN" sz="1200" b="1" i="0">
                  <a:solidFill>
                    <a:srgbClr val="0066FF"/>
                  </a:solidFill>
                  <a:latin typeface="Tahoma" panose="020B060403050404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6" name="Rectangle 13"/>
              <p:cNvSpPr>
                <a:spLocks noChangeArrowheads="1"/>
              </p:cNvSpPr>
              <p:nvPr/>
            </p:nvSpPr>
            <p:spPr bwMode="auto">
              <a:xfrm>
                <a:off x="1440" y="2592"/>
                <a:ext cx="336" cy="144"/>
              </a:xfrm>
              <a:prstGeom prst="rect">
                <a:avLst/>
              </a:prstGeom>
              <a:grpFill/>
              <a:ln w="12700" algn="ctr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ctr"/>
                <a:endParaRPr lang="zh-CN" altLang="zh-CN" sz="1200" b="1" i="0">
                  <a:solidFill>
                    <a:srgbClr val="0066FF"/>
                  </a:solidFill>
                  <a:latin typeface="Tahoma" panose="020B060403050404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7" name="Rectangle 14"/>
              <p:cNvSpPr>
                <a:spLocks noChangeArrowheads="1"/>
              </p:cNvSpPr>
              <p:nvPr/>
            </p:nvSpPr>
            <p:spPr bwMode="auto">
              <a:xfrm>
                <a:off x="1440" y="2736"/>
                <a:ext cx="336" cy="144"/>
              </a:xfrm>
              <a:prstGeom prst="rect">
                <a:avLst/>
              </a:prstGeom>
              <a:grpFill/>
              <a:ln w="12700" algn="ctr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ctr"/>
                <a:endParaRPr lang="zh-CN" altLang="zh-CN" sz="1200" b="1" i="0">
                  <a:solidFill>
                    <a:srgbClr val="0066FF"/>
                  </a:solidFill>
                  <a:latin typeface="Tahoma" panose="020B060403050404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8" name="Rectangle 15"/>
              <p:cNvSpPr>
                <a:spLocks noChangeArrowheads="1"/>
              </p:cNvSpPr>
              <p:nvPr/>
            </p:nvSpPr>
            <p:spPr bwMode="auto">
              <a:xfrm>
                <a:off x="1440" y="2880"/>
                <a:ext cx="336" cy="144"/>
              </a:xfrm>
              <a:prstGeom prst="rect">
                <a:avLst/>
              </a:prstGeom>
              <a:grpFill/>
              <a:ln w="12700" algn="ctr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ctr"/>
                <a:endParaRPr lang="zh-CN" altLang="zh-CN" sz="1200" b="1" i="0">
                  <a:solidFill>
                    <a:srgbClr val="0066FF"/>
                  </a:solidFill>
                  <a:latin typeface="Tahoma" panose="020B060403050404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9" name="Rectangle 16"/>
              <p:cNvSpPr>
                <a:spLocks noChangeArrowheads="1"/>
              </p:cNvSpPr>
              <p:nvPr/>
            </p:nvSpPr>
            <p:spPr bwMode="auto">
              <a:xfrm>
                <a:off x="1440" y="3024"/>
                <a:ext cx="336" cy="144"/>
              </a:xfrm>
              <a:prstGeom prst="rect">
                <a:avLst/>
              </a:prstGeom>
              <a:grpFill/>
              <a:ln w="12700" algn="ctr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ctr"/>
                <a:endParaRPr lang="zh-CN" altLang="zh-CN" sz="1200" b="1" i="0">
                  <a:solidFill>
                    <a:srgbClr val="0066FF"/>
                  </a:solidFill>
                  <a:latin typeface="Tahoma" panose="020B060403050404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0" name="Rectangle 17"/>
              <p:cNvSpPr>
                <a:spLocks noChangeArrowheads="1"/>
              </p:cNvSpPr>
              <p:nvPr/>
            </p:nvSpPr>
            <p:spPr bwMode="auto">
              <a:xfrm>
                <a:off x="1440" y="3168"/>
                <a:ext cx="336" cy="144"/>
              </a:xfrm>
              <a:prstGeom prst="rect">
                <a:avLst/>
              </a:prstGeom>
              <a:grpFill/>
              <a:ln w="12700" algn="ctr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1200" b="1" i="0">
                    <a:solidFill>
                      <a:srgbClr val="0066FF"/>
                    </a:solidFill>
                    <a:latin typeface="Tahoma" panose="020B0604030504040204" pitchFamily="34" charset="0"/>
                    <a:ea typeface="宋体" panose="02010600030101010101" pitchFamily="2" charset="-122"/>
                  </a:rPr>
                  <a:t>6</a:t>
                </a:r>
                <a:endParaRPr lang="en-US" altLang="zh-CN" sz="1200" b="1" i="0">
                  <a:solidFill>
                    <a:srgbClr val="0066FF"/>
                  </a:solidFill>
                  <a:latin typeface="Tahoma" panose="020B060403050404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1" name="Rectangle 18"/>
              <p:cNvSpPr>
                <a:spLocks noChangeArrowheads="1"/>
              </p:cNvSpPr>
              <p:nvPr/>
            </p:nvSpPr>
            <p:spPr bwMode="auto">
              <a:xfrm>
                <a:off x="1440" y="3312"/>
                <a:ext cx="336" cy="144"/>
              </a:xfrm>
              <a:prstGeom prst="rect">
                <a:avLst/>
              </a:prstGeom>
              <a:grpFill/>
              <a:ln w="12700" algn="ctr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1200" b="1" i="0">
                    <a:solidFill>
                      <a:srgbClr val="0066FF"/>
                    </a:solidFill>
                    <a:latin typeface="Tahoma" panose="020B0604030504040204" pitchFamily="34" charset="0"/>
                    <a:ea typeface="宋体" panose="02010600030101010101" pitchFamily="2" charset="-122"/>
                  </a:rPr>
                  <a:t>7</a:t>
                </a:r>
                <a:endParaRPr lang="en-US" altLang="zh-CN" sz="1200" b="1" i="0">
                  <a:solidFill>
                    <a:srgbClr val="0066FF"/>
                  </a:solidFill>
                  <a:latin typeface="Tahoma" panose="020B060403050404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2" name="Rectangle 19"/>
              <p:cNvSpPr>
                <a:spLocks noChangeArrowheads="1"/>
              </p:cNvSpPr>
              <p:nvPr/>
            </p:nvSpPr>
            <p:spPr bwMode="auto">
              <a:xfrm>
                <a:off x="1440" y="2448"/>
                <a:ext cx="336" cy="144"/>
              </a:xfrm>
              <a:prstGeom prst="rect">
                <a:avLst/>
              </a:prstGeom>
              <a:grpFill/>
              <a:ln w="12700" algn="ctr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1200" b="1" i="0">
                    <a:solidFill>
                      <a:srgbClr val="0066FF"/>
                    </a:solidFill>
                    <a:latin typeface="Tahoma" panose="020B0604030504040204" pitchFamily="34" charset="0"/>
                    <a:ea typeface="宋体" panose="02010600030101010101" pitchFamily="2" charset="-122"/>
                  </a:rPr>
                  <a:t>1</a:t>
                </a:r>
                <a:endParaRPr lang="en-US" altLang="zh-CN" sz="1200" b="1" i="0">
                  <a:solidFill>
                    <a:srgbClr val="0066FF"/>
                  </a:solidFill>
                  <a:latin typeface="Tahoma" panose="020B060403050404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3" name="Rectangle 20"/>
              <p:cNvSpPr>
                <a:spLocks noChangeArrowheads="1"/>
              </p:cNvSpPr>
              <p:nvPr/>
            </p:nvSpPr>
            <p:spPr bwMode="auto">
              <a:xfrm>
                <a:off x="1440" y="2592"/>
                <a:ext cx="336" cy="144"/>
              </a:xfrm>
              <a:prstGeom prst="rect">
                <a:avLst/>
              </a:prstGeom>
              <a:grpFill/>
              <a:ln w="12700" algn="ctr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1200" b="1" i="0">
                    <a:solidFill>
                      <a:srgbClr val="0066FF"/>
                    </a:solidFill>
                    <a:latin typeface="Tahoma" panose="020B0604030504040204" pitchFamily="34" charset="0"/>
                    <a:ea typeface="宋体" panose="02010600030101010101" pitchFamily="2" charset="-122"/>
                  </a:rPr>
                  <a:t>2</a:t>
                </a:r>
                <a:endParaRPr lang="en-US" altLang="zh-CN" sz="1200" b="1" i="0">
                  <a:solidFill>
                    <a:srgbClr val="0066FF"/>
                  </a:solidFill>
                  <a:latin typeface="Tahoma" panose="020B060403050404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4" name="Rectangle 21"/>
              <p:cNvSpPr>
                <a:spLocks noChangeArrowheads="1"/>
              </p:cNvSpPr>
              <p:nvPr/>
            </p:nvSpPr>
            <p:spPr bwMode="auto">
              <a:xfrm>
                <a:off x="1440" y="2736"/>
                <a:ext cx="336" cy="144"/>
              </a:xfrm>
              <a:prstGeom prst="rect">
                <a:avLst/>
              </a:prstGeom>
              <a:grpFill/>
              <a:ln w="12700" algn="ctr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1200" b="1" i="0">
                    <a:solidFill>
                      <a:srgbClr val="0066FF"/>
                    </a:solidFill>
                    <a:latin typeface="Tahoma" panose="020B0604030504040204" pitchFamily="34" charset="0"/>
                    <a:ea typeface="宋体" panose="02010600030101010101" pitchFamily="2" charset="-122"/>
                  </a:rPr>
                  <a:t>3</a:t>
                </a:r>
                <a:endParaRPr lang="en-US" altLang="zh-CN" sz="1200" b="1" i="0">
                  <a:solidFill>
                    <a:srgbClr val="0066FF"/>
                  </a:solidFill>
                  <a:latin typeface="Tahoma" panose="020B060403050404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5" name="Rectangle 22"/>
              <p:cNvSpPr>
                <a:spLocks noChangeArrowheads="1"/>
              </p:cNvSpPr>
              <p:nvPr/>
            </p:nvSpPr>
            <p:spPr bwMode="auto">
              <a:xfrm>
                <a:off x="1440" y="2880"/>
                <a:ext cx="336" cy="144"/>
              </a:xfrm>
              <a:prstGeom prst="rect">
                <a:avLst/>
              </a:prstGeom>
              <a:grpFill/>
              <a:ln w="12700" algn="ctr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1200" b="1" i="0">
                    <a:solidFill>
                      <a:srgbClr val="0066FF"/>
                    </a:solidFill>
                    <a:latin typeface="Tahoma" panose="020B0604030504040204" pitchFamily="34" charset="0"/>
                    <a:ea typeface="宋体" panose="02010600030101010101" pitchFamily="2" charset="-122"/>
                  </a:rPr>
                  <a:t>4</a:t>
                </a:r>
                <a:endParaRPr lang="en-US" altLang="zh-CN" sz="1200" b="1" i="0">
                  <a:solidFill>
                    <a:srgbClr val="0066FF"/>
                  </a:solidFill>
                  <a:latin typeface="Tahoma" panose="020B060403050404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6" name="Rectangle 23"/>
              <p:cNvSpPr>
                <a:spLocks noChangeArrowheads="1"/>
              </p:cNvSpPr>
              <p:nvPr/>
            </p:nvSpPr>
            <p:spPr bwMode="auto">
              <a:xfrm>
                <a:off x="1440" y="3024"/>
                <a:ext cx="336" cy="144"/>
              </a:xfrm>
              <a:prstGeom prst="rect">
                <a:avLst/>
              </a:prstGeom>
              <a:grpFill/>
              <a:ln w="12700" algn="ctr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1200" b="1" i="0">
                    <a:solidFill>
                      <a:srgbClr val="0066FF"/>
                    </a:solidFill>
                    <a:latin typeface="Tahoma" panose="020B0604030504040204" pitchFamily="34" charset="0"/>
                    <a:ea typeface="宋体" panose="02010600030101010101" pitchFamily="2" charset="-122"/>
                  </a:rPr>
                  <a:t>5</a:t>
                </a:r>
                <a:endParaRPr lang="en-US" altLang="zh-CN" sz="1200" b="1" i="0">
                  <a:solidFill>
                    <a:srgbClr val="0066FF"/>
                  </a:solidFill>
                  <a:latin typeface="Tahoma" panose="020B060403050404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7" name="Rectangle 24"/>
              <p:cNvSpPr>
                <a:spLocks noChangeArrowheads="1"/>
              </p:cNvSpPr>
              <p:nvPr/>
            </p:nvSpPr>
            <p:spPr bwMode="auto">
              <a:xfrm>
                <a:off x="1968" y="2304"/>
                <a:ext cx="336" cy="144"/>
              </a:xfrm>
              <a:prstGeom prst="rect">
                <a:avLst/>
              </a:prstGeom>
              <a:grpFill/>
              <a:ln w="12700" algn="ctr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1200" b="1" i="0">
                    <a:solidFill>
                      <a:srgbClr val="0066FF"/>
                    </a:solidFill>
                    <a:latin typeface="Tahoma" panose="020B0604030504040204" pitchFamily="34" charset="0"/>
                    <a:ea typeface="宋体" panose="02010600030101010101" pitchFamily="2" charset="-122"/>
                  </a:rPr>
                  <a:t>8</a:t>
                </a:r>
                <a:endParaRPr lang="en-US" altLang="zh-CN" sz="1200" b="1" i="0">
                  <a:solidFill>
                    <a:srgbClr val="0066FF"/>
                  </a:solidFill>
                  <a:latin typeface="Tahoma" panose="020B060403050404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8" name="Rectangle 25"/>
              <p:cNvSpPr>
                <a:spLocks noChangeArrowheads="1"/>
              </p:cNvSpPr>
              <p:nvPr/>
            </p:nvSpPr>
            <p:spPr bwMode="auto">
              <a:xfrm>
                <a:off x="1968" y="2448"/>
                <a:ext cx="336" cy="144"/>
              </a:xfrm>
              <a:prstGeom prst="rect">
                <a:avLst/>
              </a:prstGeom>
              <a:grpFill/>
              <a:ln w="12700" algn="ctr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ctr"/>
                <a:endParaRPr lang="zh-CN" altLang="zh-CN" sz="1200" b="1" i="0">
                  <a:solidFill>
                    <a:srgbClr val="0066FF"/>
                  </a:solidFill>
                  <a:latin typeface="Tahoma" panose="020B060403050404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9" name="Rectangle 26"/>
              <p:cNvSpPr>
                <a:spLocks noChangeArrowheads="1"/>
              </p:cNvSpPr>
              <p:nvPr/>
            </p:nvSpPr>
            <p:spPr bwMode="auto">
              <a:xfrm>
                <a:off x="1968" y="2592"/>
                <a:ext cx="336" cy="144"/>
              </a:xfrm>
              <a:prstGeom prst="rect">
                <a:avLst/>
              </a:prstGeom>
              <a:grpFill/>
              <a:ln w="12700" algn="ctr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ctr"/>
                <a:endParaRPr lang="zh-CN" altLang="zh-CN" sz="1200" b="1" i="0">
                  <a:solidFill>
                    <a:srgbClr val="0066FF"/>
                  </a:solidFill>
                  <a:latin typeface="Tahoma" panose="020B060403050404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0" name="Rectangle 27"/>
              <p:cNvSpPr>
                <a:spLocks noChangeArrowheads="1"/>
              </p:cNvSpPr>
              <p:nvPr/>
            </p:nvSpPr>
            <p:spPr bwMode="auto">
              <a:xfrm>
                <a:off x="1968" y="2736"/>
                <a:ext cx="336" cy="144"/>
              </a:xfrm>
              <a:prstGeom prst="rect">
                <a:avLst/>
              </a:prstGeom>
              <a:grpFill/>
              <a:ln w="12700" algn="ctr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ctr"/>
                <a:endParaRPr lang="zh-CN" altLang="zh-CN" sz="1200" b="1" i="0">
                  <a:solidFill>
                    <a:srgbClr val="0066FF"/>
                  </a:solidFill>
                  <a:latin typeface="Tahoma" panose="020B060403050404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1" name="Rectangle 28"/>
              <p:cNvSpPr>
                <a:spLocks noChangeArrowheads="1"/>
              </p:cNvSpPr>
              <p:nvPr/>
            </p:nvSpPr>
            <p:spPr bwMode="auto">
              <a:xfrm>
                <a:off x="1968" y="2880"/>
                <a:ext cx="336" cy="144"/>
              </a:xfrm>
              <a:prstGeom prst="rect">
                <a:avLst/>
              </a:prstGeom>
              <a:grpFill/>
              <a:ln w="12700" algn="ctr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ctr"/>
                <a:endParaRPr lang="zh-CN" altLang="zh-CN" sz="1200" b="1" i="0">
                  <a:solidFill>
                    <a:srgbClr val="0066FF"/>
                  </a:solidFill>
                  <a:latin typeface="Tahoma" panose="020B060403050404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2" name="Rectangle 29"/>
              <p:cNvSpPr>
                <a:spLocks noChangeArrowheads="1"/>
              </p:cNvSpPr>
              <p:nvPr/>
            </p:nvSpPr>
            <p:spPr bwMode="auto">
              <a:xfrm>
                <a:off x="1968" y="3024"/>
                <a:ext cx="336" cy="144"/>
              </a:xfrm>
              <a:prstGeom prst="rect">
                <a:avLst/>
              </a:prstGeom>
              <a:grpFill/>
              <a:ln w="12700" algn="ctr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ctr"/>
                <a:endParaRPr lang="zh-CN" altLang="zh-CN" sz="1200" b="1" i="0">
                  <a:solidFill>
                    <a:srgbClr val="0066FF"/>
                  </a:solidFill>
                  <a:latin typeface="Tahoma" panose="020B060403050404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3" name="Rectangle 30"/>
              <p:cNvSpPr>
                <a:spLocks noChangeArrowheads="1"/>
              </p:cNvSpPr>
              <p:nvPr/>
            </p:nvSpPr>
            <p:spPr bwMode="auto">
              <a:xfrm>
                <a:off x="1968" y="3168"/>
                <a:ext cx="336" cy="144"/>
              </a:xfrm>
              <a:prstGeom prst="rect">
                <a:avLst/>
              </a:prstGeom>
              <a:grpFill/>
              <a:ln w="12700" algn="ctr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1200" b="1" i="0">
                    <a:solidFill>
                      <a:srgbClr val="0066FF"/>
                    </a:solidFill>
                    <a:latin typeface="Tahoma" panose="020B0604030504040204" pitchFamily="34" charset="0"/>
                    <a:ea typeface="宋体" panose="02010600030101010101" pitchFamily="2" charset="-122"/>
                  </a:rPr>
                  <a:t>14</a:t>
                </a:r>
                <a:endParaRPr lang="en-US" altLang="zh-CN" sz="1200" b="1" i="0">
                  <a:solidFill>
                    <a:srgbClr val="0066FF"/>
                  </a:solidFill>
                  <a:latin typeface="Tahoma" panose="020B060403050404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4" name="Rectangle 31"/>
              <p:cNvSpPr>
                <a:spLocks noChangeArrowheads="1"/>
              </p:cNvSpPr>
              <p:nvPr/>
            </p:nvSpPr>
            <p:spPr bwMode="auto">
              <a:xfrm>
                <a:off x="1968" y="3312"/>
                <a:ext cx="336" cy="144"/>
              </a:xfrm>
              <a:prstGeom prst="rect">
                <a:avLst/>
              </a:prstGeom>
              <a:grpFill/>
              <a:ln w="12700" algn="ctr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1200" b="1" i="0">
                    <a:solidFill>
                      <a:srgbClr val="0066FF"/>
                    </a:solidFill>
                    <a:latin typeface="Tahoma" panose="020B0604030504040204" pitchFamily="34" charset="0"/>
                    <a:ea typeface="宋体" panose="02010600030101010101" pitchFamily="2" charset="-122"/>
                  </a:rPr>
                  <a:t>15</a:t>
                </a:r>
                <a:endParaRPr lang="en-US" altLang="zh-CN" sz="1200" b="1" i="0">
                  <a:solidFill>
                    <a:srgbClr val="0066FF"/>
                  </a:solidFill>
                  <a:latin typeface="Tahoma" panose="020B060403050404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5" name="Rectangle 32"/>
              <p:cNvSpPr>
                <a:spLocks noChangeArrowheads="1"/>
              </p:cNvSpPr>
              <p:nvPr/>
            </p:nvSpPr>
            <p:spPr bwMode="auto">
              <a:xfrm>
                <a:off x="1968" y="2448"/>
                <a:ext cx="336" cy="144"/>
              </a:xfrm>
              <a:prstGeom prst="rect">
                <a:avLst/>
              </a:prstGeom>
              <a:grpFill/>
              <a:ln w="12700" algn="ctr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1200" b="1" i="0">
                    <a:solidFill>
                      <a:srgbClr val="0066FF"/>
                    </a:solidFill>
                    <a:latin typeface="Tahoma" panose="020B0604030504040204" pitchFamily="34" charset="0"/>
                    <a:ea typeface="宋体" panose="02010600030101010101" pitchFamily="2" charset="-122"/>
                  </a:rPr>
                  <a:t>9</a:t>
                </a:r>
                <a:endParaRPr lang="en-US" altLang="zh-CN" sz="1200" b="1" i="0">
                  <a:solidFill>
                    <a:srgbClr val="0066FF"/>
                  </a:solidFill>
                  <a:latin typeface="Tahoma" panose="020B060403050404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6" name="Rectangle 33"/>
              <p:cNvSpPr>
                <a:spLocks noChangeArrowheads="1"/>
              </p:cNvSpPr>
              <p:nvPr/>
            </p:nvSpPr>
            <p:spPr bwMode="auto">
              <a:xfrm>
                <a:off x="1968" y="2592"/>
                <a:ext cx="336" cy="144"/>
              </a:xfrm>
              <a:prstGeom prst="rect">
                <a:avLst/>
              </a:prstGeom>
              <a:grpFill/>
              <a:ln w="12700" algn="ctr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1200" b="1" i="0">
                    <a:solidFill>
                      <a:srgbClr val="0066FF"/>
                    </a:solidFill>
                    <a:latin typeface="Tahoma" panose="020B0604030504040204" pitchFamily="34" charset="0"/>
                    <a:ea typeface="宋体" panose="02010600030101010101" pitchFamily="2" charset="-122"/>
                  </a:rPr>
                  <a:t>10</a:t>
                </a:r>
                <a:endParaRPr lang="en-US" altLang="zh-CN" sz="1200" b="1" i="0">
                  <a:solidFill>
                    <a:srgbClr val="0066FF"/>
                  </a:solidFill>
                  <a:latin typeface="Tahoma" panose="020B060403050404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7" name="Rectangle 34"/>
              <p:cNvSpPr>
                <a:spLocks noChangeArrowheads="1"/>
              </p:cNvSpPr>
              <p:nvPr/>
            </p:nvSpPr>
            <p:spPr bwMode="auto">
              <a:xfrm>
                <a:off x="1968" y="2736"/>
                <a:ext cx="336" cy="144"/>
              </a:xfrm>
              <a:prstGeom prst="rect">
                <a:avLst/>
              </a:prstGeom>
              <a:grpFill/>
              <a:ln w="12700" algn="ctr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1200" b="1" i="0">
                    <a:solidFill>
                      <a:srgbClr val="0066FF"/>
                    </a:solidFill>
                    <a:latin typeface="Tahoma" panose="020B0604030504040204" pitchFamily="34" charset="0"/>
                    <a:ea typeface="宋体" panose="02010600030101010101" pitchFamily="2" charset="-122"/>
                  </a:rPr>
                  <a:t>11</a:t>
                </a:r>
                <a:endParaRPr lang="en-US" altLang="zh-CN" sz="1200" b="1" i="0">
                  <a:solidFill>
                    <a:srgbClr val="0066FF"/>
                  </a:solidFill>
                  <a:latin typeface="Tahoma" panose="020B060403050404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8" name="Rectangle 35"/>
              <p:cNvSpPr>
                <a:spLocks noChangeArrowheads="1"/>
              </p:cNvSpPr>
              <p:nvPr/>
            </p:nvSpPr>
            <p:spPr bwMode="auto">
              <a:xfrm>
                <a:off x="1968" y="2880"/>
                <a:ext cx="336" cy="144"/>
              </a:xfrm>
              <a:prstGeom prst="rect">
                <a:avLst/>
              </a:prstGeom>
              <a:grpFill/>
              <a:ln w="12700" algn="ctr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1200" b="1" i="0">
                    <a:solidFill>
                      <a:srgbClr val="0066FF"/>
                    </a:solidFill>
                    <a:latin typeface="Tahoma" panose="020B0604030504040204" pitchFamily="34" charset="0"/>
                    <a:ea typeface="宋体" panose="02010600030101010101" pitchFamily="2" charset="-122"/>
                  </a:rPr>
                  <a:t>12</a:t>
                </a:r>
                <a:endParaRPr lang="en-US" altLang="zh-CN" sz="1200" b="1" i="0">
                  <a:solidFill>
                    <a:srgbClr val="0066FF"/>
                  </a:solidFill>
                  <a:latin typeface="Tahoma" panose="020B060403050404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9" name="Rectangle 36"/>
              <p:cNvSpPr>
                <a:spLocks noChangeArrowheads="1"/>
              </p:cNvSpPr>
              <p:nvPr/>
            </p:nvSpPr>
            <p:spPr bwMode="auto">
              <a:xfrm>
                <a:off x="1968" y="3024"/>
                <a:ext cx="336" cy="144"/>
              </a:xfrm>
              <a:prstGeom prst="rect">
                <a:avLst/>
              </a:prstGeom>
              <a:grpFill/>
              <a:ln w="12700" algn="ctr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1200" b="1" i="0" dirty="0">
                    <a:solidFill>
                      <a:srgbClr val="0066FF"/>
                    </a:solidFill>
                    <a:latin typeface="Tahoma" panose="020B0604030504040204" pitchFamily="34" charset="0"/>
                    <a:ea typeface="宋体" panose="02010600030101010101" pitchFamily="2" charset="-122"/>
                  </a:rPr>
                  <a:t>13</a:t>
                </a:r>
                <a:endParaRPr lang="en-US" altLang="zh-CN" sz="1200" b="1" i="0" dirty="0">
                  <a:solidFill>
                    <a:srgbClr val="0066FF"/>
                  </a:solidFill>
                  <a:latin typeface="Tahoma" panose="020B060403050404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70" name="Rectangle 37"/>
              <p:cNvSpPr>
                <a:spLocks noChangeArrowheads="1"/>
              </p:cNvSpPr>
              <p:nvPr/>
            </p:nvSpPr>
            <p:spPr bwMode="auto">
              <a:xfrm>
                <a:off x="2496" y="2304"/>
                <a:ext cx="336" cy="144"/>
              </a:xfrm>
              <a:prstGeom prst="rect">
                <a:avLst/>
              </a:prstGeom>
              <a:grpFill/>
              <a:ln w="12700" algn="ctr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1200" b="1" i="0">
                    <a:solidFill>
                      <a:srgbClr val="0066FF"/>
                    </a:solidFill>
                    <a:latin typeface="Tahoma" panose="020B0604030504040204" pitchFamily="34" charset="0"/>
                    <a:ea typeface="宋体" panose="02010600030101010101" pitchFamily="2" charset="-122"/>
                  </a:rPr>
                  <a:t>16</a:t>
                </a:r>
                <a:endParaRPr lang="en-US" altLang="zh-CN" sz="1200" b="1" i="0">
                  <a:solidFill>
                    <a:srgbClr val="0066FF"/>
                  </a:solidFill>
                  <a:latin typeface="Tahoma" panose="020B060403050404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71" name="Rectangle 38"/>
              <p:cNvSpPr>
                <a:spLocks noChangeArrowheads="1"/>
              </p:cNvSpPr>
              <p:nvPr/>
            </p:nvSpPr>
            <p:spPr bwMode="auto">
              <a:xfrm>
                <a:off x="2496" y="2448"/>
                <a:ext cx="336" cy="144"/>
              </a:xfrm>
              <a:prstGeom prst="rect">
                <a:avLst/>
              </a:prstGeom>
              <a:grpFill/>
              <a:ln w="12700" algn="ctr">
                <a:noFill/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ctr"/>
                <a:endParaRPr lang="zh-CN" altLang="zh-CN" sz="1200" b="1" i="0">
                  <a:solidFill>
                    <a:srgbClr val="0066FF"/>
                  </a:solidFill>
                  <a:latin typeface="Tahoma" panose="020B060403050404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72" name="Rectangle 39"/>
              <p:cNvSpPr>
                <a:spLocks noChangeArrowheads="1"/>
              </p:cNvSpPr>
              <p:nvPr/>
            </p:nvSpPr>
            <p:spPr bwMode="auto">
              <a:xfrm>
                <a:off x="2496" y="2592"/>
                <a:ext cx="336" cy="144"/>
              </a:xfrm>
              <a:prstGeom prst="rect">
                <a:avLst/>
              </a:prstGeom>
              <a:grpFill/>
              <a:ln w="12700" algn="ctr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ctr"/>
                <a:endParaRPr lang="zh-CN" altLang="zh-CN" sz="1200" b="1" i="0">
                  <a:solidFill>
                    <a:srgbClr val="0066FF"/>
                  </a:solidFill>
                  <a:latin typeface="Tahoma" panose="020B060403050404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73" name="Rectangle 40"/>
              <p:cNvSpPr>
                <a:spLocks noChangeArrowheads="1"/>
              </p:cNvSpPr>
              <p:nvPr/>
            </p:nvSpPr>
            <p:spPr bwMode="auto">
              <a:xfrm>
                <a:off x="2496" y="2736"/>
                <a:ext cx="336" cy="144"/>
              </a:xfrm>
              <a:prstGeom prst="rect">
                <a:avLst/>
              </a:prstGeom>
              <a:grpFill/>
              <a:ln w="12700" algn="ctr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ctr"/>
                <a:endParaRPr lang="zh-CN" altLang="zh-CN" sz="1200" b="1" i="0">
                  <a:solidFill>
                    <a:srgbClr val="0066FF"/>
                  </a:solidFill>
                  <a:latin typeface="Tahoma" panose="020B060403050404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74" name="Rectangle 41"/>
              <p:cNvSpPr>
                <a:spLocks noChangeArrowheads="1"/>
              </p:cNvSpPr>
              <p:nvPr/>
            </p:nvSpPr>
            <p:spPr bwMode="auto">
              <a:xfrm>
                <a:off x="2496" y="2880"/>
                <a:ext cx="336" cy="144"/>
              </a:xfrm>
              <a:prstGeom prst="rect">
                <a:avLst/>
              </a:prstGeom>
              <a:grpFill/>
              <a:ln w="12700" algn="ctr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ctr"/>
                <a:endParaRPr lang="zh-CN" altLang="zh-CN" sz="1200" b="1" i="0">
                  <a:solidFill>
                    <a:srgbClr val="0066FF"/>
                  </a:solidFill>
                  <a:latin typeface="Tahoma" panose="020B060403050404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75" name="Rectangle 42"/>
              <p:cNvSpPr>
                <a:spLocks noChangeArrowheads="1"/>
              </p:cNvSpPr>
              <p:nvPr/>
            </p:nvSpPr>
            <p:spPr bwMode="auto">
              <a:xfrm>
                <a:off x="2496" y="3024"/>
                <a:ext cx="336" cy="144"/>
              </a:xfrm>
              <a:prstGeom prst="rect">
                <a:avLst/>
              </a:prstGeom>
              <a:grpFill/>
              <a:ln w="12700" algn="ctr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ctr"/>
                <a:endParaRPr lang="zh-CN" altLang="zh-CN" sz="1200" b="1" i="0">
                  <a:solidFill>
                    <a:srgbClr val="0066FF"/>
                  </a:solidFill>
                  <a:latin typeface="Tahoma" panose="020B060403050404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76" name="Rectangle 43"/>
              <p:cNvSpPr>
                <a:spLocks noChangeArrowheads="1"/>
              </p:cNvSpPr>
              <p:nvPr/>
            </p:nvSpPr>
            <p:spPr bwMode="auto">
              <a:xfrm>
                <a:off x="2496" y="3168"/>
                <a:ext cx="336" cy="144"/>
              </a:xfrm>
              <a:prstGeom prst="rect">
                <a:avLst/>
              </a:prstGeom>
              <a:grpFill/>
              <a:ln w="12700" algn="ctr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1200" b="1" i="0">
                    <a:solidFill>
                      <a:srgbClr val="0066FF"/>
                    </a:solidFill>
                    <a:latin typeface="Tahoma" panose="020B0604030504040204" pitchFamily="34" charset="0"/>
                    <a:ea typeface="宋体" panose="02010600030101010101" pitchFamily="2" charset="-122"/>
                  </a:rPr>
                  <a:t>22</a:t>
                </a:r>
                <a:endParaRPr lang="en-US" altLang="zh-CN" sz="1200" b="1" i="0">
                  <a:solidFill>
                    <a:srgbClr val="0066FF"/>
                  </a:solidFill>
                  <a:latin typeface="Tahoma" panose="020B060403050404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77" name="Rectangle 44"/>
              <p:cNvSpPr>
                <a:spLocks noChangeArrowheads="1"/>
              </p:cNvSpPr>
              <p:nvPr/>
            </p:nvSpPr>
            <p:spPr bwMode="auto">
              <a:xfrm>
                <a:off x="2496" y="3312"/>
                <a:ext cx="336" cy="144"/>
              </a:xfrm>
              <a:prstGeom prst="rect">
                <a:avLst/>
              </a:prstGeom>
              <a:grpFill/>
              <a:ln w="12700" algn="ctr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1200" b="1" i="0">
                    <a:solidFill>
                      <a:srgbClr val="0066FF"/>
                    </a:solidFill>
                    <a:latin typeface="Tahoma" panose="020B0604030504040204" pitchFamily="34" charset="0"/>
                    <a:ea typeface="宋体" panose="02010600030101010101" pitchFamily="2" charset="-122"/>
                  </a:rPr>
                  <a:t>23</a:t>
                </a:r>
                <a:endParaRPr lang="en-US" altLang="zh-CN" sz="1200" b="1" i="0">
                  <a:solidFill>
                    <a:srgbClr val="0066FF"/>
                  </a:solidFill>
                  <a:latin typeface="Tahoma" panose="020B060403050404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78" name="Rectangle 45"/>
              <p:cNvSpPr>
                <a:spLocks noChangeArrowheads="1"/>
              </p:cNvSpPr>
              <p:nvPr/>
            </p:nvSpPr>
            <p:spPr bwMode="auto">
              <a:xfrm>
                <a:off x="2496" y="2448"/>
                <a:ext cx="336" cy="144"/>
              </a:xfrm>
              <a:prstGeom prst="rect">
                <a:avLst/>
              </a:prstGeom>
              <a:grpFill/>
              <a:ln w="12700" algn="ctr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1200" b="1" i="0">
                    <a:solidFill>
                      <a:srgbClr val="0066FF"/>
                    </a:solidFill>
                    <a:latin typeface="Tahoma" panose="020B0604030504040204" pitchFamily="34" charset="0"/>
                    <a:ea typeface="宋体" panose="02010600030101010101" pitchFamily="2" charset="-122"/>
                  </a:rPr>
                  <a:t>17</a:t>
                </a:r>
                <a:endParaRPr lang="en-US" altLang="zh-CN" sz="1200" b="1" i="0">
                  <a:solidFill>
                    <a:srgbClr val="0066FF"/>
                  </a:solidFill>
                  <a:latin typeface="Tahoma" panose="020B060403050404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79" name="Rectangle 46"/>
              <p:cNvSpPr>
                <a:spLocks noChangeArrowheads="1"/>
              </p:cNvSpPr>
              <p:nvPr/>
            </p:nvSpPr>
            <p:spPr bwMode="auto">
              <a:xfrm>
                <a:off x="2496" y="2592"/>
                <a:ext cx="336" cy="144"/>
              </a:xfrm>
              <a:prstGeom prst="rect">
                <a:avLst/>
              </a:prstGeom>
              <a:grpFill/>
              <a:ln w="12700" algn="ctr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1200" b="1" i="0">
                    <a:solidFill>
                      <a:srgbClr val="0066FF"/>
                    </a:solidFill>
                    <a:latin typeface="Tahoma" panose="020B0604030504040204" pitchFamily="34" charset="0"/>
                    <a:ea typeface="宋体" panose="02010600030101010101" pitchFamily="2" charset="-122"/>
                  </a:rPr>
                  <a:t>18</a:t>
                </a:r>
                <a:endParaRPr lang="en-US" altLang="zh-CN" sz="1200" b="1" i="0">
                  <a:solidFill>
                    <a:srgbClr val="0066FF"/>
                  </a:solidFill>
                  <a:latin typeface="Tahoma" panose="020B060403050404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80" name="Rectangle 47"/>
              <p:cNvSpPr>
                <a:spLocks noChangeArrowheads="1"/>
              </p:cNvSpPr>
              <p:nvPr/>
            </p:nvSpPr>
            <p:spPr bwMode="auto">
              <a:xfrm>
                <a:off x="2496" y="2736"/>
                <a:ext cx="336" cy="144"/>
              </a:xfrm>
              <a:prstGeom prst="rect">
                <a:avLst/>
              </a:prstGeom>
              <a:grpFill/>
              <a:ln w="12700" algn="ctr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1200" b="1" i="0">
                    <a:solidFill>
                      <a:srgbClr val="0066FF"/>
                    </a:solidFill>
                    <a:latin typeface="Tahoma" panose="020B0604030504040204" pitchFamily="34" charset="0"/>
                    <a:ea typeface="宋体" panose="02010600030101010101" pitchFamily="2" charset="-122"/>
                  </a:rPr>
                  <a:t>19</a:t>
                </a:r>
                <a:endParaRPr lang="en-US" altLang="zh-CN" sz="1200" b="1" i="0">
                  <a:solidFill>
                    <a:srgbClr val="0066FF"/>
                  </a:solidFill>
                  <a:latin typeface="Tahoma" panose="020B060403050404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81" name="Rectangle 48"/>
              <p:cNvSpPr>
                <a:spLocks noChangeArrowheads="1"/>
              </p:cNvSpPr>
              <p:nvPr/>
            </p:nvSpPr>
            <p:spPr bwMode="auto">
              <a:xfrm>
                <a:off x="2496" y="2880"/>
                <a:ext cx="336" cy="144"/>
              </a:xfrm>
              <a:prstGeom prst="rect">
                <a:avLst/>
              </a:prstGeom>
              <a:grpFill/>
              <a:ln w="12700" algn="ctr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1200" b="1" i="0">
                    <a:solidFill>
                      <a:srgbClr val="0066FF"/>
                    </a:solidFill>
                    <a:latin typeface="Tahoma" panose="020B0604030504040204" pitchFamily="34" charset="0"/>
                    <a:ea typeface="宋体" panose="02010600030101010101" pitchFamily="2" charset="-122"/>
                  </a:rPr>
                  <a:t>20</a:t>
                </a:r>
                <a:endParaRPr lang="en-US" altLang="zh-CN" sz="1200" b="1" i="0">
                  <a:solidFill>
                    <a:srgbClr val="0066FF"/>
                  </a:solidFill>
                  <a:latin typeface="Tahoma" panose="020B060403050404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82" name="Rectangle 49"/>
              <p:cNvSpPr>
                <a:spLocks noChangeArrowheads="1"/>
              </p:cNvSpPr>
              <p:nvPr/>
            </p:nvSpPr>
            <p:spPr bwMode="auto">
              <a:xfrm>
                <a:off x="2496" y="3024"/>
                <a:ext cx="336" cy="144"/>
              </a:xfrm>
              <a:prstGeom prst="rect">
                <a:avLst/>
              </a:prstGeom>
              <a:grpFill/>
              <a:ln w="12700" algn="ctr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1200" b="1" i="0">
                    <a:solidFill>
                      <a:srgbClr val="0066FF"/>
                    </a:solidFill>
                    <a:latin typeface="Tahoma" panose="020B0604030504040204" pitchFamily="34" charset="0"/>
                    <a:ea typeface="宋体" panose="02010600030101010101" pitchFamily="2" charset="-122"/>
                  </a:rPr>
                  <a:t>21</a:t>
                </a:r>
                <a:endParaRPr lang="en-US" altLang="zh-CN" sz="1200" b="1" i="0">
                  <a:solidFill>
                    <a:srgbClr val="0066FF"/>
                  </a:solidFill>
                  <a:latin typeface="Tahoma" panose="020B060403050404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83" name="Rectangle 50"/>
              <p:cNvSpPr>
                <a:spLocks noChangeArrowheads="1"/>
              </p:cNvSpPr>
              <p:nvPr/>
            </p:nvSpPr>
            <p:spPr bwMode="auto">
              <a:xfrm>
                <a:off x="3024" y="2304"/>
                <a:ext cx="336" cy="144"/>
              </a:xfrm>
              <a:prstGeom prst="rect">
                <a:avLst/>
              </a:prstGeom>
              <a:grpFill/>
              <a:ln w="12700" algn="ctr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1200" b="1" i="0">
                    <a:solidFill>
                      <a:srgbClr val="0066FF"/>
                    </a:solidFill>
                    <a:latin typeface="Tahoma" panose="020B0604030504040204" pitchFamily="34" charset="0"/>
                    <a:ea typeface="宋体" panose="02010600030101010101" pitchFamily="2" charset="-122"/>
                  </a:rPr>
                  <a:t>24</a:t>
                </a:r>
                <a:endParaRPr lang="en-US" altLang="zh-CN" sz="1200" b="1" i="0">
                  <a:solidFill>
                    <a:srgbClr val="0066FF"/>
                  </a:solidFill>
                  <a:latin typeface="Tahoma" panose="020B060403050404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84" name="Rectangle 51"/>
              <p:cNvSpPr>
                <a:spLocks noChangeArrowheads="1"/>
              </p:cNvSpPr>
              <p:nvPr/>
            </p:nvSpPr>
            <p:spPr bwMode="auto">
              <a:xfrm>
                <a:off x="3024" y="2448"/>
                <a:ext cx="336" cy="144"/>
              </a:xfrm>
              <a:prstGeom prst="rect">
                <a:avLst/>
              </a:prstGeom>
              <a:grpFill/>
              <a:ln w="12700" algn="ctr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ctr"/>
                <a:endParaRPr lang="zh-CN" altLang="zh-CN" sz="1200" b="1" i="0">
                  <a:solidFill>
                    <a:srgbClr val="0066FF"/>
                  </a:solidFill>
                  <a:latin typeface="Tahoma" panose="020B060403050404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85" name="Rectangle 52"/>
              <p:cNvSpPr>
                <a:spLocks noChangeArrowheads="1"/>
              </p:cNvSpPr>
              <p:nvPr/>
            </p:nvSpPr>
            <p:spPr bwMode="auto">
              <a:xfrm>
                <a:off x="3024" y="2592"/>
                <a:ext cx="336" cy="144"/>
              </a:xfrm>
              <a:prstGeom prst="rect">
                <a:avLst/>
              </a:prstGeom>
              <a:grpFill/>
              <a:ln w="12700" algn="ctr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ctr"/>
                <a:endParaRPr lang="zh-CN" altLang="zh-CN" sz="1200" b="1" i="0">
                  <a:solidFill>
                    <a:srgbClr val="0066FF"/>
                  </a:solidFill>
                  <a:latin typeface="Tahoma" panose="020B060403050404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86" name="Rectangle 53"/>
              <p:cNvSpPr>
                <a:spLocks noChangeArrowheads="1"/>
              </p:cNvSpPr>
              <p:nvPr/>
            </p:nvSpPr>
            <p:spPr bwMode="auto">
              <a:xfrm>
                <a:off x="3024" y="2736"/>
                <a:ext cx="336" cy="144"/>
              </a:xfrm>
              <a:prstGeom prst="rect">
                <a:avLst/>
              </a:prstGeom>
              <a:grpFill/>
              <a:ln w="12700" algn="ctr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ctr"/>
                <a:endParaRPr lang="zh-CN" altLang="zh-CN" sz="1200" b="1" i="0">
                  <a:solidFill>
                    <a:srgbClr val="0066FF"/>
                  </a:solidFill>
                  <a:latin typeface="Tahoma" panose="020B060403050404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87" name="Rectangle 54"/>
              <p:cNvSpPr>
                <a:spLocks noChangeArrowheads="1"/>
              </p:cNvSpPr>
              <p:nvPr/>
            </p:nvSpPr>
            <p:spPr bwMode="auto">
              <a:xfrm>
                <a:off x="3024" y="2880"/>
                <a:ext cx="336" cy="144"/>
              </a:xfrm>
              <a:prstGeom prst="rect">
                <a:avLst/>
              </a:prstGeom>
              <a:grpFill/>
              <a:ln w="12700" algn="ctr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ctr"/>
                <a:endParaRPr lang="zh-CN" altLang="zh-CN" sz="1200" b="1" i="0">
                  <a:solidFill>
                    <a:srgbClr val="0066FF"/>
                  </a:solidFill>
                  <a:latin typeface="Tahoma" panose="020B060403050404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88" name="Rectangle 55"/>
              <p:cNvSpPr>
                <a:spLocks noChangeArrowheads="1"/>
              </p:cNvSpPr>
              <p:nvPr/>
            </p:nvSpPr>
            <p:spPr bwMode="auto">
              <a:xfrm>
                <a:off x="3024" y="3024"/>
                <a:ext cx="336" cy="144"/>
              </a:xfrm>
              <a:prstGeom prst="rect">
                <a:avLst/>
              </a:prstGeom>
              <a:grpFill/>
              <a:ln w="12700" algn="ctr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ctr"/>
                <a:endParaRPr lang="zh-CN" altLang="zh-CN" sz="1200" b="1" i="0">
                  <a:solidFill>
                    <a:srgbClr val="0066FF"/>
                  </a:solidFill>
                  <a:latin typeface="Tahoma" panose="020B060403050404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89" name="Rectangle 56"/>
              <p:cNvSpPr>
                <a:spLocks noChangeArrowheads="1"/>
              </p:cNvSpPr>
              <p:nvPr/>
            </p:nvSpPr>
            <p:spPr bwMode="auto">
              <a:xfrm>
                <a:off x="3024" y="3168"/>
                <a:ext cx="336" cy="144"/>
              </a:xfrm>
              <a:prstGeom prst="rect">
                <a:avLst/>
              </a:prstGeom>
              <a:grpFill/>
              <a:ln w="12700" algn="ctr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1200" b="1" i="0">
                    <a:solidFill>
                      <a:srgbClr val="0066FF"/>
                    </a:solidFill>
                    <a:latin typeface="Tahoma" panose="020B0604030504040204" pitchFamily="34" charset="0"/>
                    <a:ea typeface="宋体" panose="02010600030101010101" pitchFamily="2" charset="-122"/>
                  </a:rPr>
                  <a:t>30</a:t>
                </a:r>
                <a:endParaRPr lang="en-US" altLang="zh-CN" sz="1200" b="1" i="0">
                  <a:solidFill>
                    <a:srgbClr val="0066FF"/>
                  </a:solidFill>
                  <a:latin typeface="Tahoma" panose="020B060403050404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90" name="Rectangle 57"/>
              <p:cNvSpPr>
                <a:spLocks noChangeArrowheads="1"/>
              </p:cNvSpPr>
              <p:nvPr/>
            </p:nvSpPr>
            <p:spPr bwMode="auto">
              <a:xfrm>
                <a:off x="3024" y="3312"/>
                <a:ext cx="336" cy="144"/>
              </a:xfrm>
              <a:prstGeom prst="rect">
                <a:avLst/>
              </a:prstGeom>
              <a:grpFill/>
              <a:ln w="12700" algn="ctr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1200" b="1" i="0">
                    <a:solidFill>
                      <a:srgbClr val="0066FF"/>
                    </a:solidFill>
                    <a:latin typeface="Tahoma" panose="020B0604030504040204" pitchFamily="34" charset="0"/>
                    <a:ea typeface="宋体" panose="02010600030101010101" pitchFamily="2" charset="-122"/>
                  </a:rPr>
                  <a:t>31</a:t>
                </a:r>
                <a:endParaRPr lang="en-US" altLang="zh-CN" sz="1200" b="1" i="0">
                  <a:solidFill>
                    <a:srgbClr val="0066FF"/>
                  </a:solidFill>
                  <a:latin typeface="Tahoma" panose="020B060403050404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91" name="Rectangle 58"/>
              <p:cNvSpPr>
                <a:spLocks noChangeArrowheads="1"/>
              </p:cNvSpPr>
              <p:nvPr/>
            </p:nvSpPr>
            <p:spPr bwMode="auto">
              <a:xfrm>
                <a:off x="3024" y="2448"/>
                <a:ext cx="336" cy="144"/>
              </a:xfrm>
              <a:prstGeom prst="rect">
                <a:avLst/>
              </a:prstGeom>
              <a:grpFill/>
              <a:ln w="12700" algn="ctr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1200" b="1" i="0">
                    <a:solidFill>
                      <a:srgbClr val="0066FF"/>
                    </a:solidFill>
                    <a:latin typeface="Tahoma" panose="020B0604030504040204" pitchFamily="34" charset="0"/>
                    <a:ea typeface="宋体" panose="02010600030101010101" pitchFamily="2" charset="-122"/>
                  </a:rPr>
                  <a:t>25</a:t>
                </a:r>
                <a:endParaRPr lang="en-US" altLang="zh-CN" sz="1200" b="1" i="0">
                  <a:solidFill>
                    <a:srgbClr val="0066FF"/>
                  </a:solidFill>
                  <a:latin typeface="Tahoma" panose="020B060403050404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92" name="Rectangle 59"/>
              <p:cNvSpPr>
                <a:spLocks noChangeArrowheads="1"/>
              </p:cNvSpPr>
              <p:nvPr/>
            </p:nvSpPr>
            <p:spPr bwMode="auto">
              <a:xfrm>
                <a:off x="3024" y="2592"/>
                <a:ext cx="336" cy="144"/>
              </a:xfrm>
              <a:prstGeom prst="rect">
                <a:avLst/>
              </a:prstGeom>
              <a:grpFill/>
              <a:ln w="12700" algn="ctr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1200" b="1" i="0">
                    <a:solidFill>
                      <a:srgbClr val="0066FF"/>
                    </a:solidFill>
                    <a:latin typeface="Tahoma" panose="020B0604030504040204" pitchFamily="34" charset="0"/>
                    <a:ea typeface="宋体" panose="02010600030101010101" pitchFamily="2" charset="-122"/>
                  </a:rPr>
                  <a:t>26</a:t>
                </a:r>
                <a:endParaRPr lang="en-US" altLang="zh-CN" sz="1200" b="1" i="0">
                  <a:solidFill>
                    <a:srgbClr val="0066FF"/>
                  </a:solidFill>
                  <a:latin typeface="Tahoma" panose="020B060403050404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93" name="Rectangle 60"/>
              <p:cNvSpPr>
                <a:spLocks noChangeArrowheads="1"/>
              </p:cNvSpPr>
              <p:nvPr/>
            </p:nvSpPr>
            <p:spPr bwMode="auto">
              <a:xfrm>
                <a:off x="3024" y="2736"/>
                <a:ext cx="336" cy="144"/>
              </a:xfrm>
              <a:prstGeom prst="rect">
                <a:avLst/>
              </a:prstGeom>
              <a:grpFill/>
              <a:ln w="12700" algn="ctr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1200" b="1" i="0">
                    <a:solidFill>
                      <a:srgbClr val="0066FF"/>
                    </a:solidFill>
                    <a:latin typeface="Tahoma" panose="020B0604030504040204" pitchFamily="34" charset="0"/>
                    <a:ea typeface="宋体" panose="02010600030101010101" pitchFamily="2" charset="-122"/>
                  </a:rPr>
                  <a:t>27</a:t>
                </a:r>
                <a:endParaRPr lang="en-US" altLang="zh-CN" sz="1200" b="1" i="0">
                  <a:solidFill>
                    <a:srgbClr val="0066FF"/>
                  </a:solidFill>
                  <a:latin typeface="Tahoma" panose="020B060403050404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94" name="Rectangle 61"/>
              <p:cNvSpPr>
                <a:spLocks noChangeArrowheads="1"/>
              </p:cNvSpPr>
              <p:nvPr/>
            </p:nvSpPr>
            <p:spPr bwMode="auto">
              <a:xfrm>
                <a:off x="3024" y="2880"/>
                <a:ext cx="336" cy="144"/>
              </a:xfrm>
              <a:prstGeom prst="rect">
                <a:avLst/>
              </a:prstGeom>
              <a:grpFill/>
              <a:ln w="12700" algn="ctr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1200" b="1" i="0">
                    <a:solidFill>
                      <a:srgbClr val="0066FF"/>
                    </a:solidFill>
                    <a:latin typeface="Tahoma" panose="020B0604030504040204" pitchFamily="34" charset="0"/>
                    <a:ea typeface="宋体" panose="02010600030101010101" pitchFamily="2" charset="-122"/>
                  </a:rPr>
                  <a:t>28</a:t>
                </a:r>
                <a:endParaRPr lang="en-US" altLang="zh-CN" sz="1200" b="1" i="0">
                  <a:solidFill>
                    <a:srgbClr val="0066FF"/>
                  </a:solidFill>
                  <a:latin typeface="Tahoma" panose="020B060403050404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95" name="Rectangle 62"/>
              <p:cNvSpPr>
                <a:spLocks noChangeArrowheads="1"/>
              </p:cNvSpPr>
              <p:nvPr/>
            </p:nvSpPr>
            <p:spPr bwMode="auto">
              <a:xfrm>
                <a:off x="3024" y="3024"/>
                <a:ext cx="336" cy="144"/>
              </a:xfrm>
              <a:prstGeom prst="rect">
                <a:avLst/>
              </a:prstGeom>
              <a:grpFill/>
              <a:ln w="12700" algn="ctr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1200" b="1" i="0">
                    <a:solidFill>
                      <a:srgbClr val="0066FF"/>
                    </a:solidFill>
                    <a:latin typeface="Tahoma" panose="020B0604030504040204" pitchFamily="34" charset="0"/>
                    <a:ea typeface="宋体" panose="02010600030101010101" pitchFamily="2" charset="-122"/>
                  </a:rPr>
                  <a:t>29</a:t>
                </a:r>
                <a:endParaRPr lang="en-US" altLang="zh-CN" sz="1200" b="1" i="0">
                  <a:solidFill>
                    <a:srgbClr val="0066FF"/>
                  </a:solidFill>
                  <a:latin typeface="Tahoma" panose="020B0604030504040204" pitchFamily="34" charset="0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19" name="Rectangle 63"/>
            <p:cNvSpPr>
              <a:spLocks noChangeArrowheads="1"/>
            </p:cNvSpPr>
            <p:nvPr/>
          </p:nvSpPr>
          <p:spPr bwMode="auto">
            <a:xfrm>
              <a:off x="7420343" y="2598790"/>
              <a:ext cx="990600" cy="304800"/>
            </a:xfrm>
            <a:prstGeom prst="rect">
              <a:avLst/>
            </a:prstGeom>
            <a:solidFill>
              <a:srgbClr val="039DDB"/>
            </a:solidFill>
            <a:ln w="19050" algn="ctr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ctr"/>
              <a:r>
                <a:rPr lang="en-US" altLang="zh-CN" sz="1600" i="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3bit</a:t>
              </a:r>
              <a:endParaRPr lang="en-US" altLang="zh-CN" sz="1600" i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Text Box 64"/>
            <p:cNvSpPr txBox="1">
              <a:spLocks noChangeArrowheads="1"/>
            </p:cNvSpPr>
            <p:nvPr/>
          </p:nvSpPr>
          <p:spPr bwMode="auto">
            <a:xfrm>
              <a:off x="5667743" y="2979790"/>
              <a:ext cx="457200" cy="338554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algn="ctr"/>
              <a:r>
                <a:rPr lang="en-US" altLang="zh-CN" sz="1600" b="1" i="0" dirty="0">
                  <a:latin typeface="+mn-ea"/>
                </a:rPr>
                <a:t>M</a:t>
              </a:r>
              <a:r>
                <a:rPr lang="en-US" altLang="zh-CN" sz="1600" b="1" i="0" baseline="-25000" dirty="0">
                  <a:latin typeface="+mn-ea"/>
                </a:rPr>
                <a:t>0</a:t>
              </a:r>
              <a:endParaRPr lang="en-US" altLang="zh-CN" sz="1600" b="1" i="0" baseline="-25000" dirty="0">
                <a:latin typeface="+mn-ea"/>
              </a:endParaRPr>
            </a:p>
          </p:txBody>
        </p:sp>
        <p:sp>
          <p:nvSpPr>
            <p:cNvPr id="21" name="Text Box 65"/>
            <p:cNvSpPr txBox="1">
              <a:spLocks noChangeArrowheads="1"/>
            </p:cNvSpPr>
            <p:nvPr/>
          </p:nvSpPr>
          <p:spPr bwMode="auto">
            <a:xfrm>
              <a:off x="6495895" y="2979790"/>
              <a:ext cx="457200" cy="338554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algn="ctr"/>
              <a:r>
                <a:rPr lang="en-US" altLang="zh-CN" sz="1600" b="1" i="0" dirty="0">
                  <a:latin typeface="+mn-ea"/>
                </a:rPr>
                <a:t>M</a:t>
              </a:r>
              <a:r>
                <a:rPr lang="en-US" altLang="zh-CN" sz="1600" b="1" i="0" baseline="-25000" dirty="0">
                  <a:latin typeface="+mn-ea"/>
                </a:rPr>
                <a:t>1</a:t>
              </a:r>
              <a:endParaRPr lang="en-US" altLang="zh-CN" sz="1600" b="1" i="0" baseline="-25000" dirty="0">
                <a:latin typeface="+mn-ea"/>
              </a:endParaRPr>
            </a:p>
          </p:txBody>
        </p:sp>
        <p:sp>
          <p:nvSpPr>
            <p:cNvPr id="22" name="Text Box 66"/>
            <p:cNvSpPr txBox="1">
              <a:spLocks noChangeArrowheads="1"/>
            </p:cNvSpPr>
            <p:nvPr/>
          </p:nvSpPr>
          <p:spPr bwMode="auto">
            <a:xfrm>
              <a:off x="7344143" y="2979790"/>
              <a:ext cx="457200" cy="338554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algn="ctr"/>
              <a:r>
                <a:rPr lang="en-US" altLang="zh-CN" sz="1600" b="1" i="0" dirty="0">
                  <a:latin typeface="+mn-ea"/>
                </a:rPr>
                <a:t>M</a:t>
              </a:r>
              <a:r>
                <a:rPr lang="en-US" altLang="zh-CN" sz="1600" b="1" i="0" baseline="-25000" dirty="0">
                  <a:latin typeface="+mn-ea"/>
                </a:rPr>
                <a:t>2</a:t>
              </a:r>
              <a:endParaRPr lang="en-US" altLang="zh-CN" sz="1600" b="1" i="0" baseline="-25000" dirty="0">
                <a:latin typeface="+mn-ea"/>
              </a:endParaRPr>
            </a:p>
          </p:txBody>
        </p:sp>
        <p:sp>
          <p:nvSpPr>
            <p:cNvPr id="23" name="Text Box 67"/>
            <p:cNvSpPr txBox="1">
              <a:spLocks noChangeArrowheads="1"/>
            </p:cNvSpPr>
            <p:nvPr/>
          </p:nvSpPr>
          <p:spPr bwMode="auto">
            <a:xfrm>
              <a:off x="8182343" y="2979790"/>
              <a:ext cx="457200" cy="338554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algn="ctr"/>
              <a:r>
                <a:rPr lang="en-US" altLang="zh-CN" sz="1600" b="1" i="0" dirty="0">
                  <a:latin typeface="+mn-ea"/>
                </a:rPr>
                <a:t>M</a:t>
              </a:r>
              <a:r>
                <a:rPr lang="en-US" altLang="zh-CN" sz="1600" b="1" i="0" baseline="-25000" dirty="0">
                  <a:latin typeface="+mn-ea"/>
                </a:rPr>
                <a:t>3</a:t>
              </a:r>
              <a:endParaRPr lang="en-US" altLang="zh-CN" sz="1600" b="1" i="0" baseline="-25000" dirty="0">
                <a:latin typeface="+mn-ea"/>
              </a:endParaRPr>
            </a:p>
          </p:txBody>
        </p:sp>
        <p:sp>
          <p:nvSpPr>
            <p:cNvPr id="24" name="Line 68"/>
            <p:cNvSpPr>
              <a:spLocks noChangeAspect="1" noChangeShapeType="1"/>
            </p:cNvSpPr>
            <p:nvPr/>
          </p:nvSpPr>
          <p:spPr bwMode="auto">
            <a:xfrm>
              <a:off x="5515343" y="5913490"/>
              <a:ext cx="320040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" name="Text Box 69"/>
            <p:cNvSpPr txBox="1">
              <a:spLocks noChangeArrowheads="1"/>
            </p:cNvSpPr>
            <p:nvPr/>
          </p:nvSpPr>
          <p:spPr bwMode="auto">
            <a:xfrm>
              <a:off x="6658343" y="5570590"/>
              <a:ext cx="990600" cy="30480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algn="ctr"/>
              <a:r>
                <a:rPr lang="zh-CN" altLang="en-US" sz="1400" i="0" dirty="0">
                  <a:latin typeface="Tahoma" panose="020B0604030504040204" pitchFamily="34" charset="0"/>
                  <a:ea typeface="宋体" panose="02010600030101010101" pitchFamily="2" charset="-122"/>
                </a:rPr>
                <a:t>数据总线</a:t>
              </a:r>
              <a:endParaRPr lang="zh-CN" altLang="en-US" sz="1400" i="0" dirty="0"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grpSp>
          <p:nvGrpSpPr>
            <p:cNvPr id="26" name="Group 72"/>
            <p:cNvGrpSpPr/>
            <p:nvPr/>
          </p:nvGrpSpPr>
          <p:grpSpPr bwMode="auto">
            <a:xfrm>
              <a:off x="5972543" y="3208390"/>
              <a:ext cx="685800" cy="2362200"/>
              <a:chOff x="864" y="1728"/>
              <a:chExt cx="432" cy="1488"/>
            </a:xfrm>
          </p:grpSpPr>
          <p:sp>
            <p:nvSpPr>
              <p:cNvPr id="39" name="Line 73"/>
              <p:cNvSpPr>
                <a:spLocks noChangeShapeType="1"/>
              </p:cNvSpPr>
              <p:nvPr/>
            </p:nvSpPr>
            <p:spPr bwMode="auto">
              <a:xfrm>
                <a:off x="864" y="3072"/>
                <a:ext cx="0" cy="144"/>
              </a:xfrm>
              <a:prstGeom prst="line">
                <a:avLst/>
              </a:prstGeom>
              <a:noFill/>
              <a:ln w="19050">
                <a:solidFill>
                  <a:srgbClr val="0000FF"/>
                </a:solidFill>
                <a:prstDash val="sysDot"/>
                <a:rou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0" name="Line 74"/>
              <p:cNvSpPr>
                <a:spLocks noChangeShapeType="1"/>
              </p:cNvSpPr>
              <p:nvPr/>
            </p:nvSpPr>
            <p:spPr bwMode="auto">
              <a:xfrm>
                <a:off x="864" y="3216"/>
                <a:ext cx="192" cy="0"/>
              </a:xfrm>
              <a:prstGeom prst="line">
                <a:avLst/>
              </a:prstGeom>
              <a:noFill/>
              <a:ln w="19050">
                <a:solidFill>
                  <a:srgbClr val="0000FF"/>
                </a:solidFill>
                <a:prstDash val="sysDot"/>
                <a:rou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1" name="Line 75"/>
              <p:cNvSpPr>
                <a:spLocks noChangeShapeType="1"/>
              </p:cNvSpPr>
              <p:nvPr/>
            </p:nvSpPr>
            <p:spPr bwMode="auto">
              <a:xfrm flipV="1">
                <a:off x="1056" y="1728"/>
                <a:ext cx="0" cy="1488"/>
              </a:xfrm>
              <a:prstGeom prst="line">
                <a:avLst/>
              </a:prstGeom>
              <a:noFill/>
              <a:ln w="19050">
                <a:solidFill>
                  <a:srgbClr val="0000FF"/>
                </a:solidFill>
                <a:prstDash val="sysDot"/>
                <a:rou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2" name="Line 76"/>
              <p:cNvSpPr>
                <a:spLocks noChangeShapeType="1"/>
              </p:cNvSpPr>
              <p:nvPr/>
            </p:nvSpPr>
            <p:spPr bwMode="auto">
              <a:xfrm>
                <a:off x="1056" y="1728"/>
                <a:ext cx="240" cy="0"/>
              </a:xfrm>
              <a:prstGeom prst="line">
                <a:avLst/>
              </a:prstGeom>
              <a:noFill/>
              <a:ln w="19050">
                <a:solidFill>
                  <a:srgbClr val="0000FF"/>
                </a:solidFill>
                <a:prstDash val="sysDot"/>
                <a:rou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3" name="Line 77"/>
              <p:cNvSpPr>
                <a:spLocks noChangeShapeType="1"/>
              </p:cNvSpPr>
              <p:nvPr/>
            </p:nvSpPr>
            <p:spPr bwMode="auto">
              <a:xfrm>
                <a:off x="1296" y="1728"/>
                <a:ext cx="0" cy="96"/>
              </a:xfrm>
              <a:prstGeom prst="line">
                <a:avLst/>
              </a:prstGeom>
              <a:noFill/>
              <a:ln w="19050">
                <a:solidFill>
                  <a:srgbClr val="0000FF"/>
                </a:solidFill>
                <a:prstDash val="sysDot"/>
                <a:rou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27" name="Group 78"/>
            <p:cNvGrpSpPr/>
            <p:nvPr/>
          </p:nvGrpSpPr>
          <p:grpSpPr bwMode="auto">
            <a:xfrm>
              <a:off x="6810743" y="3208390"/>
              <a:ext cx="685800" cy="2362200"/>
              <a:chOff x="864" y="1728"/>
              <a:chExt cx="432" cy="1488"/>
            </a:xfrm>
          </p:grpSpPr>
          <p:sp>
            <p:nvSpPr>
              <p:cNvPr id="34" name="Line 79"/>
              <p:cNvSpPr>
                <a:spLocks noChangeShapeType="1"/>
              </p:cNvSpPr>
              <p:nvPr/>
            </p:nvSpPr>
            <p:spPr bwMode="auto">
              <a:xfrm>
                <a:off x="864" y="3072"/>
                <a:ext cx="0" cy="144"/>
              </a:xfrm>
              <a:prstGeom prst="line">
                <a:avLst/>
              </a:prstGeom>
              <a:noFill/>
              <a:ln w="19050">
                <a:solidFill>
                  <a:srgbClr val="0000FF"/>
                </a:solidFill>
                <a:prstDash val="sysDot"/>
                <a:rou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5" name="Line 80"/>
              <p:cNvSpPr>
                <a:spLocks noChangeShapeType="1"/>
              </p:cNvSpPr>
              <p:nvPr/>
            </p:nvSpPr>
            <p:spPr bwMode="auto">
              <a:xfrm>
                <a:off x="864" y="3216"/>
                <a:ext cx="192" cy="0"/>
              </a:xfrm>
              <a:prstGeom prst="line">
                <a:avLst/>
              </a:prstGeom>
              <a:noFill/>
              <a:ln w="19050">
                <a:solidFill>
                  <a:srgbClr val="0000FF"/>
                </a:solidFill>
                <a:prstDash val="sysDot"/>
                <a:rou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" name="Line 81"/>
              <p:cNvSpPr>
                <a:spLocks noChangeShapeType="1"/>
              </p:cNvSpPr>
              <p:nvPr/>
            </p:nvSpPr>
            <p:spPr bwMode="auto">
              <a:xfrm flipV="1">
                <a:off x="1056" y="1728"/>
                <a:ext cx="0" cy="1488"/>
              </a:xfrm>
              <a:prstGeom prst="line">
                <a:avLst/>
              </a:prstGeom>
              <a:noFill/>
              <a:ln w="19050">
                <a:solidFill>
                  <a:srgbClr val="0000FF"/>
                </a:solidFill>
                <a:prstDash val="sysDot"/>
                <a:rou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7" name="Line 82"/>
              <p:cNvSpPr>
                <a:spLocks noChangeShapeType="1"/>
              </p:cNvSpPr>
              <p:nvPr/>
            </p:nvSpPr>
            <p:spPr bwMode="auto">
              <a:xfrm>
                <a:off x="1056" y="1728"/>
                <a:ext cx="240" cy="0"/>
              </a:xfrm>
              <a:prstGeom prst="line">
                <a:avLst/>
              </a:prstGeom>
              <a:noFill/>
              <a:ln w="19050">
                <a:solidFill>
                  <a:srgbClr val="0000FF"/>
                </a:solidFill>
                <a:prstDash val="sysDot"/>
                <a:rou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" name="Line 83"/>
              <p:cNvSpPr>
                <a:spLocks noChangeShapeType="1"/>
              </p:cNvSpPr>
              <p:nvPr/>
            </p:nvSpPr>
            <p:spPr bwMode="auto">
              <a:xfrm>
                <a:off x="1296" y="1728"/>
                <a:ext cx="0" cy="96"/>
              </a:xfrm>
              <a:prstGeom prst="line">
                <a:avLst/>
              </a:prstGeom>
              <a:noFill/>
              <a:ln w="19050">
                <a:solidFill>
                  <a:srgbClr val="0000FF"/>
                </a:solidFill>
                <a:prstDash val="sysDot"/>
                <a:rou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28" name="Group 84"/>
            <p:cNvGrpSpPr/>
            <p:nvPr/>
          </p:nvGrpSpPr>
          <p:grpSpPr bwMode="auto">
            <a:xfrm>
              <a:off x="7648943" y="3208390"/>
              <a:ext cx="685800" cy="2362200"/>
              <a:chOff x="864" y="1728"/>
              <a:chExt cx="432" cy="1488"/>
            </a:xfrm>
          </p:grpSpPr>
          <p:sp>
            <p:nvSpPr>
              <p:cNvPr id="29" name="Line 85"/>
              <p:cNvSpPr>
                <a:spLocks noChangeShapeType="1"/>
              </p:cNvSpPr>
              <p:nvPr/>
            </p:nvSpPr>
            <p:spPr bwMode="auto">
              <a:xfrm>
                <a:off x="864" y="3072"/>
                <a:ext cx="0" cy="144"/>
              </a:xfrm>
              <a:prstGeom prst="line">
                <a:avLst/>
              </a:prstGeom>
              <a:noFill/>
              <a:ln w="19050">
                <a:solidFill>
                  <a:srgbClr val="0000FF"/>
                </a:solidFill>
                <a:prstDash val="sysDot"/>
                <a:rou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0" name="Line 86"/>
              <p:cNvSpPr>
                <a:spLocks noChangeShapeType="1"/>
              </p:cNvSpPr>
              <p:nvPr/>
            </p:nvSpPr>
            <p:spPr bwMode="auto">
              <a:xfrm>
                <a:off x="864" y="3216"/>
                <a:ext cx="192" cy="0"/>
              </a:xfrm>
              <a:prstGeom prst="line">
                <a:avLst/>
              </a:prstGeom>
              <a:noFill/>
              <a:ln w="19050">
                <a:solidFill>
                  <a:srgbClr val="0000FF"/>
                </a:solidFill>
                <a:prstDash val="sysDot"/>
                <a:rou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" name="Line 87"/>
              <p:cNvSpPr>
                <a:spLocks noChangeShapeType="1"/>
              </p:cNvSpPr>
              <p:nvPr/>
            </p:nvSpPr>
            <p:spPr bwMode="auto">
              <a:xfrm flipV="1">
                <a:off x="1056" y="1728"/>
                <a:ext cx="0" cy="1488"/>
              </a:xfrm>
              <a:prstGeom prst="line">
                <a:avLst/>
              </a:prstGeom>
              <a:noFill/>
              <a:ln w="19050">
                <a:solidFill>
                  <a:srgbClr val="0000FF"/>
                </a:solidFill>
                <a:prstDash val="sysDot"/>
                <a:rou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" name="Line 88"/>
              <p:cNvSpPr>
                <a:spLocks noChangeShapeType="1"/>
              </p:cNvSpPr>
              <p:nvPr/>
            </p:nvSpPr>
            <p:spPr bwMode="auto">
              <a:xfrm>
                <a:off x="1056" y="1728"/>
                <a:ext cx="240" cy="0"/>
              </a:xfrm>
              <a:prstGeom prst="line">
                <a:avLst/>
              </a:prstGeom>
              <a:noFill/>
              <a:ln w="19050">
                <a:solidFill>
                  <a:srgbClr val="0000FF"/>
                </a:solidFill>
                <a:prstDash val="sysDot"/>
                <a:rou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3" name="Line 89"/>
              <p:cNvSpPr>
                <a:spLocks noChangeShapeType="1"/>
              </p:cNvSpPr>
              <p:nvPr/>
            </p:nvSpPr>
            <p:spPr bwMode="auto">
              <a:xfrm>
                <a:off x="1296" y="1728"/>
                <a:ext cx="0" cy="96"/>
              </a:xfrm>
              <a:prstGeom prst="line">
                <a:avLst/>
              </a:prstGeom>
              <a:noFill/>
              <a:ln w="19050">
                <a:solidFill>
                  <a:srgbClr val="0000FF"/>
                </a:solidFill>
                <a:prstDash val="sysDot"/>
                <a:rou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"/>
          <p:cNvSpPr txBox="1"/>
          <p:nvPr/>
        </p:nvSpPr>
        <p:spPr>
          <a:xfrm>
            <a:off x="710789" y="161267"/>
            <a:ext cx="4368072" cy="617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dirty="0">
                <a:solidFill>
                  <a:schemeClr val="tx1"/>
                </a:solidFill>
                <a:latin typeface="禹卫书法行书简体" panose="02000603000000000000" pitchFamily="2" charset="-122"/>
                <a:ea typeface="禹卫书法行书简体" panose="02000603000000000000" pitchFamily="2" charset="-122"/>
              </a:rPr>
              <a:t>7.5 </a:t>
            </a:r>
            <a:r>
              <a:rPr lang="zh-CN" altLang="en-US" dirty="0" smtClean="0">
                <a:solidFill>
                  <a:schemeClr val="tx1"/>
                </a:solidFill>
                <a:latin typeface="禹卫书法行书简体" panose="02000603000000000000" pitchFamily="2" charset="-122"/>
                <a:ea typeface="禹卫书法行书简体" panose="02000603000000000000" pitchFamily="2" charset="-122"/>
              </a:rPr>
              <a:t>高速存储器</a:t>
            </a:r>
            <a:endParaRPr lang="zh-CN" altLang="en-US" dirty="0">
              <a:solidFill>
                <a:schemeClr val="tx1"/>
              </a:solidFill>
              <a:latin typeface="禹卫书法行书简体" panose="02000603000000000000" pitchFamily="2" charset="-122"/>
              <a:ea typeface="禹卫书法行书简体" panose="02000603000000000000" pitchFamily="2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760050" y="813418"/>
            <a:ext cx="3553608" cy="4914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  <a:sym typeface="+mn-ea"/>
              </a:rPr>
              <a:t>3.</a:t>
            </a:r>
            <a:r>
              <a:rPr lang="zh-CN" altLang="en-US" sz="2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多体并行存储器</a:t>
            </a:r>
            <a:endParaRPr lang="en-US" altLang="zh-CN" sz="2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禹卫书法行书简体" panose="02000603000000000000" pitchFamily="2" charset="-122"/>
              <a:ea typeface="禹卫书法行书简体" panose="02000603000000000000" pitchFamily="2" charset="-122"/>
              <a:cs typeface="+mj-cs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836295" y="1343660"/>
            <a:ext cx="3703320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 smtClean="0"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(2)</a:t>
            </a:r>
            <a:r>
              <a:rPr lang="zh-CN" altLang="en-US" sz="2400" dirty="0" smtClean="0"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多体低位交叉存储器</a:t>
            </a:r>
            <a:endParaRPr lang="en-US" altLang="zh-CN" sz="2400" dirty="0">
              <a:latin typeface="禹卫书法行书简体" panose="02000603000000000000" pitchFamily="2" charset="-122"/>
              <a:ea typeface="禹卫书法行书简体" panose="02000603000000000000" pitchFamily="2" charset="-122"/>
              <a:cs typeface="+mj-cs"/>
            </a:endParaRPr>
          </a:p>
        </p:txBody>
      </p:sp>
      <p:grpSp>
        <p:nvGrpSpPr>
          <p:cNvPr id="198" name="组合 197"/>
          <p:cNvGrpSpPr/>
          <p:nvPr/>
        </p:nvGrpSpPr>
        <p:grpSpPr>
          <a:xfrm>
            <a:off x="9475928" y="2190130"/>
            <a:ext cx="1799157" cy="3696455"/>
            <a:chOff x="6179234" y="2180082"/>
            <a:chExt cx="1799157" cy="3696455"/>
          </a:xfrm>
        </p:grpSpPr>
        <p:sp>
          <p:nvSpPr>
            <p:cNvPr id="199" name="Text Box 24"/>
            <p:cNvSpPr txBox="1">
              <a:spLocks noChangeArrowheads="1"/>
            </p:cNvSpPr>
            <p:nvPr/>
          </p:nvSpPr>
          <p:spPr bwMode="auto">
            <a:xfrm>
              <a:off x="6206680" y="2200588"/>
              <a:ext cx="405136" cy="360493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lIns="0" tIns="0" rIns="0" bIns="0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2000" i="0" dirty="0" smtClean="0">
                  <a:latin typeface="Times New Roman" panose="02020603050405020304" pitchFamily="18" charset="0"/>
                  <a:ea typeface="华康简宋"/>
                  <a:cs typeface="华康简宋"/>
                </a:rPr>
                <a:t>A</a:t>
              </a:r>
              <a:r>
                <a:rPr lang="en-US" altLang="zh-CN" sz="2000" baseline="-25000" dirty="0" smtClean="0">
                  <a:latin typeface="Tahoma" panose="020B0604030504040204" pitchFamily="34" charset="0"/>
                  <a:ea typeface="宋体" panose="02010600030101010101" pitchFamily="2" charset="-122"/>
                </a:rPr>
                <a:t>2</a:t>
              </a:r>
              <a:endParaRPr lang="en-US" altLang="zh-CN" sz="2000" i="0" baseline="-25000" dirty="0"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00" name="Text Box 25"/>
            <p:cNvSpPr txBox="1">
              <a:spLocks noChangeArrowheads="1"/>
            </p:cNvSpPr>
            <p:nvPr/>
          </p:nvSpPr>
          <p:spPr bwMode="auto">
            <a:xfrm>
              <a:off x="6719932" y="2182209"/>
              <a:ext cx="646113" cy="37007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lIns="0" tIns="0" rIns="0" bIns="0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2000" i="0" dirty="0">
                  <a:latin typeface="Times New Roman" panose="02020603050405020304" pitchFamily="18" charset="0"/>
                  <a:ea typeface="华康简宋"/>
                  <a:cs typeface="华康简宋"/>
                </a:rPr>
                <a:t>A</a:t>
              </a:r>
              <a:r>
                <a:rPr lang="en-US" altLang="zh-CN" sz="2000" i="0" baseline="-25000" dirty="0">
                  <a:latin typeface="Times New Roman" panose="02020603050405020304" pitchFamily="18" charset="0"/>
                  <a:ea typeface="华康简宋"/>
                  <a:cs typeface="华康简宋"/>
                </a:rPr>
                <a:t>0</a:t>
              </a:r>
              <a:endParaRPr lang="en-US" altLang="zh-CN" sz="2000" i="0" baseline="-25000" dirty="0"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01" name="Rectangle 27"/>
            <p:cNvSpPr>
              <a:spLocks noChangeArrowheads="1"/>
            </p:cNvSpPr>
            <p:nvPr/>
          </p:nvSpPr>
          <p:spPr bwMode="auto">
            <a:xfrm>
              <a:off x="7260896" y="2573144"/>
              <a:ext cx="333375" cy="304800"/>
            </a:xfrm>
            <a:prstGeom prst="rect">
              <a:avLst/>
            </a:prstGeom>
            <a:solidFill>
              <a:srgbClr val="FFCC00"/>
            </a:solidFill>
            <a:ln w="9525" algn="ctr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i="0" dirty="0">
                  <a:solidFill>
                    <a:srgbClr val="FF0000"/>
                  </a:solidFill>
                  <a:latin typeface="Tahoma" panose="020B0604030504040204" pitchFamily="34" charset="0"/>
                  <a:ea typeface="宋体" panose="02010600030101010101" pitchFamily="2" charset="-122"/>
                </a:rPr>
                <a:t>0</a:t>
              </a:r>
              <a:endParaRPr lang="en-US" altLang="zh-CN" i="0" dirty="0">
                <a:solidFill>
                  <a:srgbClr val="FF0000"/>
                </a:solidFill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02" name="Rectangle 28"/>
            <p:cNvSpPr>
              <a:spLocks noChangeArrowheads="1"/>
            </p:cNvSpPr>
            <p:nvPr/>
          </p:nvSpPr>
          <p:spPr bwMode="auto">
            <a:xfrm>
              <a:off x="7594271" y="2573144"/>
              <a:ext cx="333375" cy="304800"/>
            </a:xfrm>
            <a:prstGeom prst="rect">
              <a:avLst/>
            </a:prstGeom>
            <a:solidFill>
              <a:srgbClr val="FFCC00"/>
            </a:solidFill>
            <a:ln w="9525" algn="ctr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i="0">
                  <a:solidFill>
                    <a:srgbClr val="FF0000"/>
                  </a:solidFill>
                  <a:latin typeface="Tahoma" panose="020B0604030504040204" pitchFamily="34" charset="0"/>
                  <a:ea typeface="宋体" panose="02010600030101010101" pitchFamily="2" charset="-122"/>
                </a:rPr>
                <a:t>0</a:t>
              </a:r>
              <a:endParaRPr lang="en-US" altLang="zh-CN" i="0">
                <a:solidFill>
                  <a:srgbClr val="FF0000"/>
                </a:solidFill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03" name="Rectangle 29"/>
            <p:cNvSpPr>
              <a:spLocks noChangeArrowheads="1"/>
            </p:cNvSpPr>
            <p:nvPr/>
          </p:nvSpPr>
          <p:spPr bwMode="auto">
            <a:xfrm>
              <a:off x="6179234" y="2573144"/>
              <a:ext cx="333375" cy="304800"/>
            </a:xfrm>
            <a:prstGeom prst="rect">
              <a:avLst/>
            </a:prstGeom>
            <a:solidFill>
              <a:srgbClr val="FFCC00"/>
            </a:solidFill>
            <a:ln w="9525" algn="ctr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i="0" dirty="0">
                  <a:solidFill>
                    <a:srgbClr val="FF0000"/>
                  </a:solidFill>
                  <a:latin typeface="Tahoma" panose="020B0604030504040204" pitchFamily="34" charset="0"/>
                  <a:ea typeface="宋体" panose="02010600030101010101" pitchFamily="2" charset="-122"/>
                </a:rPr>
                <a:t>0</a:t>
              </a:r>
              <a:endParaRPr lang="en-US" altLang="zh-CN" i="0" dirty="0">
                <a:solidFill>
                  <a:srgbClr val="FF0000"/>
                </a:solidFill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04" name="Rectangle 30"/>
            <p:cNvSpPr>
              <a:spLocks noChangeArrowheads="1"/>
            </p:cNvSpPr>
            <p:nvPr/>
          </p:nvSpPr>
          <p:spPr bwMode="auto">
            <a:xfrm>
              <a:off x="6512609" y="2573144"/>
              <a:ext cx="333375" cy="304800"/>
            </a:xfrm>
            <a:prstGeom prst="rect">
              <a:avLst/>
            </a:prstGeom>
            <a:solidFill>
              <a:srgbClr val="FFCC00"/>
            </a:solidFill>
            <a:ln w="9525" algn="ctr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i="0">
                  <a:latin typeface="Tahoma" panose="020B0604030504040204" pitchFamily="34" charset="0"/>
                  <a:ea typeface="宋体" panose="02010600030101010101" pitchFamily="2" charset="-122"/>
                </a:rPr>
                <a:t>0</a:t>
              </a:r>
              <a:endParaRPr lang="en-US" altLang="zh-CN" i="0"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05" name="Rectangle 34"/>
            <p:cNvSpPr>
              <a:spLocks noChangeArrowheads="1"/>
            </p:cNvSpPr>
            <p:nvPr/>
          </p:nvSpPr>
          <p:spPr bwMode="auto">
            <a:xfrm>
              <a:off x="6851336" y="2573144"/>
              <a:ext cx="333375" cy="304800"/>
            </a:xfrm>
            <a:prstGeom prst="rect">
              <a:avLst/>
            </a:prstGeom>
            <a:solidFill>
              <a:srgbClr val="FFCC00"/>
            </a:solidFill>
            <a:ln w="9525" algn="ctr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i="0">
                  <a:latin typeface="Tahoma" panose="020B0604030504040204" pitchFamily="34" charset="0"/>
                  <a:ea typeface="宋体" panose="02010600030101010101" pitchFamily="2" charset="-122"/>
                </a:rPr>
                <a:t>0</a:t>
              </a:r>
              <a:endParaRPr lang="en-US" altLang="zh-CN" i="0"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06" name="Rectangle 35"/>
            <p:cNvSpPr>
              <a:spLocks noChangeArrowheads="1"/>
            </p:cNvSpPr>
            <p:nvPr/>
          </p:nvSpPr>
          <p:spPr bwMode="auto">
            <a:xfrm>
              <a:off x="7260896" y="2954144"/>
              <a:ext cx="333375" cy="304800"/>
            </a:xfrm>
            <a:prstGeom prst="rect">
              <a:avLst/>
            </a:prstGeom>
            <a:solidFill>
              <a:srgbClr val="FFCC00"/>
            </a:solidFill>
            <a:ln w="9525" algn="ctr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i="0">
                  <a:solidFill>
                    <a:srgbClr val="FF0000"/>
                  </a:solidFill>
                  <a:latin typeface="Tahoma" panose="020B0604030504040204" pitchFamily="34" charset="0"/>
                  <a:ea typeface="宋体" panose="02010600030101010101" pitchFamily="2" charset="-122"/>
                </a:rPr>
                <a:t>0</a:t>
              </a:r>
              <a:endParaRPr lang="en-US" altLang="zh-CN" i="0">
                <a:solidFill>
                  <a:srgbClr val="FF0000"/>
                </a:solidFill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07" name="Rectangle 36"/>
            <p:cNvSpPr>
              <a:spLocks noChangeArrowheads="1"/>
            </p:cNvSpPr>
            <p:nvPr/>
          </p:nvSpPr>
          <p:spPr bwMode="auto">
            <a:xfrm>
              <a:off x="7594271" y="2954144"/>
              <a:ext cx="333375" cy="304800"/>
            </a:xfrm>
            <a:prstGeom prst="rect">
              <a:avLst/>
            </a:prstGeom>
            <a:solidFill>
              <a:srgbClr val="FFCC00"/>
            </a:solidFill>
            <a:ln w="9525" algn="ctr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i="0">
                  <a:solidFill>
                    <a:srgbClr val="FF0000"/>
                  </a:solidFill>
                  <a:latin typeface="Tahoma" panose="020B0604030504040204" pitchFamily="34" charset="0"/>
                  <a:ea typeface="宋体" panose="02010600030101010101" pitchFamily="2" charset="-122"/>
                </a:rPr>
                <a:t>0</a:t>
              </a:r>
              <a:endParaRPr lang="en-US" altLang="zh-CN" i="0">
                <a:solidFill>
                  <a:srgbClr val="FF0000"/>
                </a:solidFill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08" name="Rectangle 37"/>
            <p:cNvSpPr>
              <a:spLocks noChangeArrowheads="1"/>
            </p:cNvSpPr>
            <p:nvPr/>
          </p:nvSpPr>
          <p:spPr bwMode="auto">
            <a:xfrm>
              <a:off x="6179234" y="2954144"/>
              <a:ext cx="333375" cy="304800"/>
            </a:xfrm>
            <a:prstGeom prst="rect">
              <a:avLst/>
            </a:prstGeom>
            <a:solidFill>
              <a:srgbClr val="FFCC00"/>
            </a:solidFill>
            <a:ln w="9525" algn="ctr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solidFill>
                    <a:srgbClr val="FF0000"/>
                  </a:solidFill>
                  <a:latin typeface="Tahoma" panose="020B0604030504040204" pitchFamily="34" charset="0"/>
                  <a:ea typeface="宋体" panose="02010600030101010101" pitchFamily="2" charset="-122"/>
                </a:rPr>
                <a:t>1</a:t>
              </a:r>
              <a:endParaRPr lang="en-US" altLang="zh-CN" dirty="0">
                <a:solidFill>
                  <a:srgbClr val="FF0000"/>
                </a:solidFill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09" name="Rectangle 38"/>
            <p:cNvSpPr>
              <a:spLocks noChangeArrowheads="1"/>
            </p:cNvSpPr>
            <p:nvPr/>
          </p:nvSpPr>
          <p:spPr bwMode="auto">
            <a:xfrm>
              <a:off x="6512609" y="2954144"/>
              <a:ext cx="333375" cy="304800"/>
            </a:xfrm>
            <a:prstGeom prst="rect">
              <a:avLst/>
            </a:prstGeom>
            <a:solidFill>
              <a:srgbClr val="FFCC00"/>
            </a:solidFill>
            <a:ln w="9525" algn="ctr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i="0">
                  <a:latin typeface="Tahoma" panose="020B0604030504040204" pitchFamily="34" charset="0"/>
                  <a:ea typeface="宋体" panose="02010600030101010101" pitchFamily="2" charset="-122"/>
                </a:rPr>
                <a:t>1</a:t>
              </a:r>
              <a:endParaRPr lang="en-US" altLang="zh-CN" i="0"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10" name="Rectangle 42"/>
            <p:cNvSpPr>
              <a:spLocks noChangeArrowheads="1"/>
            </p:cNvSpPr>
            <p:nvPr/>
          </p:nvSpPr>
          <p:spPr bwMode="auto">
            <a:xfrm>
              <a:off x="6851336" y="2954144"/>
              <a:ext cx="333375" cy="304800"/>
            </a:xfrm>
            <a:prstGeom prst="rect">
              <a:avLst/>
            </a:prstGeom>
            <a:solidFill>
              <a:srgbClr val="FFCC00"/>
            </a:solidFill>
            <a:ln w="9525" algn="ctr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i="0">
                  <a:latin typeface="Tahoma" panose="020B0604030504040204" pitchFamily="34" charset="0"/>
                  <a:ea typeface="宋体" panose="02010600030101010101" pitchFamily="2" charset="-122"/>
                </a:rPr>
                <a:t>1</a:t>
              </a:r>
              <a:endParaRPr lang="en-US" altLang="zh-CN" i="0"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11" name="Rectangle 44"/>
            <p:cNvSpPr>
              <a:spLocks noChangeArrowheads="1"/>
            </p:cNvSpPr>
            <p:nvPr/>
          </p:nvSpPr>
          <p:spPr bwMode="auto">
            <a:xfrm>
              <a:off x="7260896" y="3383857"/>
              <a:ext cx="333375" cy="304800"/>
            </a:xfrm>
            <a:prstGeom prst="rect">
              <a:avLst/>
            </a:prstGeom>
            <a:solidFill>
              <a:srgbClr val="CCFF66"/>
            </a:solidFill>
            <a:ln w="9525" algn="ctr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i="0">
                  <a:solidFill>
                    <a:srgbClr val="FF0000"/>
                  </a:solidFill>
                  <a:latin typeface="Tahoma" panose="020B0604030504040204" pitchFamily="34" charset="0"/>
                  <a:ea typeface="宋体" panose="02010600030101010101" pitchFamily="2" charset="-122"/>
                </a:rPr>
                <a:t>0</a:t>
              </a:r>
              <a:endParaRPr lang="en-US" altLang="zh-CN" i="0">
                <a:solidFill>
                  <a:srgbClr val="FF0000"/>
                </a:solidFill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12" name="Rectangle 45"/>
            <p:cNvSpPr>
              <a:spLocks noChangeArrowheads="1"/>
            </p:cNvSpPr>
            <p:nvPr/>
          </p:nvSpPr>
          <p:spPr bwMode="auto">
            <a:xfrm>
              <a:off x="7594271" y="3383857"/>
              <a:ext cx="333375" cy="304800"/>
            </a:xfrm>
            <a:prstGeom prst="rect">
              <a:avLst/>
            </a:prstGeom>
            <a:solidFill>
              <a:srgbClr val="CCFF66"/>
            </a:solidFill>
            <a:ln w="9525" algn="ctr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i="0">
                  <a:solidFill>
                    <a:srgbClr val="FF0000"/>
                  </a:solidFill>
                  <a:latin typeface="Tahoma" panose="020B0604030504040204" pitchFamily="34" charset="0"/>
                  <a:ea typeface="宋体" panose="02010600030101010101" pitchFamily="2" charset="-122"/>
                </a:rPr>
                <a:t>1</a:t>
              </a:r>
              <a:endParaRPr lang="en-US" altLang="zh-CN" i="0">
                <a:solidFill>
                  <a:srgbClr val="FF0000"/>
                </a:solidFill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13" name="Rectangle 46"/>
            <p:cNvSpPr>
              <a:spLocks noChangeArrowheads="1"/>
            </p:cNvSpPr>
            <p:nvPr/>
          </p:nvSpPr>
          <p:spPr bwMode="auto">
            <a:xfrm>
              <a:off x="6179234" y="3383857"/>
              <a:ext cx="333375" cy="304800"/>
            </a:xfrm>
            <a:prstGeom prst="rect">
              <a:avLst/>
            </a:prstGeom>
            <a:solidFill>
              <a:srgbClr val="CCFF66"/>
            </a:solidFill>
            <a:ln w="9525" algn="ctr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solidFill>
                    <a:srgbClr val="FF0000"/>
                  </a:solidFill>
                  <a:latin typeface="Tahoma" panose="020B0604030504040204" pitchFamily="34" charset="0"/>
                  <a:ea typeface="宋体" panose="02010600030101010101" pitchFamily="2" charset="-122"/>
                </a:rPr>
                <a:t>0</a:t>
              </a:r>
              <a:endParaRPr lang="en-US" altLang="zh-CN" dirty="0">
                <a:solidFill>
                  <a:srgbClr val="FF0000"/>
                </a:solidFill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14" name="Rectangle 47"/>
            <p:cNvSpPr>
              <a:spLocks noChangeArrowheads="1"/>
            </p:cNvSpPr>
            <p:nvPr/>
          </p:nvSpPr>
          <p:spPr bwMode="auto">
            <a:xfrm>
              <a:off x="6512609" y="3383857"/>
              <a:ext cx="333375" cy="304800"/>
            </a:xfrm>
            <a:prstGeom prst="rect">
              <a:avLst/>
            </a:prstGeom>
            <a:solidFill>
              <a:srgbClr val="CCFF66"/>
            </a:solidFill>
            <a:ln w="9525" algn="ctr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i="0">
                  <a:latin typeface="Tahoma" panose="020B0604030504040204" pitchFamily="34" charset="0"/>
                  <a:ea typeface="宋体" panose="02010600030101010101" pitchFamily="2" charset="-122"/>
                </a:rPr>
                <a:t>0</a:t>
              </a:r>
              <a:endParaRPr lang="en-US" altLang="zh-CN" i="0"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15" name="Rectangle 51"/>
            <p:cNvSpPr>
              <a:spLocks noChangeArrowheads="1"/>
            </p:cNvSpPr>
            <p:nvPr/>
          </p:nvSpPr>
          <p:spPr bwMode="auto">
            <a:xfrm>
              <a:off x="6851336" y="3383857"/>
              <a:ext cx="333375" cy="304800"/>
            </a:xfrm>
            <a:prstGeom prst="rect">
              <a:avLst/>
            </a:prstGeom>
            <a:solidFill>
              <a:srgbClr val="CCFF66"/>
            </a:solidFill>
            <a:ln w="9525" algn="ctr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i="0">
                  <a:latin typeface="Tahoma" panose="020B0604030504040204" pitchFamily="34" charset="0"/>
                  <a:ea typeface="宋体" panose="02010600030101010101" pitchFamily="2" charset="-122"/>
                </a:rPr>
                <a:t>0</a:t>
              </a:r>
              <a:endParaRPr lang="en-US" altLang="zh-CN" i="0"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16" name="Rectangle 52"/>
            <p:cNvSpPr>
              <a:spLocks noChangeArrowheads="1"/>
            </p:cNvSpPr>
            <p:nvPr/>
          </p:nvSpPr>
          <p:spPr bwMode="auto">
            <a:xfrm>
              <a:off x="7260896" y="3764857"/>
              <a:ext cx="333375" cy="304800"/>
            </a:xfrm>
            <a:prstGeom prst="rect">
              <a:avLst/>
            </a:prstGeom>
            <a:solidFill>
              <a:srgbClr val="CCFF66"/>
            </a:solidFill>
            <a:ln w="9525" algn="ctr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i="0">
                  <a:solidFill>
                    <a:srgbClr val="FF0000"/>
                  </a:solidFill>
                  <a:latin typeface="Tahoma" panose="020B0604030504040204" pitchFamily="34" charset="0"/>
                  <a:ea typeface="宋体" panose="02010600030101010101" pitchFamily="2" charset="-122"/>
                </a:rPr>
                <a:t>0</a:t>
              </a:r>
              <a:endParaRPr lang="en-US" altLang="zh-CN" i="0">
                <a:solidFill>
                  <a:srgbClr val="FF0000"/>
                </a:solidFill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17" name="Rectangle 53"/>
            <p:cNvSpPr>
              <a:spLocks noChangeArrowheads="1"/>
            </p:cNvSpPr>
            <p:nvPr/>
          </p:nvSpPr>
          <p:spPr bwMode="auto">
            <a:xfrm>
              <a:off x="7594271" y="3764857"/>
              <a:ext cx="333375" cy="304800"/>
            </a:xfrm>
            <a:prstGeom prst="rect">
              <a:avLst/>
            </a:prstGeom>
            <a:solidFill>
              <a:srgbClr val="CCFF66"/>
            </a:solidFill>
            <a:ln w="9525" algn="ctr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i="0">
                  <a:solidFill>
                    <a:srgbClr val="FF0000"/>
                  </a:solidFill>
                  <a:latin typeface="Tahoma" panose="020B0604030504040204" pitchFamily="34" charset="0"/>
                  <a:ea typeface="宋体" panose="02010600030101010101" pitchFamily="2" charset="-122"/>
                </a:rPr>
                <a:t>1</a:t>
              </a:r>
              <a:endParaRPr lang="en-US" altLang="zh-CN" i="0">
                <a:solidFill>
                  <a:srgbClr val="FF0000"/>
                </a:solidFill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18" name="Rectangle 54"/>
            <p:cNvSpPr>
              <a:spLocks noChangeArrowheads="1"/>
            </p:cNvSpPr>
            <p:nvPr/>
          </p:nvSpPr>
          <p:spPr bwMode="auto">
            <a:xfrm>
              <a:off x="6179234" y="3764857"/>
              <a:ext cx="333375" cy="304800"/>
            </a:xfrm>
            <a:prstGeom prst="rect">
              <a:avLst/>
            </a:prstGeom>
            <a:solidFill>
              <a:srgbClr val="CCFF66"/>
            </a:solidFill>
            <a:ln w="9525" algn="ctr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solidFill>
                    <a:srgbClr val="FF0000"/>
                  </a:solidFill>
                  <a:latin typeface="Tahoma" panose="020B0604030504040204" pitchFamily="34" charset="0"/>
                  <a:ea typeface="宋体" panose="02010600030101010101" pitchFamily="2" charset="-122"/>
                </a:rPr>
                <a:t>1</a:t>
              </a:r>
              <a:endParaRPr lang="en-US" altLang="zh-CN" dirty="0">
                <a:solidFill>
                  <a:srgbClr val="FF0000"/>
                </a:solidFill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19" name="Rectangle 55"/>
            <p:cNvSpPr>
              <a:spLocks noChangeArrowheads="1"/>
            </p:cNvSpPr>
            <p:nvPr/>
          </p:nvSpPr>
          <p:spPr bwMode="auto">
            <a:xfrm>
              <a:off x="6512609" y="3764857"/>
              <a:ext cx="333375" cy="304800"/>
            </a:xfrm>
            <a:prstGeom prst="rect">
              <a:avLst/>
            </a:prstGeom>
            <a:solidFill>
              <a:srgbClr val="CCFF66"/>
            </a:solidFill>
            <a:ln w="9525" algn="ctr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i="0">
                  <a:latin typeface="Tahoma" panose="020B0604030504040204" pitchFamily="34" charset="0"/>
                  <a:ea typeface="宋体" panose="02010600030101010101" pitchFamily="2" charset="-122"/>
                </a:rPr>
                <a:t>1</a:t>
              </a:r>
              <a:endParaRPr lang="en-US" altLang="zh-CN" i="0"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20" name="Rectangle 59"/>
            <p:cNvSpPr>
              <a:spLocks noChangeArrowheads="1"/>
            </p:cNvSpPr>
            <p:nvPr/>
          </p:nvSpPr>
          <p:spPr bwMode="auto">
            <a:xfrm>
              <a:off x="6851336" y="3764857"/>
              <a:ext cx="333375" cy="304800"/>
            </a:xfrm>
            <a:prstGeom prst="rect">
              <a:avLst/>
            </a:prstGeom>
            <a:solidFill>
              <a:srgbClr val="CCFF66"/>
            </a:solidFill>
            <a:ln w="9525" algn="ctr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i="0">
                  <a:latin typeface="Tahoma" panose="020B0604030504040204" pitchFamily="34" charset="0"/>
                  <a:ea typeface="宋体" panose="02010600030101010101" pitchFamily="2" charset="-122"/>
                </a:rPr>
                <a:t>1</a:t>
              </a:r>
              <a:endParaRPr lang="en-US" altLang="zh-CN" i="0"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21" name="Rectangle 61"/>
            <p:cNvSpPr>
              <a:spLocks noChangeArrowheads="1"/>
            </p:cNvSpPr>
            <p:nvPr/>
          </p:nvSpPr>
          <p:spPr bwMode="auto">
            <a:xfrm>
              <a:off x="7260896" y="4295054"/>
              <a:ext cx="333375" cy="304800"/>
            </a:xfrm>
            <a:prstGeom prst="rect">
              <a:avLst/>
            </a:prstGeom>
            <a:solidFill>
              <a:srgbClr val="FFCC00"/>
            </a:solidFill>
            <a:ln w="9525" algn="ctr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i="0">
                  <a:solidFill>
                    <a:srgbClr val="FF0000"/>
                  </a:solidFill>
                  <a:latin typeface="Tahoma" panose="020B0604030504040204" pitchFamily="34" charset="0"/>
                  <a:ea typeface="宋体" panose="02010600030101010101" pitchFamily="2" charset="-122"/>
                </a:rPr>
                <a:t>1</a:t>
              </a:r>
              <a:endParaRPr lang="en-US" altLang="zh-CN" i="0">
                <a:solidFill>
                  <a:srgbClr val="FF0000"/>
                </a:solidFill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22" name="Rectangle 62"/>
            <p:cNvSpPr>
              <a:spLocks noChangeArrowheads="1"/>
            </p:cNvSpPr>
            <p:nvPr/>
          </p:nvSpPr>
          <p:spPr bwMode="auto">
            <a:xfrm>
              <a:off x="7594271" y="4295054"/>
              <a:ext cx="333375" cy="304800"/>
            </a:xfrm>
            <a:prstGeom prst="rect">
              <a:avLst/>
            </a:prstGeom>
            <a:solidFill>
              <a:srgbClr val="FFCC00"/>
            </a:solidFill>
            <a:ln w="9525" algn="ctr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i="0">
                  <a:solidFill>
                    <a:srgbClr val="FF0000"/>
                  </a:solidFill>
                  <a:latin typeface="Tahoma" panose="020B0604030504040204" pitchFamily="34" charset="0"/>
                  <a:ea typeface="宋体" panose="02010600030101010101" pitchFamily="2" charset="-122"/>
                </a:rPr>
                <a:t>0</a:t>
              </a:r>
              <a:endParaRPr lang="en-US" altLang="zh-CN" i="0">
                <a:solidFill>
                  <a:srgbClr val="FF0000"/>
                </a:solidFill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23" name="Rectangle 63"/>
            <p:cNvSpPr>
              <a:spLocks noChangeArrowheads="1"/>
            </p:cNvSpPr>
            <p:nvPr/>
          </p:nvSpPr>
          <p:spPr bwMode="auto">
            <a:xfrm>
              <a:off x="6179234" y="4295054"/>
              <a:ext cx="333375" cy="304800"/>
            </a:xfrm>
            <a:prstGeom prst="rect">
              <a:avLst/>
            </a:prstGeom>
            <a:solidFill>
              <a:srgbClr val="FFCC00"/>
            </a:solidFill>
            <a:ln w="9525" algn="ctr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solidFill>
                    <a:srgbClr val="FF0000"/>
                  </a:solidFill>
                  <a:latin typeface="Tahoma" panose="020B0604030504040204" pitchFamily="34" charset="0"/>
                  <a:ea typeface="宋体" panose="02010600030101010101" pitchFamily="2" charset="-122"/>
                </a:rPr>
                <a:t>0</a:t>
              </a:r>
              <a:endParaRPr lang="en-US" altLang="zh-CN" dirty="0">
                <a:solidFill>
                  <a:srgbClr val="FF0000"/>
                </a:solidFill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24" name="Rectangle 64"/>
            <p:cNvSpPr>
              <a:spLocks noChangeArrowheads="1"/>
            </p:cNvSpPr>
            <p:nvPr/>
          </p:nvSpPr>
          <p:spPr bwMode="auto">
            <a:xfrm>
              <a:off x="6512609" y="4295054"/>
              <a:ext cx="333375" cy="304800"/>
            </a:xfrm>
            <a:prstGeom prst="rect">
              <a:avLst/>
            </a:prstGeom>
            <a:solidFill>
              <a:srgbClr val="FFCC00"/>
            </a:solidFill>
            <a:ln w="9525" algn="ctr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i="0">
                  <a:latin typeface="Tahoma" panose="020B0604030504040204" pitchFamily="34" charset="0"/>
                  <a:ea typeface="宋体" panose="02010600030101010101" pitchFamily="2" charset="-122"/>
                </a:rPr>
                <a:t>0</a:t>
              </a:r>
              <a:endParaRPr lang="en-US" altLang="zh-CN" i="0"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25" name="Rectangle 68"/>
            <p:cNvSpPr>
              <a:spLocks noChangeArrowheads="1"/>
            </p:cNvSpPr>
            <p:nvPr/>
          </p:nvSpPr>
          <p:spPr bwMode="auto">
            <a:xfrm>
              <a:off x="6851336" y="4295054"/>
              <a:ext cx="333375" cy="304800"/>
            </a:xfrm>
            <a:prstGeom prst="rect">
              <a:avLst/>
            </a:prstGeom>
            <a:solidFill>
              <a:srgbClr val="FFCC00"/>
            </a:solidFill>
            <a:ln w="9525" algn="ctr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i="0">
                  <a:latin typeface="Tahoma" panose="020B0604030504040204" pitchFamily="34" charset="0"/>
                  <a:ea typeface="宋体" panose="02010600030101010101" pitchFamily="2" charset="-122"/>
                </a:rPr>
                <a:t>0</a:t>
              </a:r>
              <a:endParaRPr lang="en-US" altLang="zh-CN" i="0"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26" name="Rectangle 69"/>
            <p:cNvSpPr>
              <a:spLocks noChangeArrowheads="1"/>
            </p:cNvSpPr>
            <p:nvPr/>
          </p:nvSpPr>
          <p:spPr bwMode="auto">
            <a:xfrm>
              <a:off x="7260896" y="4676054"/>
              <a:ext cx="333375" cy="304800"/>
            </a:xfrm>
            <a:prstGeom prst="rect">
              <a:avLst/>
            </a:prstGeom>
            <a:solidFill>
              <a:srgbClr val="FFCC00"/>
            </a:solidFill>
            <a:ln w="9525" algn="ctr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i="0">
                  <a:solidFill>
                    <a:srgbClr val="FF0000"/>
                  </a:solidFill>
                  <a:latin typeface="Tahoma" panose="020B0604030504040204" pitchFamily="34" charset="0"/>
                  <a:ea typeface="宋体" panose="02010600030101010101" pitchFamily="2" charset="-122"/>
                </a:rPr>
                <a:t>1</a:t>
              </a:r>
              <a:endParaRPr lang="en-US" altLang="zh-CN" i="0">
                <a:solidFill>
                  <a:srgbClr val="FF0000"/>
                </a:solidFill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27" name="Rectangle 70"/>
            <p:cNvSpPr>
              <a:spLocks noChangeArrowheads="1"/>
            </p:cNvSpPr>
            <p:nvPr/>
          </p:nvSpPr>
          <p:spPr bwMode="auto">
            <a:xfrm>
              <a:off x="7594271" y="4676054"/>
              <a:ext cx="333375" cy="304800"/>
            </a:xfrm>
            <a:prstGeom prst="rect">
              <a:avLst/>
            </a:prstGeom>
            <a:solidFill>
              <a:srgbClr val="FFCC00"/>
            </a:solidFill>
            <a:ln w="9525" algn="ctr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i="0">
                  <a:solidFill>
                    <a:srgbClr val="FF0000"/>
                  </a:solidFill>
                  <a:latin typeface="Tahoma" panose="020B0604030504040204" pitchFamily="34" charset="0"/>
                  <a:ea typeface="宋体" panose="02010600030101010101" pitchFamily="2" charset="-122"/>
                </a:rPr>
                <a:t>0</a:t>
              </a:r>
              <a:endParaRPr lang="en-US" altLang="zh-CN" i="0">
                <a:solidFill>
                  <a:srgbClr val="FF0000"/>
                </a:solidFill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28" name="Rectangle 71"/>
            <p:cNvSpPr>
              <a:spLocks noChangeArrowheads="1"/>
            </p:cNvSpPr>
            <p:nvPr/>
          </p:nvSpPr>
          <p:spPr bwMode="auto">
            <a:xfrm>
              <a:off x="6179234" y="4676054"/>
              <a:ext cx="333375" cy="304800"/>
            </a:xfrm>
            <a:prstGeom prst="rect">
              <a:avLst/>
            </a:prstGeom>
            <a:solidFill>
              <a:srgbClr val="FFCC00"/>
            </a:solidFill>
            <a:ln w="9525" algn="ctr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solidFill>
                    <a:srgbClr val="FF0000"/>
                  </a:solidFill>
                  <a:latin typeface="Tahoma" panose="020B0604030504040204" pitchFamily="34" charset="0"/>
                  <a:ea typeface="宋体" panose="02010600030101010101" pitchFamily="2" charset="-122"/>
                </a:rPr>
                <a:t>1</a:t>
              </a:r>
              <a:endParaRPr lang="en-US" altLang="zh-CN" dirty="0">
                <a:solidFill>
                  <a:srgbClr val="FF0000"/>
                </a:solidFill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29" name="Rectangle 72"/>
            <p:cNvSpPr>
              <a:spLocks noChangeArrowheads="1"/>
            </p:cNvSpPr>
            <p:nvPr/>
          </p:nvSpPr>
          <p:spPr bwMode="auto">
            <a:xfrm>
              <a:off x="6512609" y="4676054"/>
              <a:ext cx="333375" cy="304800"/>
            </a:xfrm>
            <a:prstGeom prst="rect">
              <a:avLst/>
            </a:prstGeom>
            <a:solidFill>
              <a:srgbClr val="FFCC00"/>
            </a:solidFill>
            <a:ln w="9525" algn="ctr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i="0">
                  <a:latin typeface="Tahoma" panose="020B0604030504040204" pitchFamily="34" charset="0"/>
                  <a:ea typeface="宋体" panose="02010600030101010101" pitchFamily="2" charset="-122"/>
                </a:rPr>
                <a:t>1</a:t>
              </a:r>
              <a:endParaRPr lang="en-US" altLang="zh-CN" i="0"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30" name="Rectangle 76"/>
            <p:cNvSpPr>
              <a:spLocks noChangeArrowheads="1"/>
            </p:cNvSpPr>
            <p:nvPr/>
          </p:nvSpPr>
          <p:spPr bwMode="auto">
            <a:xfrm>
              <a:off x="6851336" y="4676054"/>
              <a:ext cx="333375" cy="304800"/>
            </a:xfrm>
            <a:prstGeom prst="rect">
              <a:avLst/>
            </a:prstGeom>
            <a:solidFill>
              <a:srgbClr val="FFCC00"/>
            </a:solidFill>
            <a:ln w="9525" algn="ctr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i="0">
                  <a:latin typeface="Tahoma" panose="020B0604030504040204" pitchFamily="34" charset="0"/>
                  <a:ea typeface="宋体" panose="02010600030101010101" pitchFamily="2" charset="-122"/>
                </a:rPr>
                <a:t>1</a:t>
              </a:r>
              <a:endParaRPr lang="en-US" altLang="zh-CN" i="0"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31" name="Rectangle 78"/>
            <p:cNvSpPr>
              <a:spLocks noChangeArrowheads="1"/>
            </p:cNvSpPr>
            <p:nvPr/>
          </p:nvSpPr>
          <p:spPr bwMode="auto">
            <a:xfrm>
              <a:off x="7260896" y="5190737"/>
              <a:ext cx="333375" cy="304800"/>
            </a:xfrm>
            <a:prstGeom prst="rect">
              <a:avLst/>
            </a:prstGeom>
            <a:solidFill>
              <a:srgbClr val="CCFF66"/>
            </a:solidFill>
            <a:ln w="9525" algn="ctr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i="0">
                  <a:solidFill>
                    <a:srgbClr val="FF0000"/>
                  </a:solidFill>
                  <a:latin typeface="Tahoma" panose="020B0604030504040204" pitchFamily="34" charset="0"/>
                  <a:ea typeface="宋体" panose="02010600030101010101" pitchFamily="2" charset="-122"/>
                </a:rPr>
                <a:t>1</a:t>
              </a:r>
              <a:endParaRPr lang="en-US" altLang="zh-CN" i="0">
                <a:solidFill>
                  <a:srgbClr val="FF0000"/>
                </a:solidFill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32" name="Rectangle 79"/>
            <p:cNvSpPr>
              <a:spLocks noChangeArrowheads="1"/>
            </p:cNvSpPr>
            <p:nvPr/>
          </p:nvSpPr>
          <p:spPr bwMode="auto">
            <a:xfrm>
              <a:off x="7594271" y="5190737"/>
              <a:ext cx="333375" cy="304800"/>
            </a:xfrm>
            <a:prstGeom prst="rect">
              <a:avLst/>
            </a:prstGeom>
            <a:solidFill>
              <a:srgbClr val="CCFF66"/>
            </a:solidFill>
            <a:ln w="9525" algn="ctr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i="0">
                  <a:solidFill>
                    <a:srgbClr val="FF0000"/>
                  </a:solidFill>
                  <a:latin typeface="Tahoma" panose="020B0604030504040204" pitchFamily="34" charset="0"/>
                  <a:ea typeface="宋体" panose="02010600030101010101" pitchFamily="2" charset="-122"/>
                </a:rPr>
                <a:t>1</a:t>
              </a:r>
              <a:endParaRPr lang="en-US" altLang="zh-CN" i="0">
                <a:solidFill>
                  <a:srgbClr val="FF0000"/>
                </a:solidFill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33" name="Rectangle 80"/>
            <p:cNvSpPr>
              <a:spLocks noChangeArrowheads="1"/>
            </p:cNvSpPr>
            <p:nvPr/>
          </p:nvSpPr>
          <p:spPr bwMode="auto">
            <a:xfrm>
              <a:off x="6179234" y="5190737"/>
              <a:ext cx="333375" cy="304800"/>
            </a:xfrm>
            <a:prstGeom prst="rect">
              <a:avLst/>
            </a:prstGeom>
            <a:solidFill>
              <a:srgbClr val="CCFF66"/>
            </a:solidFill>
            <a:ln w="9525" algn="ctr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solidFill>
                    <a:srgbClr val="FF0000"/>
                  </a:solidFill>
                  <a:latin typeface="Tahoma" panose="020B0604030504040204" pitchFamily="34" charset="0"/>
                  <a:ea typeface="宋体" panose="02010600030101010101" pitchFamily="2" charset="-122"/>
                </a:rPr>
                <a:t>0</a:t>
              </a:r>
              <a:endParaRPr lang="en-US" altLang="zh-CN" dirty="0">
                <a:solidFill>
                  <a:srgbClr val="FF0000"/>
                </a:solidFill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34" name="Rectangle 81"/>
            <p:cNvSpPr>
              <a:spLocks noChangeArrowheads="1"/>
            </p:cNvSpPr>
            <p:nvPr/>
          </p:nvSpPr>
          <p:spPr bwMode="auto">
            <a:xfrm>
              <a:off x="6512609" y="5190737"/>
              <a:ext cx="333375" cy="304800"/>
            </a:xfrm>
            <a:prstGeom prst="rect">
              <a:avLst/>
            </a:prstGeom>
            <a:solidFill>
              <a:srgbClr val="CCFF66"/>
            </a:solidFill>
            <a:ln w="9525" algn="ctr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i="0">
                  <a:latin typeface="Tahoma" panose="020B0604030504040204" pitchFamily="34" charset="0"/>
                  <a:ea typeface="宋体" panose="02010600030101010101" pitchFamily="2" charset="-122"/>
                </a:rPr>
                <a:t>0</a:t>
              </a:r>
              <a:endParaRPr lang="en-US" altLang="zh-CN" i="0"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35" name="Rectangle 85"/>
            <p:cNvSpPr>
              <a:spLocks noChangeArrowheads="1"/>
            </p:cNvSpPr>
            <p:nvPr/>
          </p:nvSpPr>
          <p:spPr bwMode="auto">
            <a:xfrm>
              <a:off x="6851336" y="5190737"/>
              <a:ext cx="333375" cy="304800"/>
            </a:xfrm>
            <a:prstGeom prst="rect">
              <a:avLst/>
            </a:prstGeom>
            <a:solidFill>
              <a:srgbClr val="CCFF66"/>
            </a:solidFill>
            <a:ln w="9525" algn="ctr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i="0">
                  <a:latin typeface="Tahoma" panose="020B0604030504040204" pitchFamily="34" charset="0"/>
                  <a:ea typeface="宋体" panose="02010600030101010101" pitchFamily="2" charset="-122"/>
                </a:rPr>
                <a:t>0</a:t>
              </a:r>
              <a:endParaRPr lang="en-US" altLang="zh-CN" i="0"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36" name="Rectangle 86"/>
            <p:cNvSpPr>
              <a:spLocks noChangeArrowheads="1"/>
            </p:cNvSpPr>
            <p:nvPr/>
          </p:nvSpPr>
          <p:spPr bwMode="auto">
            <a:xfrm>
              <a:off x="7260896" y="5571737"/>
              <a:ext cx="333375" cy="304800"/>
            </a:xfrm>
            <a:prstGeom prst="rect">
              <a:avLst/>
            </a:prstGeom>
            <a:solidFill>
              <a:srgbClr val="CCFF66"/>
            </a:solidFill>
            <a:ln w="9525" algn="ctr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i="0">
                  <a:solidFill>
                    <a:srgbClr val="FF0000"/>
                  </a:solidFill>
                  <a:latin typeface="Tahoma" panose="020B0604030504040204" pitchFamily="34" charset="0"/>
                  <a:ea typeface="宋体" panose="02010600030101010101" pitchFamily="2" charset="-122"/>
                </a:rPr>
                <a:t>1</a:t>
              </a:r>
              <a:endParaRPr lang="en-US" altLang="zh-CN" i="0">
                <a:solidFill>
                  <a:srgbClr val="FF0000"/>
                </a:solidFill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37" name="Rectangle 87"/>
            <p:cNvSpPr>
              <a:spLocks noChangeArrowheads="1"/>
            </p:cNvSpPr>
            <p:nvPr/>
          </p:nvSpPr>
          <p:spPr bwMode="auto">
            <a:xfrm>
              <a:off x="7594271" y="5571737"/>
              <a:ext cx="333375" cy="304800"/>
            </a:xfrm>
            <a:prstGeom prst="rect">
              <a:avLst/>
            </a:prstGeom>
            <a:solidFill>
              <a:srgbClr val="CCFF66"/>
            </a:solidFill>
            <a:ln w="9525" algn="ctr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i="0">
                  <a:solidFill>
                    <a:srgbClr val="FF0000"/>
                  </a:solidFill>
                  <a:latin typeface="Tahoma" panose="020B0604030504040204" pitchFamily="34" charset="0"/>
                  <a:ea typeface="宋体" panose="02010600030101010101" pitchFamily="2" charset="-122"/>
                </a:rPr>
                <a:t>1</a:t>
              </a:r>
              <a:endParaRPr lang="en-US" altLang="zh-CN" i="0">
                <a:solidFill>
                  <a:srgbClr val="FF0000"/>
                </a:solidFill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38" name="Rectangle 88"/>
            <p:cNvSpPr>
              <a:spLocks noChangeArrowheads="1"/>
            </p:cNvSpPr>
            <p:nvPr/>
          </p:nvSpPr>
          <p:spPr bwMode="auto">
            <a:xfrm>
              <a:off x="6179234" y="5571737"/>
              <a:ext cx="333375" cy="304800"/>
            </a:xfrm>
            <a:prstGeom prst="rect">
              <a:avLst/>
            </a:prstGeom>
            <a:solidFill>
              <a:srgbClr val="CCFF66"/>
            </a:solidFill>
            <a:ln w="9525" algn="ctr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solidFill>
                    <a:srgbClr val="FF0000"/>
                  </a:solidFill>
                  <a:latin typeface="Tahoma" panose="020B0604030504040204" pitchFamily="34" charset="0"/>
                  <a:ea typeface="宋体" panose="02010600030101010101" pitchFamily="2" charset="-122"/>
                </a:rPr>
                <a:t>1</a:t>
              </a:r>
              <a:endParaRPr lang="en-US" altLang="zh-CN" dirty="0">
                <a:solidFill>
                  <a:srgbClr val="FF0000"/>
                </a:solidFill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39" name="Rectangle 89"/>
            <p:cNvSpPr>
              <a:spLocks noChangeArrowheads="1"/>
            </p:cNvSpPr>
            <p:nvPr/>
          </p:nvSpPr>
          <p:spPr bwMode="auto">
            <a:xfrm>
              <a:off x="6512609" y="5571737"/>
              <a:ext cx="333375" cy="304800"/>
            </a:xfrm>
            <a:prstGeom prst="rect">
              <a:avLst/>
            </a:prstGeom>
            <a:solidFill>
              <a:srgbClr val="CCFF66"/>
            </a:solidFill>
            <a:ln w="9525" algn="ctr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i="0">
                  <a:latin typeface="Tahoma" panose="020B0604030504040204" pitchFamily="34" charset="0"/>
                  <a:ea typeface="宋体" panose="02010600030101010101" pitchFamily="2" charset="-122"/>
                </a:rPr>
                <a:t>1</a:t>
              </a:r>
              <a:endParaRPr lang="en-US" altLang="zh-CN" i="0"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40" name="Rectangle 93"/>
            <p:cNvSpPr>
              <a:spLocks noChangeArrowheads="1"/>
            </p:cNvSpPr>
            <p:nvPr/>
          </p:nvSpPr>
          <p:spPr bwMode="auto">
            <a:xfrm>
              <a:off x="6851336" y="5571737"/>
              <a:ext cx="333375" cy="304800"/>
            </a:xfrm>
            <a:prstGeom prst="rect">
              <a:avLst/>
            </a:prstGeom>
            <a:solidFill>
              <a:srgbClr val="CCFF66"/>
            </a:solidFill>
            <a:ln w="9525" algn="ctr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i="0">
                  <a:latin typeface="Tahoma" panose="020B0604030504040204" pitchFamily="34" charset="0"/>
                  <a:ea typeface="宋体" panose="02010600030101010101" pitchFamily="2" charset="-122"/>
                </a:rPr>
                <a:t>1</a:t>
              </a:r>
              <a:endParaRPr lang="en-US" altLang="zh-CN" i="0"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41" name="Text Box 24"/>
            <p:cNvSpPr txBox="1">
              <a:spLocks noChangeArrowheads="1"/>
            </p:cNvSpPr>
            <p:nvPr/>
          </p:nvSpPr>
          <p:spPr bwMode="auto">
            <a:xfrm>
              <a:off x="6549995" y="2191806"/>
              <a:ext cx="433605" cy="38100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lIns="0" tIns="0" rIns="0" bIns="0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2000" i="0" dirty="0" smtClean="0">
                  <a:latin typeface="Times New Roman" panose="02020603050405020304" pitchFamily="18" charset="0"/>
                  <a:ea typeface="华康简宋"/>
                  <a:cs typeface="华康简宋"/>
                </a:rPr>
                <a:t>A</a:t>
              </a:r>
              <a:r>
                <a:rPr lang="en-US" altLang="zh-CN" sz="2000" baseline="-25000" dirty="0" smtClean="0">
                  <a:latin typeface="Tahoma" panose="020B0604030504040204" pitchFamily="34" charset="0"/>
                  <a:ea typeface="宋体" panose="02010600030101010101" pitchFamily="2" charset="-122"/>
                </a:rPr>
                <a:t>1</a:t>
              </a:r>
              <a:endParaRPr lang="en-US" altLang="zh-CN" sz="2000" i="0" baseline="-25000" dirty="0"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42" name="Text Box 24"/>
            <p:cNvSpPr txBox="1">
              <a:spLocks noChangeArrowheads="1"/>
            </p:cNvSpPr>
            <p:nvPr/>
          </p:nvSpPr>
          <p:spPr bwMode="auto">
            <a:xfrm>
              <a:off x="7261756" y="2180082"/>
              <a:ext cx="716635" cy="38100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lIns="0" tIns="0" rIns="0" bIns="0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2000" i="0" dirty="0" smtClean="0">
                  <a:solidFill>
                    <a:srgbClr val="FF0000"/>
                  </a:solidFill>
                  <a:latin typeface="Times New Roman" panose="02020603050405020304" pitchFamily="18" charset="0"/>
                  <a:ea typeface="华康简宋"/>
                  <a:cs typeface="华康简宋"/>
                </a:rPr>
                <a:t>A</a:t>
              </a:r>
              <a:r>
                <a:rPr lang="en-US" altLang="zh-CN" sz="2000" i="0" baseline="-25000" dirty="0" smtClean="0">
                  <a:solidFill>
                    <a:srgbClr val="FF0000"/>
                  </a:solidFill>
                  <a:latin typeface="Times New Roman" panose="02020603050405020304" pitchFamily="18" charset="0"/>
                  <a:ea typeface="华康简宋"/>
                  <a:cs typeface="华康简宋"/>
                </a:rPr>
                <a:t>4 </a:t>
              </a:r>
              <a:r>
                <a:rPr lang="en-US" altLang="zh-CN" sz="2000" i="0" dirty="0" smtClean="0">
                  <a:solidFill>
                    <a:srgbClr val="FF0000"/>
                  </a:solidFill>
                  <a:latin typeface="Times New Roman" panose="02020603050405020304" pitchFamily="18" charset="0"/>
                  <a:ea typeface="华康简宋"/>
                  <a:cs typeface="华康简宋"/>
                </a:rPr>
                <a:t>A</a:t>
              </a:r>
              <a:r>
                <a:rPr lang="en-US" altLang="zh-CN" sz="2000" i="0" baseline="-25000" dirty="0" smtClean="0">
                  <a:solidFill>
                    <a:srgbClr val="FF0000"/>
                  </a:solidFill>
                  <a:latin typeface="Tahoma" panose="020B0604030504040204" pitchFamily="34" charset="0"/>
                  <a:ea typeface="宋体" panose="02010600030101010101" pitchFamily="2" charset="-122"/>
                </a:rPr>
                <a:t>3  </a:t>
              </a:r>
              <a:endParaRPr lang="en-US" altLang="zh-CN" sz="2000" i="0" baseline="-25000" dirty="0"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5063729" y="2296109"/>
            <a:ext cx="3810000" cy="3886200"/>
            <a:chOff x="5063729" y="2296109"/>
            <a:chExt cx="3810000" cy="3886200"/>
          </a:xfrm>
        </p:grpSpPr>
        <p:sp>
          <p:nvSpPr>
            <p:cNvPr id="243" name="Rectangle 2"/>
            <p:cNvSpPr>
              <a:spLocks noChangeArrowheads="1"/>
            </p:cNvSpPr>
            <p:nvPr/>
          </p:nvSpPr>
          <p:spPr bwMode="auto">
            <a:xfrm>
              <a:off x="5063729" y="2296109"/>
              <a:ext cx="3810000" cy="3886200"/>
            </a:xfrm>
            <a:prstGeom prst="rect">
              <a:avLst/>
            </a:prstGeom>
            <a:noFill/>
            <a:ln w="12700" algn="ctr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ctr"/>
              <a:endParaRPr lang="zh-CN" altLang="en-US" i="0"/>
            </a:p>
          </p:txBody>
        </p:sp>
        <p:sp>
          <p:nvSpPr>
            <p:cNvPr id="244" name="Text Box 57"/>
            <p:cNvSpPr txBox="1">
              <a:spLocks noChangeArrowheads="1"/>
            </p:cNvSpPr>
            <p:nvPr/>
          </p:nvSpPr>
          <p:spPr bwMode="auto">
            <a:xfrm>
              <a:off x="5510386" y="2515603"/>
              <a:ext cx="990600" cy="30480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algn="ctr"/>
              <a:r>
                <a:rPr lang="zh-CN" altLang="en-US" sz="1400" b="1" i="0" dirty="0">
                  <a:latin typeface="+mn-ea"/>
                </a:rPr>
                <a:t>内存地址</a:t>
              </a:r>
              <a:endParaRPr lang="zh-CN" altLang="en-US" sz="1400" b="1" i="0" dirty="0">
                <a:latin typeface="+mn-ea"/>
              </a:endParaRPr>
            </a:p>
          </p:txBody>
        </p:sp>
        <p:sp>
          <p:nvSpPr>
            <p:cNvPr id="245" name="Rectangle 58"/>
            <p:cNvSpPr>
              <a:spLocks noChangeArrowheads="1"/>
            </p:cNvSpPr>
            <p:nvPr/>
          </p:nvSpPr>
          <p:spPr bwMode="auto">
            <a:xfrm>
              <a:off x="7425928" y="2524709"/>
              <a:ext cx="819915" cy="313072"/>
            </a:xfrm>
            <a:prstGeom prst="rect">
              <a:avLst/>
            </a:prstGeom>
            <a:solidFill>
              <a:schemeClr val="accent6"/>
            </a:solidFill>
            <a:ln w="19050" algn="ctr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ctr"/>
              <a:r>
                <a:rPr lang="en-US" altLang="zh-CN" sz="1600" i="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2bit</a:t>
              </a:r>
              <a:endParaRPr lang="en-US" altLang="zh-CN" sz="1600" i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6" name="Rectangle 59"/>
            <p:cNvSpPr>
              <a:spLocks noChangeArrowheads="1"/>
            </p:cNvSpPr>
            <p:nvPr/>
          </p:nvSpPr>
          <p:spPr bwMode="auto">
            <a:xfrm>
              <a:off x="6435329" y="2524709"/>
              <a:ext cx="990600" cy="304800"/>
            </a:xfrm>
            <a:prstGeom prst="rect">
              <a:avLst/>
            </a:prstGeom>
            <a:solidFill>
              <a:srgbClr val="00B0F0"/>
            </a:solidFill>
            <a:ln w="19050" algn="ctr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ctr"/>
              <a:r>
                <a:rPr lang="en-US" altLang="zh-CN" sz="1600" i="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3bit</a:t>
              </a:r>
              <a:endParaRPr lang="en-US" altLang="zh-CN" sz="1600" i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7" name="Text Box 60"/>
            <p:cNvSpPr txBox="1">
              <a:spLocks noChangeArrowheads="1"/>
            </p:cNvSpPr>
            <p:nvPr/>
          </p:nvSpPr>
          <p:spPr bwMode="auto">
            <a:xfrm>
              <a:off x="5520929" y="2905709"/>
              <a:ext cx="457200" cy="338554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algn="ctr"/>
              <a:r>
                <a:rPr lang="en-US" altLang="zh-CN" sz="1600" b="1" i="0" dirty="0">
                  <a:latin typeface="+mn-ea"/>
                </a:rPr>
                <a:t>M</a:t>
              </a:r>
              <a:r>
                <a:rPr lang="en-US" altLang="zh-CN" sz="1600" b="1" i="0" baseline="-25000" dirty="0">
                  <a:latin typeface="+mn-ea"/>
                </a:rPr>
                <a:t>0</a:t>
              </a:r>
              <a:endParaRPr lang="en-US" altLang="zh-CN" sz="1600" b="1" i="0" baseline="-25000" dirty="0">
                <a:latin typeface="+mn-ea"/>
              </a:endParaRPr>
            </a:p>
          </p:txBody>
        </p:sp>
        <p:sp>
          <p:nvSpPr>
            <p:cNvPr id="248" name="Text Box 61"/>
            <p:cNvSpPr txBox="1">
              <a:spLocks noChangeArrowheads="1"/>
            </p:cNvSpPr>
            <p:nvPr/>
          </p:nvSpPr>
          <p:spPr bwMode="auto">
            <a:xfrm>
              <a:off x="6359129" y="2905709"/>
              <a:ext cx="457200" cy="338554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algn="ctr"/>
              <a:r>
                <a:rPr lang="en-US" altLang="zh-CN" sz="1600" b="1" i="0" dirty="0">
                  <a:latin typeface="+mn-ea"/>
                </a:rPr>
                <a:t>M</a:t>
              </a:r>
              <a:r>
                <a:rPr lang="en-US" altLang="zh-CN" sz="1600" b="1" i="0" baseline="-25000" dirty="0">
                  <a:latin typeface="+mn-ea"/>
                </a:rPr>
                <a:t>1</a:t>
              </a:r>
              <a:endParaRPr lang="en-US" altLang="zh-CN" sz="1600" b="1" i="0" baseline="-25000" dirty="0">
                <a:latin typeface="+mn-ea"/>
              </a:endParaRPr>
            </a:p>
          </p:txBody>
        </p:sp>
        <p:sp>
          <p:nvSpPr>
            <p:cNvPr id="249" name="Text Box 62"/>
            <p:cNvSpPr txBox="1">
              <a:spLocks noChangeArrowheads="1"/>
            </p:cNvSpPr>
            <p:nvPr/>
          </p:nvSpPr>
          <p:spPr bwMode="auto">
            <a:xfrm>
              <a:off x="7197329" y="2905709"/>
              <a:ext cx="457200" cy="338554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algn="ctr"/>
              <a:r>
                <a:rPr lang="en-US" altLang="zh-CN" sz="1600" b="1" i="0" dirty="0">
                  <a:latin typeface="+mn-ea"/>
                </a:rPr>
                <a:t>M</a:t>
              </a:r>
              <a:r>
                <a:rPr lang="en-US" altLang="zh-CN" sz="1600" b="1" i="0" baseline="-25000" dirty="0">
                  <a:latin typeface="+mn-ea"/>
                </a:rPr>
                <a:t>2</a:t>
              </a:r>
              <a:endParaRPr lang="en-US" altLang="zh-CN" sz="1600" b="1" i="0" baseline="-25000" dirty="0">
                <a:latin typeface="+mn-ea"/>
              </a:endParaRPr>
            </a:p>
          </p:txBody>
        </p:sp>
        <p:sp>
          <p:nvSpPr>
            <p:cNvPr id="250" name="Text Box 63"/>
            <p:cNvSpPr txBox="1">
              <a:spLocks noChangeArrowheads="1"/>
            </p:cNvSpPr>
            <p:nvPr/>
          </p:nvSpPr>
          <p:spPr bwMode="auto">
            <a:xfrm>
              <a:off x="8035529" y="2905709"/>
              <a:ext cx="457200" cy="338554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algn="ctr"/>
              <a:r>
                <a:rPr lang="en-US" altLang="zh-CN" sz="1600" b="1" i="0" dirty="0">
                  <a:latin typeface="+mn-ea"/>
                </a:rPr>
                <a:t>M</a:t>
              </a:r>
              <a:r>
                <a:rPr lang="en-US" altLang="zh-CN" sz="1600" b="1" i="0" baseline="-25000" dirty="0">
                  <a:latin typeface="+mn-ea"/>
                </a:rPr>
                <a:t>3</a:t>
              </a:r>
              <a:endParaRPr lang="en-US" altLang="zh-CN" sz="1600" b="1" i="0" baseline="-25000" dirty="0">
                <a:latin typeface="+mn-ea"/>
              </a:endParaRPr>
            </a:p>
          </p:txBody>
        </p:sp>
        <p:sp>
          <p:nvSpPr>
            <p:cNvPr id="251" name="Line 64"/>
            <p:cNvSpPr>
              <a:spLocks noChangeShapeType="1"/>
            </p:cNvSpPr>
            <p:nvPr/>
          </p:nvSpPr>
          <p:spPr bwMode="auto">
            <a:xfrm>
              <a:off x="5749529" y="5267909"/>
              <a:ext cx="0" cy="5334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2" name="Line 65"/>
            <p:cNvSpPr>
              <a:spLocks noChangeShapeType="1"/>
            </p:cNvSpPr>
            <p:nvPr/>
          </p:nvSpPr>
          <p:spPr bwMode="auto">
            <a:xfrm>
              <a:off x="6549629" y="5267909"/>
              <a:ext cx="0" cy="5334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3" name="Line 66"/>
            <p:cNvSpPr>
              <a:spLocks noChangeShapeType="1"/>
            </p:cNvSpPr>
            <p:nvPr/>
          </p:nvSpPr>
          <p:spPr bwMode="auto">
            <a:xfrm>
              <a:off x="7387829" y="5267909"/>
              <a:ext cx="0" cy="5334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4" name="Line 67"/>
            <p:cNvSpPr>
              <a:spLocks noChangeShapeType="1"/>
            </p:cNvSpPr>
            <p:nvPr/>
          </p:nvSpPr>
          <p:spPr bwMode="auto">
            <a:xfrm>
              <a:off x="8226029" y="5267909"/>
              <a:ext cx="0" cy="5334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5" name="Line 68"/>
            <p:cNvSpPr>
              <a:spLocks noChangeAspect="1" noChangeShapeType="1"/>
            </p:cNvSpPr>
            <p:nvPr/>
          </p:nvSpPr>
          <p:spPr bwMode="auto">
            <a:xfrm>
              <a:off x="5406629" y="5839409"/>
              <a:ext cx="3200400" cy="0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6" name="Text Box 69"/>
            <p:cNvSpPr txBox="1">
              <a:spLocks noChangeArrowheads="1"/>
            </p:cNvSpPr>
            <p:nvPr/>
          </p:nvSpPr>
          <p:spPr bwMode="auto">
            <a:xfrm>
              <a:off x="6511529" y="5420309"/>
              <a:ext cx="990600" cy="30480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algn="ctr"/>
              <a:r>
                <a:rPr lang="zh-CN" altLang="en-US" sz="1400" b="1" i="0" dirty="0">
                  <a:latin typeface="Tahoma" panose="020B0604030504040204" pitchFamily="34" charset="0"/>
                  <a:ea typeface="宋体" panose="02010600030101010101" pitchFamily="2" charset="-122"/>
                </a:rPr>
                <a:t>数据总线</a:t>
              </a:r>
              <a:endParaRPr lang="zh-CN" altLang="en-US" sz="1400" b="1" i="0" dirty="0"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grpSp>
          <p:nvGrpSpPr>
            <p:cNvPr id="257" name="Group 4"/>
            <p:cNvGrpSpPr/>
            <p:nvPr/>
          </p:nvGrpSpPr>
          <p:grpSpPr bwMode="auto">
            <a:xfrm>
              <a:off x="5444729" y="3286709"/>
              <a:ext cx="3048000" cy="1981200"/>
              <a:chOff x="1440" y="2304"/>
              <a:chExt cx="1920" cy="1152"/>
            </a:xfrm>
            <a:noFill/>
          </p:grpSpPr>
          <p:sp>
            <p:nvSpPr>
              <p:cNvPr id="258" name="Rectangle 5"/>
              <p:cNvSpPr>
                <a:spLocks noChangeArrowheads="1"/>
              </p:cNvSpPr>
              <p:nvPr/>
            </p:nvSpPr>
            <p:spPr bwMode="auto">
              <a:xfrm>
                <a:off x="1440" y="2304"/>
                <a:ext cx="336" cy="144"/>
              </a:xfrm>
              <a:prstGeom prst="rect">
                <a:avLst/>
              </a:prstGeom>
              <a:grpFill/>
              <a:ln w="12700" algn="ctr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1200" b="1" i="0">
                    <a:solidFill>
                      <a:srgbClr val="0066FF"/>
                    </a:solidFill>
                    <a:latin typeface="Tahoma" panose="020B0604030504040204" pitchFamily="34" charset="0"/>
                    <a:ea typeface="宋体" panose="02010600030101010101" pitchFamily="2" charset="-122"/>
                  </a:rPr>
                  <a:t>0</a:t>
                </a:r>
                <a:endParaRPr lang="en-US" altLang="zh-CN" sz="1200" b="1" i="0">
                  <a:solidFill>
                    <a:srgbClr val="0066FF"/>
                  </a:solidFill>
                  <a:latin typeface="Tahoma" panose="020B060403050404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59" name="Rectangle 6"/>
              <p:cNvSpPr>
                <a:spLocks noChangeArrowheads="1"/>
              </p:cNvSpPr>
              <p:nvPr/>
            </p:nvSpPr>
            <p:spPr bwMode="auto">
              <a:xfrm>
                <a:off x="1440" y="2448"/>
                <a:ext cx="336" cy="144"/>
              </a:xfrm>
              <a:prstGeom prst="rect">
                <a:avLst/>
              </a:prstGeom>
              <a:grpFill/>
              <a:ln w="12700" algn="ctr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ctr"/>
                <a:endParaRPr lang="zh-CN" altLang="zh-CN" sz="1200" b="1" i="0">
                  <a:solidFill>
                    <a:srgbClr val="0066FF"/>
                  </a:solidFill>
                  <a:latin typeface="Tahoma" panose="020B060403050404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60" name="Rectangle 7"/>
              <p:cNvSpPr>
                <a:spLocks noChangeArrowheads="1"/>
              </p:cNvSpPr>
              <p:nvPr/>
            </p:nvSpPr>
            <p:spPr bwMode="auto">
              <a:xfrm>
                <a:off x="1440" y="2592"/>
                <a:ext cx="336" cy="144"/>
              </a:xfrm>
              <a:prstGeom prst="rect">
                <a:avLst/>
              </a:prstGeom>
              <a:grpFill/>
              <a:ln w="12700" algn="ctr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ctr"/>
                <a:endParaRPr lang="zh-CN" altLang="zh-CN" sz="1200" b="1" i="0">
                  <a:solidFill>
                    <a:srgbClr val="0066FF"/>
                  </a:solidFill>
                  <a:latin typeface="Tahoma" panose="020B060403050404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61" name="Rectangle 8"/>
              <p:cNvSpPr>
                <a:spLocks noChangeArrowheads="1"/>
              </p:cNvSpPr>
              <p:nvPr/>
            </p:nvSpPr>
            <p:spPr bwMode="auto">
              <a:xfrm>
                <a:off x="1440" y="2736"/>
                <a:ext cx="336" cy="144"/>
              </a:xfrm>
              <a:prstGeom prst="rect">
                <a:avLst/>
              </a:prstGeom>
              <a:grpFill/>
              <a:ln w="12700" algn="ctr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ctr"/>
                <a:endParaRPr lang="zh-CN" altLang="zh-CN" sz="1200" b="1" i="0">
                  <a:solidFill>
                    <a:srgbClr val="0066FF"/>
                  </a:solidFill>
                  <a:latin typeface="Tahoma" panose="020B060403050404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62" name="Rectangle 9"/>
              <p:cNvSpPr>
                <a:spLocks noChangeArrowheads="1"/>
              </p:cNvSpPr>
              <p:nvPr/>
            </p:nvSpPr>
            <p:spPr bwMode="auto">
              <a:xfrm>
                <a:off x="1440" y="2880"/>
                <a:ext cx="336" cy="144"/>
              </a:xfrm>
              <a:prstGeom prst="rect">
                <a:avLst/>
              </a:prstGeom>
              <a:grpFill/>
              <a:ln w="12700" algn="ctr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ctr"/>
                <a:endParaRPr lang="zh-CN" altLang="zh-CN" sz="1200" b="1" i="0">
                  <a:solidFill>
                    <a:srgbClr val="0066FF"/>
                  </a:solidFill>
                  <a:latin typeface="Tahoma" panose="020B060403050404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63" name="Rectangle 10"/>
              <p:cNvSpPr>
                <a:spLocks noChangeArrowheads="1"/>
              </p:cNvSpPr>
              <p:nvPr/>
            </p:nvSpPr>
            <p:spPr bwMode="auto">
              <a:xfrm>
                <a:off x="1440" y="3024"/>
                <a:ext cx="336" cy="144"/>
              </a:xfrm>
              <a:prstGeom prst="rect">
                <a:avLst/>
              </a:prstGeom>
              <a:grpFill/>
              <a:ln w="12700" algn="ctr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ctr"/>
                <a:endParaRPr lang="zh-CN" altLang="zh-CN" sz="1200" b="1" i="0">
                  <a:solidFill>
                    <a:srgbClr val="0066FF"/>
                  </a:solidFill>
                  <a:latin typeface="Tahoma" panose="020B060403050404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64" name="Rectangle 11"/>
              <p:cNvSpPr>
                <a:spLocks noChangeArrowheads="1"/>
              </p:cNvSpPr>
              <p:nvPr/>
            </p:nvSpPr>
            <p:spPr bwMode="auto">
              <a:xfrm>
                <a:off x="1440" y="3168"/>
                <a:ext cx="336" cy="144"/>
              </a:xfrm>
              <a:prstGeom prst="rect">
                <a:avLst/>
              </a:prstGeom>
              <a:grpFill/>
              <a:ln w="12700" algn="ctr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1200" b="1" i="0">
                    <a:solidFill>
                      <a:srgbClr val="0066FF"/>
                    </a:solidFill>
                    <a:latin typeface="Tahoma" panose="020B0604030504040204" pitchFamily="34" charset="0"/>
                    <a:ea typeface="宋体" panose="02010600030101010101" pitchFamily="2" charset="-122"/>
                  </a:rPr>
                  <a:t>24</a:t>
                </a:r>
                <a:endParaRPr lang="en-US" altLang="zh-CN" sz="1200" b="1" i="0">
                  <a:solidFill>
                    <a:srgbClr val="0066FF"/>
                  </a:solidFill>
                  <a:latin typeface="Tahoma" panose="020B060403050404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65" name="Rectangle 12"/>
              <p:cNvSpPr>
                <a:spLocks noChangeArrowheads="1"/>
              </p:cNvSpPr>
              <p:nvPr/>
            </p:nvSpPr>
            <p:spPr bwMode="auto">
              <a:xfrm>
                <a:off x="1440" y="3312"/>
                <a:ext cx="336" cy="144"/>
              </a:xfrm>
              <a:prstGeom prst="rect">
                <a:avLst/>
              </a:prstGeom>
              <a:grpFill/>
              <a:ln w="12700" algn="ctr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1200" b="1" i="0">
                    <a:solidFill>
                      <a:srgbClr val="0066FF"/>
                    </a:solidFill>
                    <a:latin typeface="Tahoma" panose="020B0604030504040204" pitchFamily="34" charset="0"/>
                    <a:ea typeface="宋体" panose="02010600030101010101" pitchFamily="2" charset="-122"/>
                  </a:rPr>
                  <a:t>28</a:t>
                </a:r>
                <a:endParaRPr lang="en-US" altLang="zh-CN" sz="1200" b="1" i="0">
                  <a:solidFill>
                    <a:srgbClr val="0066FF"/>
                  </a:solidFill>
                  <a:latin typeface="Tahoma" panose="020B060403050404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66" name="Rectangle 13"/>
              <p:cNvSpPr>
                <a:spLocks noChangeArrowheads="1"/>
              </p:cNvSpPr>
              <p:nvPr/>
            </p:nvSpPr>
            <p:spPr bwMode="auto">
              <a:xfrm>
                <a:off x="1440" y="2448"/>
                <a:ext cx="336" cy="144"/>
              </a:xfrm>
              <a:prstGeom prst="rect">
                <a:avLst/>
              </a:prstGeom>
              <a:grpFill/>
              <a:ln w="12700" algn="ctr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1200" b="1" i="0">
                    <a:solidFill>
                      <a:srgbClr val="0066FF"/>
                    </a:solidFill>
                    <a:latin typeface="Tahoma" panose="020B0604030504040204" pitchFamily="34" charset="0"/>
                    <a:ea typeface="宋体" panose="02010600030101010101" pitchFamily="2" charset="-122"/>
                  </a:rPr>
                  <a:t>4</a:t>
                </a:r>
                <a:endParaRPr lang="en-US" altLang="zh-CN" sz="1200" b="1" i="0">
                  <a:solidFill>
                    <a:srgbClr val="0066FF"/>
                  </a:solidFill>
                  <a:latin typeface="Tahoma" panose="020B060403050404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67" name="Rectangle 14"/>
              <p:cNvSpPr>
                <a:spLocks noChangeArrowheads="1"/>
              </p:cNvSpPr>
              <p:nvPr/>
            </p:nvSpPr>
            <p:spPr bwMode="auto">
              <a:xfrm>
                <a:off x="1440" y="2592"/>
                <a:ext cx="336" cy="144"/>
              </a:xfrm>
              <a:prstGeom prst="rect">
                <a:avLst/>
              </a:prstGeom>
              <a:grpFill/>
              <a:ln w="12700" algn="ctr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1200" b="1" i="0">
                    <a:solidFill>
                      <a:srgbClr val="0066FF"/>
                    </a:solidFill>
                    <a:latin typeface="Tahoma" panose="020B0604030504040204" pitchFamily="34" charset="0"/>
                    <a:ea typeface="宋体" panose="02010600030101010101" pitchFamily="2" charset="-122"/>
                  </a:rPr>
                  <a:t>8</a:t>
                </a:r>
                <a:endParaRPr lang="en-US" altLang="zh-CN" sz="1200" b="1" i="0">
                  <a:solidFill>
                    <a:srgbClr val="0066FF"/>
                  </a:solidFill>
                  <a:latin typeface="Tahoma" panose="020B060403050404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68" name="Rectangle 15"/>
              <p:cNvSpPr>
                <a:spLocks noChangeArrowheads="1"/>
              </p:cNvSpPr>
              <p:nvPr/>
            </p:nvSpPr>
            <p:spPr bwMode="auto">
              <a:xfrm>
                <a:off x="1440" y="2736"/>
                <a:ext cx="336" cy="144"/>
              </a:xfrm>
              <a:prstGeom prst="rect">
                <a:avLst/>
              </a:prstGeom>
              <a:grpFill/>
              <a:ln w="12700" algn="ctr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1200" b="1" i="0">
                    <a:solidFill>
                      <a:srgbClr val="0066FF"/>
                    </a:solidFill>
                    <a:latin typeface="Tahoma" panose="020B0604030504040204" pitchFamily="34" charset="0"/>
                    <a:ea typeface="宋体" panose="02010600030101010101" pitchFamily="2" charset="-122"/>
                  </a:rPr>
                  <a:t>12</a:t>
                </a:r>
                <a:endParaRPr lang="en-US" altLang="zh-CN" sz="1200" b="1" i="0">
                  <a:solidFill>
                    <a:srgbClr val="0066FF"/>
                  </a:solidFill>
                  <a:latin typeface="Tahoma" panose="020B060403050404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69" name="Rectangle 16"/>
              <p:cNvSpPr>
                <a:spLocks noChangeArrowheads="1"/>
              </p:cNvSpPr>
              <p:nvPr/>
            </p:nvSpPr>
            <p:spPr bwMode="auto">
              <a:xfrm>
                <a:off x="1440" y="2880"/>
                <a:ext cx="336" cy="144"/>
              </a:xfrm>
              <a:prstGeom prst="rect">
                <a:avLst/>
              </a:prstGeom>
              <a:grpFill/>
              <a:ln w="12700" algn="ctr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1200" b="1" i="0">
                    <a:solidFill>
                      <a:srgbClr val="0066FF"/>
                    </a:solidFill>
                    <a:latin typeface="Tahoma" panose="020B0604030504040204" pitchFamily="34" charset="0"/>
                    <a:ea typeface="宋体" panose="02010600030101010101" pitchFamily="2" charset="-122"/>
                  </a:rPr>
                  <a:t>16</a:t>
                </a:r>
                <a:endParaRPr lang="en-US" altLang="zh-CN" sz="1200" b="1" i="0">
                  <a:solidFill>
                    <a:srgbClr val="0066FF"/>
                  </a:solidFill>
                  <a:latin typeface="Tahoma" panose="020B060403050404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70" name="Rectangle 17"/>
              <p:cNvSpPr>
                <a:spLocks noChangeArrowheads="1"/>
              </p:cNvSpPr>
              <p:nvPr/>
            </p:nvSpPr>
            <p:spPr bwMode="auto">
              <a:xfrm>
                <a:off x="1440" y="3024"/>
                <a:ext cx="336" cy="144"/>
              </a:xfrm>
              <a:prstGeom prst="rect">
                <a:avLst/>
              </a:prstGeom>
              <a:grpFill/>
              <a:ln w="12700" algn="ctr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1200" b="1" i="0">
                    <a:solidFill>
                      <a:srgbClr val="0066FF"/>
                    </a:solidFill>
                    <a:latin typeface="Tahoma" panose="020B0604030504040204" pitchFamily="34" charset="0"/>
                    <a:ea typeface="宋体" panose="02010600030101010101" pitchFamily="2" charset="-122"/>
                  </a:rPr>
                  <a:t>20</a:t>
                </a:r>
                <a:endParaRPr lang="en-US" altLang="zh-CN" sz="1200" b="1" i="0">
                  <a:solidFill>
                    <a:srgbClr val="0066FF"/>
                  </a:solidFill>
                  <a:latin typeface="Tahoma" panose="020B060403050404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71" name="Rectangle 18"/>
              <p:cNvSpPr>
                <a:spLocks noChangeArrowheads="1"/>
              </p:cNvSpPr>
              <p:nvPr/>
            </p:nvSpPr>
            <p:spPr bwMode="auto">
              <a:xfrm>
                <a:off x="1968" y="2304"/>
                <a:ext cx="336" cy="144"/>
              </a:xfrm>
              <a:prstGeom prst="rect">
                <a:avLst/>
              </a:prstGeom>
              <a:grpFill/>
              <a:ln w="12700" algn="ctr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1200" b="1" i="0">
                    <a:solidFill>
                      <a:srgbClr val="0066FF"/>
                    </a:solidFill>
                    <a:latin typeface="Tahoma" panose="020B0604030504040204" pitchFamily="34" charset="0"/>
                    <a:ea typeface="宋体" panose="02010600030101010101" pitchFamily="2" charset="-122"/>
                  </a:rPr>
                  <a:t>1</a:t>
                </a:r>
                <a:endParaRPr lang="en-US" altLang="zh-CN" sz="1200" b="1" i="0">
                  <a:solidFill>
                    <a:srgbClr val="0066FF"/>
                  </a:solidFill>
                  <a:latin typeface="Tahoma" panose="020B060403050404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72" name="Rectangle 19"/>
              <p:cNvSpPr>
                <a:spLocks noChangeArrowheads="1"/>
              </p:cNvSpPr>
              <p:nvPr/>
            </p:nvSpPr>
            <p:spPr bwMode="auto">
              <a:xfrm>
                <a:off x="1968" y="2448"/>
                <a:ext cx="336" cy="144"/>
              </a:xfrm>
              <a:prstGeom prst="rect">
                <a:avLst/>
              </a:prstGeom>
              <a:grpFill/>
              <a:ln w="12700" algn="ctr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ctr"/>
                <a:endParaRPr lang="zh-CN" altLang="zh-CN" sz="1200" b="1" i="0">
                  <a:solidFill>
                    <a:srgbClr val="0066FF"/>
                  </a:solidFill>
                  <a:latin typeface="Tahoma" panose="020B060403050404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73" name="Rectangle 20"/>
              <p:cNvSpPr>
                <a:spLocks noChangeArrowheads="1"/>
              </p:cNvSpPr>
              <p:nvPr/>
            </p:nvSpPr>
            <p:spPr bwMode="auto">
              <a:xfrm>
                <a:off x="1968" y="2592"/>
                <a:ext cx="336" cy="144"/>
              </a:xfrm>
              <a:prstGeom prst="rect">
                <a:avLst/>
              </a:prstGeom>
              <a:grpFill/>
              <a:ln w="12700" algn="ctr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ctr"/>
                <a:endParaRPr lang="zh-CN" altLang="zh-CN" sz="1200" b="1" i="0">
                  <a:solidFill>
                    <a:srgbClr val="0066FF"/>
                  </a:solidFill>
                  <a:latin typeface="Tahoma" panose="020B060403050404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74" name="Rectangle 21"/>
              <p:cNvSpPr>
                <a:spLocks noChangeArrowheads="1"/>
              </p:cNvSpPr>
              <p:nvPr/>
            </p:nvSpPr>
            <p:spPr bwMode="auto">
              <a:xfrm>
                <a:off x="1968" y="2736"/>
                <a:ext cx="336" cy="144"/>
              </a:xfrm>
              <a:prstGeom prst="rect">
                <a:avLst/>
              </a:prstGeom>
              <a:grpFill/>
              <a:ln w="12700" algn="ctr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ctr"/>
                <a:endParaRPr lang="zh-CN" altLang="zh-CN" sz="1200" b="1" i="0">
                  <a:solidFill>
                    <a:srgbClr val="0066FF"/>
                  </a:solidFill>
                  <a:latin typeface="Tahoma" panose="020B060403050404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75" name="Rectangle 22"/>
              <p:cNvSpPr>
                <a:spLocks noChangeArrowheads="1"/>
              </p:cNvSpPr>
              <p:nvPr/>
            </p:nvSpPr>
            <p:spPr bwMode="auto">
              <a:xfrm>
                <a:off x="1968" y="2880"/>
                <a:ext cx="336" cy="144"/>
              </a:xfrm>
              <a:prstGeom prst="rect">
                <a:avLst/>
              </a:prstGeom>
              <a:grpFill/>
              <a:ln w="12700" algn="ctr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ctr"/>
                <a:endParaRPr lang="zh-CN" altLang="zh-CN" sz="1200" b="1" i="0">
                  <a:solidFill>
                    <a:srgbClr val="0066FF"/>
                  </a:solidFill>
                  <a:latin typeface="Tahoma" panose="020B060403050404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76" name="Rectangle 23"/>
              <p:cNvSpPr>
                <a:spLocks noChangeArrowheads="1"/>
              </p:cNvSpPr>
              <p:nvPr/>
            </p:nvSpPr>
            <p:spPr bwMode="auto">
              <a:xfrm>
                <a:off x="1968" y="3024"/>
                <a:ext cx="336" cy="144"/>
              </a:xfrm>
              <a:prstGeom prst="rect">
                <a:avLst/>
              </a:prstGeom>
              <a:grpFill/>
              <a:ln w="12700" algn="ctr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ctr"/>
                <a:endParaRPr lang="zh-CN" altLang="zh-CN" sz="1200" b="1" i="0">
                  <a:solidFill>
                    <a:srgbClr val="0066FF"/>
                  </a:solidFill>
                  <a:latin typeface="Tahoma" panose="020B060403050404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77" name="Rectangle 24"/>
              <p:cNvSpPr>
                <a:spLocks noChangeArrowheads="1"/>
              </p:cNvSpPr>
              <p:nvPr/>
            </p:nvSpPr>
            <p:spPr bwMode="auto">
              <a:xfrm>
                <a:off x="1968" y="3168"/>
                <a:ext cx="336" cy="144"/>
              </a:xfrm>
              <a:prstGeom prst="rect">
                <a:avLst/>
              </a:prstGeom>
              <a:grpFill/>
              <a:ln w="12700" algn="ctr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1200" b="1" i="0">
                    <a:solidFill>
                      <a:srgbClr val="0066FF"/>
                    </a:solidFill>
                    <a:latin typeface="Tahoma" panose="020B0604030504040204" pitchFamily="34" charset="0"/>
                    <a:ea typeface="宋体" panose="02010600030101010101" pitchFamily="2" charset="-122"/>
                  </a:rPr>
                  <a:t>25</a:t>
                </a:r>
                <a:endParaRPr lang="en-US" altLang="zh-CN" sz="1200" b="1" i="0">
                  <a:solidFill>
                    <a:srgbClr val="0066FF"/>
                  </a:solidFill>
                  <a:latin typeface="Tahoma" panose="020B060403050404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78" name="Rectangle 25"/>
              <p:cNvSpPr>
                <a:spLocks noChangeArrowheads="1"/>
              </p:cNvSpPr>
              <p:nvPr/>
            </p:nvSpPr>
            <p:spPr bwMode="auto">
              <a:xfrm>
                <a:off x="1968" y="3312"/>
                <a:ext cx="336" cy="144"/>
              </a:xfrm>
              <a:prstGeom prst="rect">
                <a:avLst/>
              </a:prstGeom>
              <a:grpFill/>
              <a:ln w="12700" algn="ctr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1200" b="1" i="0">
                    <a:solidFill>
                      <a:srgbClr val="0066FF"/>
                    </a:solidFill>
                    <a:latin typeface="Tahoma" panose="020B0604030504040204" pitchFamily="34" charset="0"/>
                    <a:ea typeface="宋体" panose="02010600030101010101" pitchFamily="2" charset="-122"/>
                  </a:rPr>
                  <a:t>29</a:t>
                </a:r>
                <a:endParaRPr lang="en-US" altLang="zh-CN" sz="1200" b="1" i="0">
                  <a:solidFill>
                    <a:srgbClr val="0066FF"/>
                  </a:solidFill>
                  <a:latin typeface="Tahoma" panose="020B060403050404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79" name="Rectangle 26"/>
              <p:cNvSpPr>
                <a:spLocks noChangeArrowheads="1"/>
              </p:cNvSpPr>
              <p:nvPr/>
            </p:nvSpPr>
            <p:spPr bwMode="auto">
              <a:xfrm>
                <a:off x="1968" y="2448"/>
                <a:ext cx="336" cy="144"/>
              </a:xfrm>
              <a:prstGeom prst="rect">
                <a:avLst/>
              </a:prstGeom>
              <a:grpFill/>
              <a:ln w="12700" algn="ctr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1200" b="1" i="0">
                    <a:solidFill>
                      <a:srgbClr val="0066FF"/>
                    </a:solidFill>
                    <a:latin typeface="Tahoma" panose="020B0604030504040204" pitchFamily="34" charset="0"/>
                    <a:ea typeface="宋体" panose="02010600030101010101" pitchFamily="2" charset="-122"/>
                  </a:rPr>
                  <a:t>5</a:t>
                </a:r>
                <a:endParaRPr lang="en-US" altLang="zh-CN" sz="1200" b="1" i="0">
                  <a:solidFill>
                    <a:srgbClr val="0066FF"/>
                  </a:solidFill>
                  <a:latin typeface="Tahoma" panose="020B060403050404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80" name="Rectangle 27"/>
              <p:cNvSpPr>
                <a:spLocks noChangeArrowheads="1"/>
              </p:cNvSpPr>
              <p:nvPr/>
            </p:nvSpPr>
            <p:spPr bwMode="auto">
              <a:xfrm>
                <a:off x="1968" y="2592"/>
                <a:ext cx="336" cy="144"/>
              </a:xfrm>
              <a:prstGeom prst="rect">
                <a:avLst/>
              </a:prstGeom>
              <a:grpFill/>
              <a:ln w="12700" algn="ctr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1200" b="1" i="0">
                    <a:solidFill>
                      <a:srgbClr val="0066FF"/>
                    </a:solidFill>
                    <a:latin typeface="Tahoma" panose="020B0604030504040204" pitchFamily="34" charset="0"/>
                    <a:ea typeface="宋体" panose="02010600030101010101" pitchFamily="2" charset="-122"/>
                  </a:rPr>
                  <a:t>9</a:t>
                </a:r>
                <a:endParaRPr lang="en-US" altLang="zh-CN" sz="1200" b="1" i="0">
                  <a:solidFill>
                    <a:srgbClr val="0066FF"/>
                  </a:solidFill>
                  <a:latin typeface="Tahoma" panose="020B060403050404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81" name="Rectangle 28"/>
              <p:cNvSpPr>
                <a:spLocks noChangeArrowheads="1"/>
              </p:cNvSpPr>
              <p:nvPr/>
            </p:nvSpPr>
            <p:spPr bwMode="auto">
              <a:xfrm>
                <a:off x="1968" y="2736"/>
                <a:ext cx="336" cy="144"/>
              </a:xfrm>
              <a:prstGeom prst="rect">
                <a:avLst/>
              </a:prstGeom>
              <a:grpFill/>
              <a:ln w="12700" algn="ctr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1200" b="1" i="0">
                    <a:solidFill>
                      <a:srgbClr val="0066FF"/>
                    </a:solidFill>
                    <a:latin typeface="Tahoma" panose="020B0604030504040204" pitchFamily="34" charset="0"/>
                    <a:ea typeface="宋体" panose="02010600030101010101" pitchFamily="2" charset="-122"/>
                  </a:rPr>
                  <a:t>13</a:t>
                </a:r>
                <a:endParaRPr lang="en-US" altLang="zh-CN" sz="1200" b="1" i="0">
                  <a:solidFill>
                    <a:srgbClr val="0066FF"/>
                  </a:solidFill>
                  <a:latin typeface="Tahoma" panose="020B060403050404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82" name="Rectangle 29"/>
              <p:cNvSpPr>
                <a:spLocks noChangeArrowheads="1"/>
              </p:cNvSpPr>
              <p:nvPr/>
            </p:nvSpPr>
            <p:spPr bwMode="auto">
              <a:xfrm>
                <a:off x="1968" y="2880"/>
                <a:ext cx="336" cy="144"/>
              </a:xfrm>
              <a:prstGeom prst="rect">
                <a:avLst/>
              </a:prstGeom>
              <a:grpFill/>
              <a:ln w="12700" algn="ctr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1200" b="1" i="0">
                    <a:solidFill>
                      <a:srgbClr val="0066FF"/>
                    </a:solidFill>
                    <a:latin typeface="Tahoma" panose="020B0604030504040204" pitchFamily="34" charset="0"/>
                    <a:ea typeface="宋体" panose="02010600030101010101" pitchFamily="2" charset="-122"/>
                  </a:rPr>
                  <a:t>17</a:t>
                </a:r>
                <a:endParaRPr lang="en-US" altLang="zh-CN" sz="1200" b="1" i="0">
                  <a:solidFill>
                    <a:srgbClr val="0066FF"/>
                  </a:solidFill>
                  <a:latin typeface="Tahoma" panose="020B060403050404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83" name="Rectangle 30"/>
              <p:cNvSpPr>
                <a:spLocks noChangeArrowheads="1"/>
              </p:cNvSpPr>
              <p:nvPr/>
            </p:nvSpPr>
            <p:spPr bwMode="auto">
              <a:xfrm>
                <a:off x="1968" y="3024"/>
                <a:ext cx="336" cy="144"/>
              </a:xfrm>
              <a:prstGeom prst="rect">
                <a:avLst/>
              </a:prstGeom>
              <a:grpFill/>
              <a:ln w="12700" algn="ctr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1200" b="1" i="0">
                    <a:solidFill>
                      <a:srgbClr val="0066FF"/>
                    </a:solidFill>
                    <a:latin typeface="Tahoma" panose="020B0604030504040204" pitchFamily="34" charset="0"/>
                    <a:ea typeface="宋体" panose="02010600030101010101" pitchFamily="2" charset="-122"/>
                  </a:rPr>
                  <a:t>21</a:t>
                </a:r>
                <a:endParaRPr lang="en-US" altLang="zh-CN" sz="1200" b="1" i="0">
                  <a:solidFill>
                    <a:srgbClr val="0066FF"/>
                  </a:solidFill>
                  <a:latin typeface="Tahoma" panose="020B060403050404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84" name="Rectangle 31"/>
              <p:cNvSpPr>
                <a:spLocks noChangeArrowheads="1"/>
              </p:cNvSpPr>
              <p:nvPr/>
            </p:nvSpPr>
            <p:spPr bwMode="auto">
              <a:xfrm>
                <a:off x="2496" y="2304"/>
                <a:ext cx="336" cy="144"/>
              </a:xfrm>
              <a:prstGeom prst="rect">
                <a:avLst/>
              </a:prstGeom>
              <a:grpFill/>
              <a:ln w="12700" algn="ctr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1200" b="1" i="0">
                    <a:solidFill>
                      <a:srgbClr val="0066FF"/>
                    </a:solidFill>
                    <a:latin typeface="Tahoma" panose="020B0604030504040204" pitchFamily="34" charset="0"/>
                    <a:ea typeface="宋体" panose="02010600030101010101" pitchFamily="2" charset="-122"/>
                  </a:rPr>
                  <a:t>2</a:t>
                </a:r>
                <a:endParaRPr lang="en-US" altLang="zh-CN" sz="1200" b="1" i="0">
                  <a:solidFill>
                    <a:srgbClr val="0066FF"/>
                  </a:solidFill>
                  <a:latin typeface="Tahoma" panose="020B060403050404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85" name="Rectangle 32"/>
              <p:cNvSpPr>
                <a:spLocks noChangeArrowheads="1"/>
              </p:cNvSpPr>
              <p:nvPr/>
            </p:nvSpPr>
            <p:spPr bwMode="auto">
              <a:xfrm>
                <a:off x="2496" y="2448"/>
                <a:ext cx="336" cy="144"/>
              </a:xfrm>
              <a:prstGeom prst="rect">
                <a:avLst/>
              </a:prstGeom>
              <a:grpFill/>
              <a:ln w="12700" algn="ctr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ctr"/>
                <a:endParaRPr lang="zh-CN" altLang="zh-CN" sz="1200" b="1" i="0">
                  <a:solidFill>
                    <a:srgbClr val="0066FF"/>
                  </a:solidFill>
                  <a:latin typeface="Tahoma" panose="020B060403050404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86" name="Rectangle 33"/>
              <p:cNvSpPr>
                <a:spLocks noChangeArrowheads="1"/>
              </p:cNvSpPr>
              <p:nvPr/>
            </p:nvSpPr>
            <p:spPr bwMode="auto">
              <a:xfrm>
                <a:off x="2496" y="2592"/>
                <a:ext cx="336" cy="144"/>
              </a:xfrm>
              <a:prstGeom prst="rect">
                <a:avLst/>
              </a:prstGeom>
              <a:grpFill/>
              <a:ln w="12700" algn="ctr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ctr"/>
                <a:endParaRPr lang="zh-CN" altLang="zh-CN" sz="1200" b="1" i="0">
                  <a:solidFill>
                    <a:srgbClr val="0066FF"/>
                  </a:solidFill>
                  <a:latin typeface="Tahoma" panose="020B060403050404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87" name="Rectangle 34"/>
              <p:cNvSpPr>
                <a:spLocks noChangeArrowheads="1"/>
              </p:cNvSpPr>
              <p:nvPr/>
            </p:nvSpPr>
            <p:spPr bwMode="auto">
              <a:xfrm>
                <a:off x="2496" y="2736"/>
                <a:ext cx="336" cy="144"/>
              </a:xfrm>
              <a:prstGeom prst="rect">
                <a:avLst/>
              </a:prstGeom>
              <a:grpFill/>
              <a:ln w="12700" algn="ctr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ctr"/>
                <a:endParaRPr lang="zh-CN" altLang="zh-CN" sz="1200" b="1" i="0">
                  <a:solidFill>
                    <a:srgbClr val="0066FF"/>
                  </a:solidFill>
                  <a:latin typeface="Tahoma" panose="020B060403050404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88" name="Rectangle 35"/>
              <p:cNvSpPr>
                <a:spLocks noChangeArrowheads="1"/>
              </p:cNvSpPr>
              <p:nvPr/>
            </p:nvSpPr>
            <p:spPr bwMode="auto">
              <a:xfrm>
                <a:off x="2496" y="2880"/>
                <a:ext cx="336" cy="144"/>
              </a:xfrm>
              <a:prstGeom prst="rect">
                <a:avLst/>
              </a:prstGeom>
              <a:grpFill/>
              <a:ln w="12700" algn="ctr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ctr"/>
                <a:endParaRPr lang="zh-CN" altLang="zh-CN" sz="1200" b="1" i="0">
                  <a:solidFill>
                    <a:srgbClr val="0066FF"/>
                  </a:solidFill>
                  <a:latin typeface="Tahoma" panose="020B060403050404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89" name="Rectangle 36"/>
              <p:cNvSpPr>
                <a:spLocks noChangeArrowheads="1"/>
              </p:cNvSpPr>
              <p:nvPr/>
            </p:nvSpPr>
            <p:spPr bwMode="auto">
              <a:xfrm>
                <a:off x="2496" y="3024"/>
                <a:ext cx="336" cy="144"/>
              </a:xfrm>
              <a:prstGeom prst="rect">
                <a:avLst/>
              </a:prstGeom>
              <a:grpFill/>
              <a:ln w="12700" algn="ctr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ctr"/>
                <a:endParaRPr lang="zh-CN" altLang="zh-CN" sz="1200" b="1" i="0">
                  <a:solidFill>
                    <a:srgbClr val="0066FF"/>
                  </a:solidFill>
                  <a:latin typeface="Tahoma" panose="020B060403050404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90" name="Rectangle 37"/>
              <p:cNvSpPr>
                <a:spLocks noChangeArrowheads="1"/>
              </p:cNvSpPr>
              <p:nvPr/>
            </p:nvSpPr>
            <p:spPr bwMode="auto">
              <a:xfrm>
                <a:off x="2496" y="3168"/>
                <a:ext cx="336" cy="144"/>
              </a:xfrm>
              <a:prstGeom prst="rect">
                <a:avLst/>
              </a:prstGeom>
              <a:grpFill/>
              <a:ln w="12700" algn="ctr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1200" b="1" i="0">
                    <a:solidFill>
                      <a:srgbClr val="0066FF"/>
                    </a:solidFill>
                    <a:latin typeface="Tahoma" panose="020B0604030504040204" pitchFamily="34" charset="0"/>
                    <a:ea typeface="宋体" panose="02010600030101010101" pitchFamily="2" charset="-122"/>
                  </a:rPr>
                  <a:t>26</a:t>
                </a:r>
                <a:endParaRPr lang="en-US" altLang="zh-CN" sz="1200" b="1" i="0">
                  <a:solidFill>
                    <a:srgbClr val="0066FF"/>
                  </a:solidFill>
                  <a:latin typeface="Tahoma" panose="020B060403050404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91" name="Rectangle 38"/>
              <p:cNvSpPr>
                <a:spLocks noChangeArrowheads="1"/>
              </p:cNvSpPr>
              <p:nvPr/>
            </p:nvSpPr>
            <p:spPr bwMode="auto">
              <a:xfrm>
                <a:off x="2496" y="3312"/>
                <a:ext cx="336" cy="144"/>
              </a:xfrm>
              <a:prstGeom prst="rect">
                <a:avLst/>
              </a:prstGeom>
              <a:grpFill/>
              <a:ln w="12700" algn="ctr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1200" b="1" i="0">
                    <a:solidFill>
                      <a:srgbClr val="0066FF"/>
                    </a:solidFill>
                    <a:latin typeface="Tahoma" panose="020B0604030504040204" pitchFamily="34" charset="0"/>
                    <a:ea typeface="宋体" panose="02010600030101010101" pitchFamily="2" charset="-122"/>
                  </a:rPr>
                  <a:t>30</a:t>
                </a:r>
                <a:endParaRPr lang="en-US" altLang="zh-CN" sz="1200" b="1" i="0">
                  <a:solidFill>
                    <a:srgbClr val="0066FF"/>
                  </a:solidFill>
                  <a:latin typeface="Tahoma" panose="020B060403050404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92" name="Rectangle 39"/>
              <p:cNvSpPr>
                <a:spLocks noChangeArrowheads="1"/>
              </p:cNvSpPr>
              <p:nvPr/>
            </p:nvSpPr>
            <p:spPr bwMode="auto">
              <a:xfrm>
                <a:off x="2496" y="2448"/>
                <a:ext cx="336" cy="144"/>
              </a:xfrm>
              <a:prstGeom prst="rect">
                <a:avLst/>
              </a:prstGeom>
              <a:grpFill/>
              <a:ln w="12700" algn="ctr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1200" b="1" i="0">
                    <a:solidFill>
                      <a:srgbClr val="0066FF"/>
                    </a:solidFill>
                    <a:latin typeface="Tahoma" panose="020B0604030504040204" pitchFamily="34" charset="0"/>
                    <a:ea typeface="宋体" panose="02010600030101010101" pitchFamily="2" charset="-122"/>
                  </a:rPr>
                  <a:t>6</a:t>
                </a:r>
                <a:endParaRPr lang="en-US" altLang="zh-CN" sz="1200" b="1" i="0">
                  <a:solidFill>
                    <a:srgbClr val="0066FF"/>
                  </a:solidFill>
                  <a:latin typeface="Tahoma" panose="020B060403050404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93" name="Rectangle 40"/>
              <p:cNvSpPr>
                <a:spLocks noChangeArrowheads="1"/>
              </p:cNvSpPr>
              <p:nvPr/>
            </p:nvSpPr>
            <p:spPr bwMode="auto">
              <a:xfrm>
                <a:off x="2496" y="2592"/>
                <a:ext cx="336" cy="144"/>
              </a:xfrm>
              <a:prstGeom prst="rect">
                <a:avLst/>
              </a:prstGeom>
              <a:grpFill/>
              <a:ln w="12700" algn="ctr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1200" b="1" i="0">
                    <a:solidFill>
                      <a:srgbClr val="0066FF"/>
                    </a:solidFill>
                    <a:latin typeface="Tahoma" panose="020B0604030504040204" pitchFamily="34" charset="0"/>
                    <a:ea typeface="宋体" panose="02010600030101010101" pitchFamily="2" charset="-122"/>
                  </a:rPr>
                  <a:t>10</a:t>
                </a:r>
                <a:endParaRPr lang="en-US" altLang="zh-CN" sz="1200" b="1" i="0">
                  <a:solidFill>
                    <a:srgbClr val="0066FF"/>
                  </a:solidFill>
                  <a:latin typeface="Tahoma" panose="020B060403050404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94" name="Rectangle 41"/>
              <p:cNvSpPr>
                <a:spLocks noChangeArrowheads="1"/>
              </p:cNvSpPr>
              <p:nvPr/>
            </p:nvSpPr>
            <p:spPr bwMode="auto">
              <a:xfrm>
                <a:off x="2496" y="2736"/>
                <a:ext cx="336" cy="144"/>
              </a:xfrm>
              <a:prstGeom prst="rect">
                <a:avLst/>
              </a:prstGeom>
              <a:grpFill/>
              <a:ln w="12700" algn="ctr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1200" b="1" i="0">
                    <a:solidFill>
                      <a:srgbClr val="0066FF"/>
                    </a:solidFill>
                    <a:latin typeface="Tahoma" panose="020B0604030504040204" pitchFamily="34" charset="0"/>
                    <a:ea typeface="宋体" panose="02010600030101010101" pitchFamily="2" charset="-122"/>
                  </a:rPr>
                  <a:t>14</a:t>
                </a:r>
                <a:endParaRPr lang="en-US" altLang="zh-CN" sz="1200" b="1" i="0">
                  <a:solidFill>
                    <a:srgbClr val="0066FF"/>
                  </a:solidFill>
                  <a:latin typeface="Tahoma" panose="020B060403050404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95" name="Rectangle 42"/>
              <p:cNvSpPr>
                <a:spLocks noChangeArrowheads="1"/>
              </p:cNvSpPr>
              <p:nvPr/>
            </p:nvSpPr>
            <p:spPr bwMode="auto">
              <a:xfrm>
                <a:off x="2496" y="2880"/>
                <a:ext cx="336" cy="144"/>
              </a:xfrm>
              <a:prstGeom prst="rect">
                <a:avLst/>
              </a:prstGeom>
              <a:grpFill/>
              <a:ln w="12700" algn="ctr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1200" b="1" i="0">
                    <a:solidFill>
                      <a:srgbClr val="0066FF"/>
                    </a:solidFill>
                    <a:latin typeface="Tahoma" panose="020B0604030504040204" pitchFamily="34" charset="0"/>
                    <a:ea typeface="宋体" panose="02010600030101010101" pitchFamily="2" charset="-122"/>
                  </a:rPr>
                  <a:t>18</a:t>
                </a:r>
                <a:endParaRPr lang="en-US" altLang="zh-CN" sz="1200" b="1" i="0">
                  <a:solidFill>
                    <a:srgbClr val="0066FF"/>
                  </a:solidFill>
                  <a:latin typeface="Tahoma" panose="020B060403050404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96" name="Rectangle 43"/>
              <p:cNvSpPr>
                <a:spLocks noChangeArrowheads="1"/>
              </p:cNvSpPr>
              <p:nvPr/>
            </p:nvSpPr>
            <p:spPr bwMode="auto">
              <a:xfrm>
                <a:off x="2496" y="3024"/>
                <a:ext cx="336" cy="144"/>
              </a:xfrm>
              <a:prstGeom prst="rect">
                <a:avLst/>
              </a:prstGeom>
              <a:grpFill/>
              <a:ln w="12700" algn="ctr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1200" b="1" i="0">
                    <a:solidFill>
                      <a:srgbClr val="0066FF"/>
                    </a:solidFill>
                    <a:latin typeface="Tahoma" panose="020B0604030504040204" pitchFamily="34" charset="0"/>
                    <a:ea typeface="宋体" panose="02010600030101010101" pitchFamily="2" charset="-122"/>
                  </a:rPr>
                  <a:t>22</a:t>
                </a:r>
                <a:endParaRPr lang="en-US" altLang="zh-CN" sz="1200" b="1" i="0">
                  <a:solidFill>
                    <a:srgbClr val="0066FF"/>
                  </a:solidFill>
                  <a:latin typeface="Tahoma" panose="020B060403050404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97" name="Rectangle 44"/>
              <p:cNvSpPr>
                <a:spLocks noChangeArrowheads="1"/>
              </p:cNvSpPr>
              <p:nvPr/>
            </p:nvSpPr>
            <p:spPr bwMode="auto">
              <a:xfrm>
                <a:off x="3024" y="2304"/>
                <a:ext cx="336" cy="144"/>
              </a:xfrm>
              <a:prstGeom prst="rect">
                <a:avLst/>
              </a:prstGeom>
              <a:grpFill/>
              <a:ln w="12700" algn="ctr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1200" b="1" i="0">
                    <a:solidFill>
                      <a:srgbClr val="0066FF"/>
                    </a:solidFill>
                    <a:latin typeface="Tahoma" panose="020B0604030504040204" pitchFamily="34" charset="0"/>
                    <a:ea typeface="宋体" panose="02010600030101010101" pitchFamily="2" charset="-122"/>
                  </a:rPr>
                  <a:t>3</a:t>
                </a:r>
                <a:endParaRPr lang="en-US" altLang="zh-CN" sz="1200" b="1" i="0">
                  <a:solidFill>
                    <a:srgbClr val="0066FF"/>
                  </a:solidFill>
                  <a:latin typeface="Tahoma" panose="020B060403050404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98" name="Rectangle 45"/>
              <p:cNvSpPr>
                <a:spLocks noChangeArrowheads="1"/>
              </p:cNvSpPr>
              <p:nvPr/>
            </p:nvSpPr>
            <p:spPr bwMode="auto">
              <a:xfrm>
                <a:off x="3024" y="2448"/>
                <a:ext cx="336" cy="144"/>
              </a:xfrm>
              <a:prstGeom prst="rect">
                <a:avLst/>
              </a:prstGeom>
              <a:grpFill/>
              <a:ln w="12700" algn="ctr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ctr"/>
                <a:endParaRPr lang="zh-CN" altLang="zh-CN" sz="1200" b="1" i="0">
                  <a:solidFill>
                    <a:srgbClr val="0066FF"/>
                  </a:solidFill>
                  <a:latin typeface="Tahoma" panose="020B060403050404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99" name="Rectangle 46"/>
              <p:cNvSpPr>
                <a:spLocks noChangeArrowheads="1"/>
              </p:cNvSpPr>
              <p:nvPr/>
            </p:nvSpPr>
            <p:spPr bwMode="auto">
              <a:xfrm>
                <a:off x="3024" y="2592"/>
                <a:ext cx="336" cy="144"/>
              </a:xfrm>
              <a:prstGeom prst="rect">
                <a:avLst/>
              </a:prstGeom>
              <a:grpFill/>
              <a:ln w="12700" algn="ctr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ctr"/>
                <a:endParaRPr lang="zh-CN" altLang="zh-CN" sz="1200" b="1" i="0">
                  <a:solidFill>
                    <a:srgbClr val="0066FF"/>
                  </a:solidFill>
                  <a:latin typeface="Tahoma" panose="020B060403050404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00" name="Rectangle 47"/>
              <p:cNvSpPr>
                <a:spLocks noChangeArrowheads="1"/>
              </p:cNvSpPr>
              <p:nvPr/>
            </p:nvSpPr>
            <p:spPr bwMode="auto">
              <a:xfrm>
                <a:off x="3024" y="2736"/>
                <a:ext cx="336" cy="144"/>
              </a:xfrm>
              <a:prstGeom prst="rect">
                <a:avLst/>
              </a:prstGeom>
              <a:grpFill/>
              <a:ln w="12700" algn="ctr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ctr"/>
                <a:endParaRPr lang="zh-CN" altLang="zh-CN" sz="1200" b="1" i="0">
                  <a:solidFill>
                    <a:srgbClr val="0066FF"/>
                  </a:solidFill>
                  <a:latin typeface="Tahoma" panose="020B060403050404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01" name="Rectangle 48"/>
              <p:cNvSpPr>
                <a:spLocks noChangeArrowheads="1"/>
              </p:cNvSpPr>
              <p:nvPr/>
            </p:nvSpPr>
            <p:spPr bwMode="auto">
              <a:xfrm>
                <a:off x="3024" y="2880"/>
                <a:ext cx="336" cy="144"/>
              </a:xfrm>
              <a:prstGeom prst="rect">
                <a:avLst/>
              </a:prstGeom>
              <a:grpFill/>
              <a:ln w="12700" algn="ctr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ctr"/>
                <a:endParaRPr lang="zh-CN" altLang="zh-CN" sz="1200" b="1" i="0">
                  <a:solidFill>
                    <a:srgbClr val="0066FF"/>
                  </a:solidFill>
                  <a:latin typeface="Tahoma" panose="020B060403050404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02" name="Rectangle 49"/>
              <p:cNvSpPr>
                <a:spLocks noChangeArrowheads="1"/>
              </p:cNvSpPr>
              <p:nvPr/>
            </p:nvSpPr>
            <p:spPr bwMode="auto">
              <a:xfrm>
                <a:off x="3024" y="3024"/>
                <a:ext cx="336" cy="144"/>
              </a:xfrm>
              <a:prstGeom prst="rect">
                <a:avLst/>
              </a:prstGeom>
              <a:grpFill/>
              <a:ln w="12700" algn="ctr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ctr"/>
                <a:endParaRPr lang="zh-CN" altLang="zh-CN" sz="1200" b="1" i="0">
                  <a:solidFill>
                    <a:srgbClr val="0066FF"/>
                  </a:solidFill>
                  <a:latin typeface="Tahoma" panose="020B060403050404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03" name="Rectangle 50"/>
              <p:cNvSpPr>
                <a:spLocks noChangeArrowheads="1"/>
              </p:cNvSpPr>
              <p:nvPr/>
            </p:nvSpPr>
            <p:spPr bwMode="auto">
              <a:xfrm>
                <a:off x="3024" y="3168"/>
                <a:ext cx="336" cy="144"/>
              </a:xfrm>
              <a:prstGeom prst="rect">
                <a:avLst/>
              </a:prstGeom>
              <a:grpFill/>
              <a:ln w="12700" algn="ctr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1200" b="1" i="0">
                    <a:solidFill>
                      <a:srgbClr val="0066FF"/>
                    </a:solidFill>
                    <a:latin typeface="Tahoma" panose="020B0604030504040204" pitchFamily="34" charset="0"/>
                    <a:ea typeface="宋体" panose="02010600030101010101" pitchFamily="2" charset="-122"/>
                  </a:rPr>
                  <a:t>27</a:t>
                </a:r>
                <a:endParaRPr lang="en-US" altLang="zh-CN" sz="1200" b="1" i="0">
                  <a:solidFill>
                    <a:srgbClr val="0066FF"/>
                  </a:solidFill>
                  <a:latin typeface="Tahoma" panose="020B060403050404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04" name="Rectangle 51"/>
              <p:cNvSpPr>
                <a:spLocks noChangeArrowheads="1"/>
              </p:cNvSpPr>
              <p:nvPr/>
            </p:nvSpPr>
            <p:spPr bwMode="auto">
              <a:xfrm>
                <a:off x="3024" y="3312"/>
                <a:ext cx="336" cy="144"/>
              </a:xfrm>
              <a:prstGeom prst="rect">
                <a:avLst/>
              </a:prstGeom>
              <a:grpFill/>
              <a:ln w="12700" algn="ctr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1200" b="1" i="0">
                    <a:solidFill>
                      <a:srgbClr val="0066FF"/>
                    </a:solidFill>
                    <a:latin typeface="Tahoma" panose="020B0604030504040204" pitchFamily="34" charset="0"/>
                    <a:ea typeface="宋体" panose="02010600030101010101" pitchFamily="2" charset="-122"/>
                  </a:rPr>
                  <a:t>31</a:t>
                </a:r>
                <a:endParaRPr lang="en-US" altLang="zh-CN" sz="1200" b="1" i="0">
                  <a:solidFill>
                    <a:srgbClr val="0066FF"/>
                  </a:solidFill>
                  <a:latin typeface="Tahoma" panose="020B060403050404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05" name="Rectangle 52"/>
              <p:cNvSpPr>
                <a:spLocks noChangeArrowheads="1"/>
              </p:cNvSpPr>
              <p:nvPr/>
            </p:nvSpPr>
            <p:spPr bwMode="auto">
              <a:xfrm>
                <a:off x="3024" y="2448"/>
                <a:ext cx="336" cy="144"/>
              </a:xfrm>
              <a:prstGeom prst="rect">
                <a:avLst/>
              </a:prstGeom>
              <a:grpFill/>
              <a:ln w="12700" algn="ctr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1200" b="1" i="0">
                    <a:solidFill>
                      <a:srgbClr val="0066FF"/>
                    </a:solidFill>
                    <a:latin typeface="Tahoma" panose="020B0604030504040204" pitchFamily="34" charset="0"/>
                    <a:ea typeface="宋体" panose="02010600030101010101" pitchFamily="2" charset="-122"/>
                  </a:rPr>
                  <a:t>7</a:t>
                </a:r>
                <a:endParaRPr lang="en-US" altLang="zh-CN" sz="1200" b="1" i="0">
                  <a:solidFill>
                    <a:srgbClr val="0066FF"/>
                  </a:solidFill>
                  <a:latin typeface="Tahoma" panose="020B060403050404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06" name="Rectangle 53"/>
              <p:cNvSpPr>
                <a:spLocks noChangeArrowheads="1"/>
              </p:cNvSpPr>
              <p:nvPr/>
            </p:nvSpPr>
            <p:spPr bwMode="auto">
              <a:xfrm>
                <a:off x="3024" y="2592"/>
                <a:ext cx="336" cy="144"/>
              </a:xfrm>
              <a:prstGeom prst="rect">
                <a:avLst/>
              </a:prstGeom>
              <a:grpFill/>
              <a:ln w="12700" algn="ctr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1200" b="1" i="0">
                    <a:solidFill>
                      <a:srgbClr val="0066FF"/>
                    </a:solidFill>
                    <a:latin typeface="Tahoma" panose="020B0604030504040204" pitchFamily="34" charset="0"/>
                    <a:ea typeface="宋体" panose="02010600030101010101" pitchFamily="2" charset="-122"/>
                  </a:rPr>
                  <a:t>11</a:t>
                </a:r>
                <a:endParaRPr lang="en-US" altLang="zh-CN" sz="1200" b="1" i="0">
                  <a:solidFill>
                    <a:srgbClr val="0066FF"/>
                  </a:solidFill>
                  <a:latin typeface="Tahoma" panose="020B060403050404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07" name="Rectangle 54"/>
              <p:cNvSpPr>
                <a:spLocks noChangeArrowheads="1"/>
              </p:cNvSpPr>
              <p:nvPr/>
            </p:nvSpPr>
            <p:spPr bwMode="auto">
              <a:xfrm>
                <a:off x="3024" y="2736"/>
                <a:ext cx="336" cy="144"/>
              </a:xfrm>
              <a:prstGeom prst="rect">
                <a:avLst/>
              </a:prstGeom>
              <a:grpFill/>
              <a:ln w="12700" algn="ctr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1200" b="1" i="0">
                    <a:solidFill>
                      <a:srgbClr val="0066FF"/>
                    </a:solidFill>
                    <a:latin typeface="Tahoma" panose="020B0604030504040204" pitchFamily="34" charset="0"/>
                    <a:ea typeface="宋体" panose="02010600030101010101" pitchFamily="2" charset="-122"/>
                  </a:rPr>
                  <a:t>15</a:t>
                </a:r>
                <a:endParaRPr lang="en-US" altLang="zh-CN" sz="1200" b="1" i="0">
                  <a:solidFill>
                    <a:srgbClr val="0066FF"/>
                  </a:solidFill>
                  <a:latin typeface="Tahoma" panose="020B060403050404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08" name="Rectangle 55"/>
              <p:cNvSpPr>
                <a:spLocks noChangeArrowheads="1"/>
              </p:cNvSpPr>
              <p:nvPr/>
            </p:nvSpPr>
            <p:spPr bwMode="auto">
              <a:xfrm>
                <a:off x="3024" y="2880"/>
                <a:ext cx="336" cy="144"/>
              </a:xfrm>
              <a:prstGeom prst="rect">
                <a:avLst/>
              </a:prstGeom>
              <a:grpFill/>
              <a:ln w="12700" algn="ctr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1200" b="1" i="0">
                    <a:solidFill>
                      <a:srgbClr val="0066FF"/>
                    </a:solidFill>
                    <a:latin typeface="Tahoma" panose="020B0604030504040204" pitchFamily="34" charset="0"/>
                    <a:ea typeface="宋体" panose="02010600030101010101" pitchFamily="2" charset="-122"/>
                  </a:rPr>
                  <a:t>19</a:t>
                </a:r>
                <a:endParaRPr lang="en-US" altLang="zh-CN" sz="1200" b="1" i="0">
                  <a:solidFill>
                    <a:srgbClr val="0066FF"/>
                  </a:solidFill>
                  <a:latin typeface="Tahoma" panose="020B060403050404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09" name="Rectangle 56"/>
              <p:cNvSpPr>
                <a:spLocks noChangeArrowheads="1"/>
              </p:cNvSpPr>
              <p:nvPr/>
            </p:nvSpPr>
            <p:spPr bwMode="auto">
              <a:xfrm>
                <a:off x="3024" y="3024"/>
                <a:ext cx="336" cy="144"/>
              </a:xfrm>
              <a:prstGeom prst="rect">
                <a:avLst/>
              </a:prstGeom>
              <a:grpFill/>
              <a:ln w="12700" algn="ctr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1200" b="1" i="0">
                    <a:solidFill>
                      <a:srgbClr val="0066FF"/>
                    </a:solidFill>
                    <a:latin typeface="Tahoma" panose="020B0604030504040204" pitchFamily="34" charset="0"/>
                    <a:ea typeface="宋体" panose="02010600030101010101" pitchFamily="2" charset="-122"/>
                  </a:rPr>
                  <a:t>23</a:t>
                </a:r>
                <a:endParaRPr lang="en-US" altLang="zh-CN" sz="1200" b="1" i="0">
                  <a:solidFill>
                    <a:srgbClr val="0066FF"/>
                  </a:solidFill>
                  <a:latin typeface="Tahoma" panose="020B0604030504040204" pitchFamily="34" charset="0"/>
                  <a:ea typeface="宋体" panose="02010600030101010101" pitchFamily="2" charset="-122"/>
                </a:endParaRPr>
              </a:p>
            </p:txBody>
          </p:sp>
        </p:grpSp>
      </p:grpSp>
      <p:grpSp>
        <p:nvGrpSpPr>
          <p:cNvPr id="3" name="组合 2"/>
          <p:cNvGrpSpPr/>
          <p:nvPr/>
        </p:nvGrpSpPr>
        <p:grpSpPr>
          <a:xfrm>
            <a:off x="805372" y="2076841"/>
            <a:ext cx="3683287" cy="4324736"/>
            <a:chOff x="836250" y="2171987"/>
            <a:chExt cx="3683287" cy="4324736"/>
          </a:xfrm>
        </p:grpSpPr>
        <p:grpSp>
          <p:nvGrpSpPr>
            <p:cNvPr id="64" name="组合 63"/>
            <p:cNvGrpSpPr/>
            <p:nvPr/>
          </p:nvGrpSpPr>
          <p:grpSpPr>
            <a:xfrm>
              <a:off x="836250" y="2171987"/>
              <a:ext cx="3683287" cy="4292078"/>
              <a:chOff x="7656725" y="1494201"/>
              <a:chExt cx="3683287" cy="4292078"/>
            </a:xfrm>
          </p:grpSpPr>
          <p:grpSp>
            <p:nvGrpSpPr>
              <p:cNvPr id="8" name="组合 7"/>
              <p:cNvGrpSpPr/>
              <p:nvPr/>
            </p:nvGrpSpPr>
            <p:grpSpPr>
              <a:xfrm>
                <a:off x="7656725" y="1618323"/>
                <a:ext cx="3683287" cy="3566475"/>
                <a:chOff x="1136650" y="2007634"/>
                <a:chExt cx="3089029" cy="2988081"/>
              </a:xfrm>
            </p:grpSpPr>
            <p:grpSp>
              <p:nvGrpSpPr>
                <p:cNvPr id="27" name="组合 26"/>
                <p:cNvGrpSpPr/>
                <p:nvPr/>
              </p:nvGrpSpPr>
              <p:grpSpPr>
                <a:xfrm>
                  <a:off x="1399012" y="2783648"/>
                  <a:ext cx="2475727" cy="187642"/>
                  <a:chOff x="2913443" y="2619430"/>
                  <a:chExt cx="2475727" cy="187642"/>
                </a:xfrm>
              </p:grpSpPr>
              <p:cxnSp>
                <p:nvCxnSpPr>
                  <p:cNvPr id="42" name="直接箭头连接符 41"/>
                  <p:cNvCxnSpPr/>
                  <p:nvPr/>
                </p:nvCxnSpPr>
                <p:spPr>
                  <a:xfrm>
                    <a:off x="2916094" y="2625917"/>
                    <a:ext cx="0" cy="181150"/>
                  </a:xfrm>
                  <a:prstGeom prst="straightConnector1">
                    <a:avLst/>
                  </a:prstGeom>
                  <a:ln w="28575">
                    <a:solidFill>
                      <a:srgbClr val="00B0F0"/>
                    </a:solidFill>
                    <a:headEnd type="none" w="med" len="med"/>
                    <a:tailEnd type="triangl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3" name="直接箭头连接符 42"/>
                  <p:cNvCxnSpPr/>
                  <p:nvPr/>
                </p:nvCxnSpPr>
                <p:spPr>
                  <a:xfrm>
                    <a:off x="3677643" y="2625918"/>
                    <a:ext cx="0" cy="181150"/>
                  </a:xfrm>
                  <a:prstGeom prst="straightConnector1">
                    <a:avLst/>
                  </a:prstGeom>
                  <a:ln w="28575">
                    <a:solidFill>
                      <a:srgbClr val="00B0F0"/>
                    </a:solidFill>
                    <a:headEnd type="none" w="med" len="med"/>
                    <a:tailEnd type="triangl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4" name="直接箭头连接符 43"/>
                  <p:cNvCxnSpPr/>
                  <p:nvPr/>
                </p:nvCxnSpPr>
                <p:spPr>
                  <a:xfrm>
                    <a:off x="4513239" y="2625922"/>
                    <a:ext cx="0" cy="181150"/>
                  </a:xfrm>
                  <a:prstGeom prst="straightConnector1">
                    <a:avLst/>
                  </a:prstGeom>
                  <a:ln w="28575">
                    <a:solidFill>
                      <a:srgbClr val="00B0F0"/>
                    </a:solidFill>
                    <a:headEnd type="none" w="med" len="med"/>
                    <a:tailEnd type="triangl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5" name="直接箭头连接符 44"/>
                  <p:cNvCxnSpPr/>
                  <p:nvPr/>
                </p:nvCxnSpPr>
                <p:spPr>
                  <a:xfrm>
                    <a:off x="5385856" y="2625917"/>
                    <a:ext cx="0" cy="181150"/>
                  </a:xfrm>
                  <a:prstGeom prst="straightConnector1">
                    <a:avLst/>
                  </a:prstGeom>
                  <a:ln w="28575">
                    <a:solidFill>
                      <a:srgbClr val="00B0F0"/>
                    </a:solidFill>
                    <a:headEnd type="none" w="med" len="med"/>
                    <a:tailEnd type="triangl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" name="直接连接符 45"/>
                  <p:cNvCxnSpPr/>
                  <p:nvPr/>
                </p:nvCxnSpPr>
                <p:spPr>
                  <a:xfrm>
                    <a:off x="2913443" y="2619430"/>
                    <a:ext cx="2475727" cy="0"/>
                  </a:xfrm>
                  <a:prstGeom prst="line">
                    <a:avLst/>
                  </a:prstGeom>
                  <a:ln w="28575">
                    <a:solidFill>
                      <a:srgbClr val="00B0F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29" name="Text Box 623"/>
                <p:cNvSpPr txBox="1">
                  <a:spLocks noChangeArrowheads="1"/>
                </p:cNvSpPr>
                <p:nvPr/>
              </p:nvSpPr>
              <p:spPr bwMode="auto">
                <a:xfrm>
                  <a:off x="3292753" y="2007634"/>
                  <a:ext cx="563563" cy="206290"/>
                </a:xfrm>
                <a:prstGeom prst="rect">
                  <a:avLst/>
                </a:prstGeom>
                <a:solidFill>
                  <a:schemeClr val="bg1">
                    <a:alpha val="0"/>
                  </a:schemeClr>
                </a:solidFill>
                <a:ln w="9525">
                  <a:noFill/>
                  <a:miter lim="800000"/>
                </a:ln>
              </p:spPr>
              <p:txBody>
                <a:bodyPr wrap="none" tIns="0" bIns="0">
                  <a:spAutoFit/>
                </a:bodyPr>
                <a:lstStyle/>
                <a:p>
                  <a:pPr marL="354330" indent="-354330" algn="r" defTabSz="941705">
                    <a:buClr>
                      <a:srgbClr val="003580"/>
                    </a:buClr>
                  </a:pPr>
                  <a:r>
                    <a:rPr lang="en-US" altLang="zh-CN" sz="1600" dirty="0">
                      <a:ln w="0"/>
                      <a:solidFill>
                        <a:srgbClr val="039DDB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  <a:latin typeface="+mn-ea"/>
                      <a:cs typeface="Arial" panose="020B0604020202020204" pitchFamily="34" charset="0"/>
                    </a:rPr>
                    <a:t>ABUS</a:t>
                  </a:r>
                  <a:endParaRPr lang="zh-CN" altLang="en-US" sz="1600" dirty="0">
                    <a:ln w="0"/>
                    <a:solidFill>
                      <a:srgbClr val="039DDB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  <a:latin typeface="+mn-ea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30" name="组合 29"/>
                <p:cNvGrpSpPr/>
                <p:nvPr/>
              </p:nvGrpSpPr>
              <p:grpSpPr>
                <a:xfrm rot="16200000">
                  <a:off x="2517164" y="3287200"/>
                  <a:ext cx="332111" cy="3084919"/>
                  <a:chOff x="7386574" y="2166444"/>
                  <a:chExt cx="332111" cy="2444650"/>
                </a:xfrm>
              </p:grpSpPr>
              <p:sp>
                <p:nvSpPr>
                  <p:cNvPr id="38" name="矩形 37"/>
                  <p:cNvSpPr/>
                  <p:nvPr/>
                </p:nvSpPr>
                <p:spPr>
                  <a:xfrm rot="5400000">
                    <a:off x="7313374" y="2239645"/>
                    <a:ext cx="478511" cy="332109"/>
                  </a:xfrm>
                  <a:prstGeom prst="rect">
                    <a:avLst/>
                  </a:prstGeom>
                  <a:solidFill>
                    <a:srgbClr val="92D050"/>
                  </a:solidFill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rtlCol="0" anchor="ctr"/>
                  <a:lstStyle/>
                  <a:p>
                    <a:pPr algn="ctr"/>
                    <a:r>
                      <a:rPr lang="en-US" altLang="zh-CN" sz="1600" dirty="0">
                        <a:solidFill>
                          <a:schemeClr val="tx1"/>
                        </a:solidFill>
                        <a:latin typeface="+mj-ea"/>
                      </a:rPr>
                      <a:t>DR</a:t>
                    </a:r>
                    <a:endParaRPr lang="zh-CN" altLang="en-US" sz="1600" dirty="0">
                      <a:solidFill>
                        <a:schemeClr val="tx1"/>
                      </a:solidFill>
                      <a:latin typeface="+mj-ea"/>
                    </a:endParaRPr>
                  </a:p>
                </p:txBody>
              </p:sp>
              <p:sp>
                <p:nvSpPr>
                  <p:cNvPr id="39" name="矩形 38"/>
                  <p:cNvSpPr/>
                  <p:nvPr/>
                </p:nvSpPr>
                <p:spPr>
                  <a:xfrm rot="5400000">
                    <a:off x="7313374" y="2891210"/>
                    <a:ext cx="478511" cy="332109"/>
                  </a:xfrm>
                  <a:prstGeom prst="rect">
                    <a:avLst/>
                  </a:prstGeom>
                  <a:solidFill>
                    <a:srgbClr val="92D050"/>
                  </a:solidFill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rtlCol="0" anchor="ctr"/>
                  <a:lstStyle/>
                  <a:p>
                    <a:pPr algn="ctr"/>
                    <a:r>
                      <a:rPr lang="en-US" altLang="zh-CN" sz="1600" dirty="0">
                        <a:solidFill>
                          <a:schemeClr val="tx1"/>
                        </a:solidFill>
                        <a:latin typeface="+mj-ea"/>
                      </a:rPr>
                      <a:t>DR</a:t>
                    </a:r>
                    <a:endParaRPr lang="zh-CN" altLang="en-US" sz="1600" dirty="0">
                      <a:solidFill>
                        <a:schemeClr val="tx1"/>
                      </a:solidFill>
                      <a:latin typeface="+mj-ea"/>
                    </a:endParaRPr>
                  </a:p>
                </p:txBody>
              </p:sp>
              <p:sp>
                <p:nvSpPr>
                  <p:cNvPr id="40" name="矩形 39"/>
                  <p:cNvSpPr/>
                  <p:nvPr/>
                </p:nvSpPr>
                <p:spPr>
                  <a:xfrm rot="5400000">
                    <a:off x="7313374" y="4205784"/>
                    <a:ext cx="478510" cy="332109"/>
                  </a:xfrm>
                  <a:prstGeom prst="rect">
                    <a:avLst/>
                  </a:prstGeom>
                  <a:solidFill>
                    <a:srgbClr val="92D050"/>
                  </a:solidFill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rtlCol="0" anchor="ctr"/>
                  <a:lstStyle/>
                  <a:p>
                    <a:pPr algn="ctr"/>
                    <a:r>
                      <a:rPr lang="en-US" altLang="zh-CN" sz="1600" dirty="0">
                        <a:solidFill>
                          <a:schemeClr val="tx1"/>
                        </a:solidFill>
                        <a:latin typeface="+mj-ea"/>
                      </a:rPr>
                      <a:t>DR</a:t>
                    </a:r>
                    <a:endParaRPr lang="zh-CN" altLang="en-US" sz="1600" dirty="0">
                      <a:solidFill>
                        <a:schemeClr val="tx1"/>
                      </a:solidFill>
                      <a:latin typeface="+mj-ea"/>
                    </a:endParaRPr>
                  </a:p>
                </p:txBody>
              </p:sp>
              <p:sp>
                <p:nvSpPr>
                  <p:cNvPr id="41" name="矩形 40"/>
                  <p:cNvSpPr/>
                  <p:nvPr/>
                </p:nvSpPr>
                <p:spPr>
                  <a:xfrm rot="5400000">
                    <a:off x="7313375" y="3539029"/>
                    <a:ext cx="478511" cy="332109"/>
                  </a:xfrm>
                  <a:prstGeom prst="rect">
                    <a:avLst/>
                  </a:prstGeom>
                  <a:solidFill>
                    <a:srgbClr val="92D050"/>
                  </a:solidFill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rtlCol="0" anchor="ctr"/>
                  <a:lstStyle/>
                  <a:p>
                    <a:pPr algn="ctr"/>
                    <a:r>
                      <a:rPr lang="en-US" altLang="zh-CN" sz="1600" dirty="0">
                        <a:solidFill>
                          <a:schemeClr val="tx1"/>
                        </a:solidFill>
                        <a:latin typeface="+mj-ea"/>
                      </a:rPr>
                      <a:t>DR</a:t>
                    </a:r>
                    <a:endParaRPr lang="zh-CN" altLang="en-US" sz="1600" dirty="0">
                      <a:solidFill>
                        <a:schemeClr val="tx1"/>
                      </a:solidFill>
                      <a:latin typeface="+mj-ea"/>
                    </a:endParaRPr>
                  </a:p>
                </p:txBody>
              </p:sp>
            </p:grpSp>
            <p:sp>
              <p:nvSpPr>
                <p:cNvPr id="31" name="矩形 30"/>
                <p:cNvSpPr/>
                <p:nvPr/>
              </p:nvSpPr>
              <p:spPr>
                <a:xfrm>
                  <a:off x="1136650" y="3578350"/>
                  <a:ext cx="603835" cy="754793"/>
                </a:xfrm>
                <a:prstGeom prst="rect">
                  <a:avLst/>
                </a:prstGeom>
                <a:noFill/>
                <a:ln w="12700"/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rtlCol="0" anchor="ctr"/>
                <a:lstStyle/>
                <a:p>
                  <a:pPr algn="ctr"/>
                  <a:r>
                    <a:rPr lang="en-US" altLang="zh-CN" sz="1600" b="1" dirty="0">
                      <a:solidFill>
                        <a:schemeClr val="tx1"/>
                      </a:solidFill>
                      <a:latin typeface="+mn-ea"/>
                    </a:rPr>
                    <a:t>M</a:t>
                  </a:r>
                  <a:r>
                    <a:rPr lang="en-US" altLang="zh-CN" sz="1600" b="1" baseline="-25000" dirty="0">
                      <a:solidFill>
                        <a:schemeClr val="tx1"/>
                      </a:solidFill>
                      <a:latin typeface="+mn-ea"/>
                    </a:rPr>
                    <a:t>0</a:t>
                  </a:r>
                  <a:endParaRPr lang="zh-CN" altLang="en-US" sz="1600" b="1" baseline="-25000" dirty="0">
                    <a:solidFill>
                      <a:schemeClr val="tx1"/>
                    </a:solidFill>
                    <a:latin typeface="+mn-ea"/>
                  </a:endParaRPr>
                </a:p>
              </p:txBody>
            </p:sp>
            <p:grpSp>
              <p:nvGrpSpPr>
                <p:cNvPr id="33" name="组合 32"/>
                <p:cNvGrpSpPr/>
                <p:nvPr/>
              </p:nvGrpSpPr>
              <p:grpSpPr>
                <a:xfrm>
                  <a:off x="1446533" y="4334643"/>
                  <a:ext cx="2475132" cy="331711"/>
                  <a:chOff x="2960965" y="2768053"/>
                  <a:chExt cx="2475132" cy="308035"/>
                </a:xfrm>
              </p:grpSpPr>
              <p:cxnSp>
                <p:nvCxnSpPr>
                  <p:cNvPr id="34" name="直接箭头连接符 33"/>
                  <p:cNvCxnSpPr/>
                  <p:nvPr/>
                </p:nvCxnSpPr>
                <p:spPr>
                  <a:xfrm>
                    <a:off x="2960965" y="2779385"/>
                    <a:ext cx="0" cy="296703"/>
                  </a:xfrm>
                  <a:prstGeom prst="straightConnector1">
                    <a:avLst/>
                  </a:prstGeom>
                  <a:ln w="28575">
                    <a:solidFill>
                      <a:srgbClr val="92D050"/>
                    </a:solidFill>
                    <a:headEnd type="triangle" w="med" len="med"/>
                    <a:tailEnd type="triangl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" name="直接箭头连接符 34"/>
                  <p:cNvCxnSpPr/>
                  <p:nvPr/>
                </p:nvCxnSpPr>
                <p:spPr>
                  <a:xfrm>
                    <a:off x="3780772" y="2768053"/>
                    <a:ext cx="0" cy="296703"/>
                  </a:xfrm>
                  <a:prstGeom prst="straightConnector1">
                    <a:avLst/>
                  </a:prstGeom>
                  <a:ln w="28575">
                    <a:solidFill>
                      <a:srgbClr val="92D050"/>
                    </a:solidFill>
                    <a:headEnd type="triangle" w="med" len="med"/>
                    <a:tailEnd type="triangl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直接箭头连接符 35"/>
                  <p:cNvCxnSpPr/>
                  <p:nvPr/>
                </p:nvCxnSpPr>
                <p:spPr>
                  <a:xfrm>
                    <a:off x="4608433" y="2768054"/>
                    <a:ext cx="0" cy="296703"/>
                  </a:xfrm>
                  <a:prstGeom prst="straightConnector1">
                    <a:avLst/>
                  </a:prstGeom>
                  <a:ln w="28575">
                    <a:solidFill>
                      <a:srgbClr val="92D050"/>
                    </a:solidFill>
                    <a:headEnd type="triangle" w="med" len="med"/>
                    <a:tailEnd type="triangl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" name="直接箭头连接符 36"/>
                  <p:cNvCxnSpPr/>
                  <p:nvPr/>
                </p:nvCxnSpPr>
                <p:spPr>
                  <a:xfrm>
                    <a:off x="5436097" y="2768054"/>
                    <a:ext cx="0" cy="296703"/>
                  </a:xfrm>
                  <a:prstGeom prst="straightConnector1">
                    <a:avLst/>
                  </a:prstGeom>
                  <a:ln w="28575">
                    <a:solidFill>
                      <a:srgbClr val="92D050"/>
                    </a:solidFill>
                    <a:headEnd type="triangle" w="med" len="med"/>
                    <a:tailEnd type="triangl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32" name="直接箭头连接符 31"/>
                <p:cNvCxnSpPr/>
                <p:nvPr/>
              </p:nvCxnSpPr>
              <p:spPr>
                <a:xfrm>
                  <a:off x="1941283" y="2291430"/>
                  <a:ext cx="0" cy="482587"/>
                </a:xfrm>
                <a:prstGeom prst="straightConnector1">
                  <a:avLst/>
                </a:prstGeom>
                <a:ln w="28575">
                  <a:solidFill>
                    <a:srgbClr val="039DDB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" name="文本框 8"/>
              <p:cNvSpPr txBox="1"/>
              <p:nvPr/>
            </p:nvSpPr>
            <p:spPr>
              <a:xfrm>
                <a:off x="7694722" y="2781404"/>
                <a:ext cx="540000" cy="360000"/>
              </a:xfrm>
              <a:prstGeom prst="rect">
                <a:avLst/>
              </a:prstGeom>
              <a:solidFill>
                <a:srgbClr val="00B0F0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>
                <a:defPPr>
                  <a:defRPr lang="zh-CN"/>
                </a:defPPr>
                <a:lvl1pPr algn="ctr">
                  <a:defRPr sz="1400" i="0">
                    <a:latin typeface="+mn-lt"/>
                    <a:ea typeface="+mn-ea"/>
                  </a:defRPr>
                </a:lvl1pPr>
                <a:lvl2pPr>
                  <a:defRPr>
                    <a:solidFill>
                      <a:schemeClr val="lt1"/>
                    </a:solidFill>
                    <a:latin typeface="+mn-lt"/>
                    <a:ea typeface="+mn-ea"/>
                  </a:defRPr>
                </a:lvl2pPr>
                <a:lvl3pPr>
                  <a:defRPr>
                    <a:solidFill>
                      <a:schemeClr val="lt1"/>
                    </a:solidFill>
                    <a:latin typeface="+mn-lt"/>
                    <a:ea typeface="+mn-ea"/>
                  </a:defRPr>
                </a:lvl3pPr>
                <a:lvl4pPr>
                  <a:defRPr>
                    <a:solidFill>
                      <a:schemeClr val="lt1"/>
                    </a:solidFill>
                    <a:latin typeface="+mn-lt"/>
                    <a:ea typeface="+mn-ea"/>
                  </a:defRPr>
                </a:lvl4pPr>
                <a:lvl5pPr>
                  <a:defRPr>
                    <a:solidFill>
                      <a:schemeClr val="lt1"/>
                    </a:solidFill>
                    <a:latin typeface="+mn-lt"/>
                    <a:ea typeface="+mn-ea"/>
                  </a:defRPr>
                </a:lvl5pPr>
                <a:lvl6pPr>
                  <a:defRPr>
                    <a:solidFill>
                      <a:schemeClr val="lt1"/>
                    </a:solidFill>
                    <a:latin typeface="+mn-lt"/>
                    <a:ea typeface="+mn-ea"/>
                  </a:defRPr>
                </a:lvl6pPr>
                <a:lvl7pPr>
                  <a:defRPr>
                    <a:solidFill>
                      <a:schemeClr val="lt1"/>
                    </a:solidFill>
                    <a:latin typeface="+mn-lt"/>
                    <a:ea typeface="+mn-ea"/>
                  </a:defRPr>
                </a:lvl7pPr>
                <a:lvl8pPr>
                  <a:defRPr>
                    <a:solidFill>
                      <a:schemeClr val="lt1"/>
                    </a:solidFill>
                    <a:latin typeface="+mn-lt"/>
                    <a:ea typeface="+mn-ea"/>
                  </a:defRPr>
                </a:lvl8pPr>
                <a:lvl9pPr>
                  <a:defRPr>
                    <a:solidFill>
                      <a:schemeClr val="lt1"/>
                    </a:solidFill>
                    <a:latin typeface="+mn-lt"/>
                    <a:ea typeface="+mn-ea"/>
                  </a:defRPr>
                </a:lvl9pPr>
              </a:lstStyle>
              <a:p>
                <a:r>
                  <a:rPr lang="en-US" altLang="zh-CN" sz="1600" b="1" dirty="0">
                    <a:latin typeface="+mj-ea"/>
                    <a:ea typeface="+mj-ea"/>
                  </a:rPr>
                  <a:t>AR</a:t>
                </a:r>
                <a:endParaRPr lang="zh-CN" altLang="en-US" sz="1600" b="1" dirty="0">
                  <a:latin typeface="+mj-ea"/>
                  <a:ea typeface="+mj-ea"/>
                </a:endParaRPr>
              </a:p>
            </p:txBody>
          </p:sp>
          <p:sp>
            <p:nvSpPr>
              <p:cNvPr id="11" name="文本框 10"/>
              <p:cNvSpPr txBox="1"/>
              <p:nvPr/>
            </p:nvSpPr>
            <p:spPr>
              <a:xfrm>
                <a:off x="8629041" y="2781404"/>
                <a:ext cx="540000" cy="360000"/>
              </a:xfrm>
              <a:prstGeom prst="rect">
                <a:avLst/>
              </a:prstGeom>
              <a:solidFill>
                <a:srgbClr val="00B0F0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>
                <a:defPPr>
                  <a:defRPr lang="zh-CN"/>
                </a:defPPr>
                <a:lvl1pPr algn="ctr">
                  <a:defRPr sz="1400" i="0">
                    <a:latin typeface="+mn-lt"/>
                    <a:ea typeface="+mn-ea"/>
                  </a:defRPr>
                </a:lvl1pPr>
                <a:lvl2pPr>
                  <a:defRPr>
                    <a:solidFill>
                      <a:schemeClr val="lt1"/>
                    </a:solidFill>
                    <a:latin typeface="+mn-lt"/>
                    <a:ea typeface="+mn-ea"/>
                  </a:defRPr>
                </a:lvl2pPr>
                <a:lvl3pPr>
                  <a:defRPr>
                    <a:solidFill>
                      <a:schemeClr val="lt1"/>
                    </a:solidFill>
                    <a:latin typeface="+mn-lt"/>
                    <a:ea typeface="+mn-ea"/>
                  </a:defRPr>
                </a:lvl3pPr>
                <a:lvl4pPr>
                  <a:defRPr>
                    <a:solidFill>
                      <a:schemeClr val="lt1"/>
                    </a:solidFill>
                    <a:latin typeface="+mn-lt"/>
                    <a:ea typeface="+mn-ea"/>
                  </a:defRPr>
                </a:lvl4pPr>
                <a:lvl5pPr>
                  <a:defRPr>
                    <a:solidFill>
                      <a:schemeClr val="lt1"/>
                    </a:solidFill>
                    <a:latin typeface="+mn-lt"/>
                    <a:ea typeface="+mn-ea"/>
                  </a:defRPr>
                </a:lvl5pPr>
                <a:lvl6pPr>
                  <a:defRPr>
                    <a:solidFill>
                      <a:schemeClr val="lt1"/>
                    </a:solidFill>
                    <a:latin typeface="+mn-lt"/>
                    <a:ea typeface="+mn-ea"/>
                  </a:defRPr>
                </a:lvl6pPr>
                <a:lvl7pPr>
                  <a:defRPr>
                    <a:solidFill>
                      <a:schemeClr val="lt1"/>
                    </a:solidFill>
                    <a:latin typeface="+mn-lt"/>
                    <a:ea typeface="+mn-ea"/>
                  </a:defRPr>
                </a:lvl7pPr>
                <a:lvl8pPr>
                  <a:defRPr>
                    <a:solidFill>
                      <a:schemeClr val="lt1"/>
                    </a:solidFill>
                    <a:latin typeface="+mn-lt"/>
                    <a:ea typeface="+mn-ea"/>
                  </a:defRPr>
                </a:lvl8pPr>
                <a:lvl9pPr>
                  <a:defRPr>
                    <a:solidFill>
                      <a:schemeClr val="lt1"/>
                    </a:solidFill>
                    <a:latin typeface="+mn-lt"/>
                    <a:ea typeface="+mn-ea"/>
                  </a:defRPr>
                </a:lvl9pPr>
              </a:lstStyle>
              <a:p>
                <a:r>
                  <a:rPr lang="en-US" altLang="zh-CN" sz="1600" b="1" dirty="0">
                    <a:latin typeface="+mj-ea"/>
                    <a:ea typeface="+mj-ea"/>
                  </a:rPr>
                  <a:t>AR</a:t>
                </a:r>
                <a:endParaRPr lang="zh-CN" altLang="en-US" sz="1600" b="1" dirty="0">
                  <a:latin typeface="+mj-ea"/>
                  <a:ea typeface="+mj-ea"/>
                </a:endParaRPr>
              </a:p>
            </p:txBody>
          </p:sp>
          <p:sp>
            <p:nvSpPr>
              <p:cNvPr id="12" name="文本框 11"/>
              <p:cNvSpPr txBox="1"/>
              <p:nvPr/>
            </p:nvSpPr>
            <p:spPr>
              <a:xfrm>
                <a:off x="9610655" y="2782068"/>
                <a:ext cx="540000" cy="360000"/>
              </a:xfrm>
              <a:prstGeom prst="rect">
                <a:avLst/>
              </a:prstGeom>
              <a:solidFill>
                <a:srgbClr val="00B0F0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>
                <a:defPPr>
                  <a:defRPr lang="zh-CN"/>
                </a:defPPr>
                <a:lvl1pPr algn="ctr">
                  <a:defRPr sz="1400" i="0">
                    <a:latin typeface="+mn-lt"/>
                    <a:ea typeface="+mn-ea"/>
                  </a:defRPr>
                </a:lvl1pPr>
                <a:lvl2pPr>
                  <a:defRPr>
                    <a:solidFill>
                      <a:schemeClr val="lt1"/>
                    </a:solidFill>
                    <a:latin typeface="+mn-lt"/>
                    <a:ea typeface="+mn-ea"/>
                  </a:defRPr>
                </a:lvl2pPr>
                <a:lvl3pPr>
                  <a:defRPr>
                    <a:solidFill>
                      <a:schemeClr val="lt1"/>
                    </a:solidFill>
                    <a:latin typeface="+mn-lt"/>
                    <a:ea typeface="+mn-ea"/>
                  </a:defRPr>
                </a:lvl3pPr>
                <a:lvl4pPr>
                  <a:defRPr>
                    <a:solidFill>
                      <a:schemeClr val="lt1"/>
                    </a:solidFill>
                    <a:latin typeface="+mn-lt"/>
                    <a:ea typeface="+mn-ea"/>
                  </a:defRPr>
                </a:lvl4pPr>
                <a:lvl5pPr>
                  <a:defRPr>
                    <a:solidFill>
                      <a:schemeClr val="lt1"/>
                    </a:solidFill>
                    <a:latin typeface="+mn-lt"/>
                    <a:ea typeface="+mn-ea"/>
                  </a:defRPr>
                </a:lvl5pPr>
                <a:lvl6pPr>
                  <a:defRPr>
                    <a:solidFill>
                      <a:schemeClr val="lt1"/>
                    </a:solidFill>
                    <a:latin typeface="+mn-lt"/>
                    <a:ea typeface="+mn-ea"/>
                  </a:defRPr>
                </a:lvl6pPr>
                <a:lvl7pPr>
                  <a:defRPr>
                    <a:solidFill>
                      <a:schemeClr val="lt1"/>
                    </a:solidFill>
                    <a:latin typeface="+mn-lt"/>
                    <a:ea typeface="+mn-ea"/>
                  </a:defRPr>
                </a:lvl7pPr>
                <a:lvl8pPr>
                  <a:defRPr>
                    <a:solidFill>
                      <a:schemeClr val="lt1"/>
                    </a:solidFill>
                    <a:latin typeface="+mn-lt"/>
                    <a:ea typeface="+mn-ea"/>
                  </a:defRPr>
                </a:lvl8pPr>
                <a:lvl9pPr>
                  <a:defRPr>
                    <a:solidFill>
                      <a:schemeClr val="lt1"/>
                    </a:solidFill>
                    <a:latin typeface="+mn-lt"/>
                    <a:ea typeface="+mn-ea"/>
                  </a:defRPr>
                </a:lvl9pPr>
              </a:lstStyle>
              <a:p>
                <a:r>
                  <a:rPr lang="en-US" altLang="zh-CN" sz="1600" b="1" dirty="0">
                    <a:latin typeface="+mj-ea"/>
                    <a:ea typeface="+mj-ea"/>
                  </a:rPr>
                  <a:t>AR</a:t>
                </a:r>
                <a:endParaRPr lang="zh-CN" altLang="en-US" sz="1600" b="1" dirty="0">
                  <a:latin typeface="+mj-ea"/>
                  <a:ea typeface="+mj-ea"/>
                </a:endParaRPr>
              </a:p>
            </p:txBody>
          </p:sp>
          <p:sp>
            <p:nvSpPr>
              <p:cNvPr id="13" name="文本框 12"/>
              <p:cNvSpPr txBox="1"/>
              <p:nvPr/>
            </p:nvSpPr>
            <p:spPr>
              <a:xfrm>
                <a:off x="10629591" y="2781404"/>
                <a:ext cx="540000" cy="360000"/>
              </a:xfrm>
              <a:prstGeom prst="rect">
                <a:avLst/>
              </a:prstGeom>
              <a:solidFill>
                <a:srgbClr val="00B0F0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>
                <a:defPPr>
                  <a:defRPr lang="zh-CN"/>
                </a:defPPr>
                <a:lvl1pPr algn="ctr">
                  <a:defRPr sz="1400" i="0">
                    <a:latin typeface="+mn-lt"/>
                    <a:ea typeface="+mn-ea"/>
                  </a:defRPr>
                </a:lvl1pPr>
                <a:lvl2pPr>
                  <a:defRPr>
                    <a:solidFill>
                      <a:schemeClr val="lt1"/>
                    </a:solidFill>
                    <a:latin typeface="+mn-lt"/>
                    <a:ea typeface="+mn-ea"/>
                  </a:defRPr>
                </a:lvl2pPr>
                <a:lvl3pPr>
                  <a:defRPr>
                    <a:solidFill>
                      <a:schemeClr val="lt1"/>
                    </a:solidFill>
                    <a:latin typeface="+mn-lt"/>
                    <a:ea typeface="+mn-ea"/>
                  </a:defRPr>
                </a:lvl3pPr>
                <a:lvl4pPr>
                  <a:defRPr>
                    <a:solidFill>
                      <a:schemeClr val="lt1"/>
                    </a:solidFill>
                    <a:latin typeface="+mn-lt"/>
                    <a:ea typeface="+mn-ea"/>
                  </a:defRPr>
                </a:lvl4pPr>
                <a:lvl5pPr>
                  <a:defRPr>
                    <a:solidFill>
                      <a:schemeClr val="lt1"/>
                    </a:solidFill>
                    <a:latin typeface="+mn-lt"/>
                    <a:ea typeface="+mn-ea"/>
                  </a:defRPr>
                </a:lvl5pPr>
                <a:lvl6pPr>
                  <a:defRPr>
                    <a:solidFill>
                      <a:schemeClr val="lt1"/>
                    </a:solidFill>
                    <a:latin typeface="+mn-lt"/>
                    <a:ea typeface="+mn-ea"/>
                  </a:defRPr>
                </a:lvl6pPr>
                <a:lvl7pPr>
                  <a:defRPr>
                    <a:solidFill>
                      <a:schemeClr val="lt1"/>
                    </a:solidFill>
                    <a:latin typeface="+mn-lt"/>
                    <a:ea typeface="+mn-ea"/>
                  </a:defRPr>
                </a:lvl7pPr>
                <a:lvl8pPr>
                  <a:defRPr>
                    <a:solidFill>
                      <a:schemeClr val="lt1"/>
                    </a:solidFill>
                    <a:latin typeface="+mn-lt"/>
                    <a:ea typeface="+mn-ea"/>
                  </a:defRPr>
                </a:lvl8pPr>
                <a:lvl9pPr>
                  <a:defRPr>
                    <a:solidFill>
                      <a:schemeClr val="lt1"/>
                    </a:solidFill>
                    <a:latin typeface="+mn-lt"/>
                    <a:ea typeface="+mn-ea"/>
                  </a:defRPr>
                </a:lvl9pPr>
              </a:lstStyle>
              <a:p>
                <a:r>
                  <a:rPr lang="en-US" altLang="zh-CN" sz="1600" b="1" dirty="0">
                    <a:latin typeface="+mj-ea"/>
                    <a:ea typeface="+mj-ea"/>
                  </a:rPr>
                  <a:t>AR</a:t>
                </a:r>
                <a:endParaRPr lang="zh-CN" altLang="en-US" sz="1600" b="1" dirty="0">
                  <a:latin typeface="+mj-ea"/>
                  <a:ea typeface="+mj-ea"/>
                </a:endParaRPr>
              </a:p>
            </p:txBody>
          </p:sp>
          <p:cxnSp>
            <p:nvCxnSpPr>
              <p:cNvPr id="14" name="直接箭头连接符 13"/>
              <p:cNvCxnSpPr/>
              <p:nvPr/>
            </p:nvCxnSpPr>
            <p:spPr>
              <a:xfrm>
                <a:off x="7979393" y="3146636"/>
                <a:ext cx="0" cy="360000"/>
              </a:xfrm>
              <a:prstGeom prst="straightConnector1">
                <a:avLst/>
              </a:prstGeom>
              <a:ln w="28575">
                <a:solidFill>
                  <a:srgbClr val="00B0F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矩形 14"/>
              <p:cNvSpPr/>
              <p:nvPr/>
            </p:nvSpPr>
            <p:spPr>
              <a:xfrm>
                <a:off x="8624400" y="3487989"/>
                <a:ext cx="720000" cy="900000"/>
              </a:xfrm>
              <a:prstGeom prst="rect">
                <a:avLst/>
              </a:prstGeom>
              <a:noFill/>
              <a:ln w="12700"/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:r>
                  <a:rPr lang="en-US" altLang="zh-CN" sz="1600" b="1" dirty="0">
                    <a:solidFill>
                      <a:schemeClr val="tx1"/>
                    </a:solidFill>
                    <a:latin typeface="+mn-ea"/>
                  </a:rPr>
                  <a:t>M</a:t>
                </a:r>
                <a:r>
                  <a:rPr lang="en-US" altLang="zh-CN" sz="1600" b="1" baseline="-25000" dirty="0">
                    <a:solidFill>
                      <a:schemeClr val="tx1"/>
                    </a:solidFill>
                    <a:latin typeface="+mn-ea"/>
                  </a:rPr>
                  <a:t>0</a:t>
                </a:r>
                <a:endParaRPr lang="zh-CN" altLang="en-US" sz="1600" b="1" baseline="-25000" dirty="0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>
                <a:off x="9592893" y="3483785"/>
                <a:ext cx="720000" cy="900000"/>
              </a:xfrm>
              <a:prstGeom prst="rect">
                <a:avLst/>
              </a:prstGeom>
              <a:noFill/>
              <a:ln w="12700"/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:r>
                  <a:rPr lang="en-US" altLang="zh-CN" sz="1600" b="1" dirty="0">
                    <a:solidFill>
                      <a:schemeClr val="tx1"/>
                    </a:solidFill>
                    <a:latin typeface="+mn-ea"/>
                  </a:rPr>
                  <a:t>M</a:t>
                </a:r>
                <a:r>
                  <a:rPr lang="en-US" altLang="zh-CN" sz="1600" b="1" baseline="-25000" dirty="0">
                    <a:solidFill>
                      <a:schemeClr val="tx1"/>
                    </a:solidFill>
                    <a:latin typeface="+mn-ea"/>
                  </a:rPr>
                  <a:t>0</a:t>
                </a:r>
                <a:endParaRPr lang="zh-CN" altLang="en-US" sz="1600" b="1" baseline="-25000" dirty="0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17" name="矩形 16"/>
              <p:cNvSpPr/>
              <p:nvPr/>
            </p:nvSpPr>
            <p:spPr>
              <a:xfrm>
                <a:off x="10604709" y="3482653"/>
                <a:ext cx="720000" cy="900000"/>
              </a:xfrm>
              <a:prstGeom prst="rect">
                <a:avLst/>
              </a:prstGeom>
              <a:noFill/>
              <a:ln w="12700"/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:r>
                  <a:rPr lang="en-US" altLang="zh-CN" sz="1600" b="1" dirty="0">
                    <a:solidFill>
                      <a:schemeClr val="tx1"/>
                    </a:solidFill>
                    <a:latin typeface="+mn-ea"/>
                  </a:rPr>
                  <a:t>M</a:t>
                </a:r>
                <a:r>
                  <a:rPr lang="en-US" altLang="zh-CN" sz="1600" b="1" baseline="-25000" dirty="0">
                    <a:solidFill>
                      <a:schemeClr val="tx1"/>
                    </a:solidFill>
                    <a:latin typeface="+mn-ea"/>
                  </a:rPr>
                  <a:t>0</a:t>
                </a:r>
                <a:endParaRPr lang="zh-CN" altLang="en-US" sz="1600" b="1" baseline="-25000" dirty="0">
                  <a:solidFill>
                    <a:schemeClr val="tx1"/>
                  </a:solidFill>
                  <a:latin typeface="+mn-ea"/>
                </a:endParaRPr>
              </a:p>
            </p:txBody>
          </p:sp>
          <p:cxnSp>
            <p:nvCxnSpPr>
              <p:cNvPr id="18" name="直接箭头连接符 17"/>
              <p:cNvCxnSpPr/>
              <p:nvPr/>
            </p:nvCxnSpPr>
            <p:spPr>
              <a:xfrm>
                <a:off x="8886295" y="3146404"/>
                <a:ext cx="0" cy="360000"/>
              </a:xfrm>
              <a:prstGeom prst="straightConnector1">
                <a:avLst/>
              </a:prstGeom>
              <a:ln w="28575">
                <a:solidFill>
                  <a:srgbClr val="00B0F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直接箭头连接符 18"/>
              <p:cNvCxnSpPr/>
              <p:nvPr/>
            </p:nvCxnSpPr>
            <p:spPr>
              <a:xfrm>
                <a:off x="9889891" y="3140330"/>
                <a:ext cx="0" cy="360000"/>
              </a:xfrm>
              <a:prstGeom prst="straightConnector1">
                <a:avLst/>
              </a:prstGeom>
              <a:ln w="28575">
                <a:solidFill>
                  <a:srgbClr val="00B0F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接箭头连接符 19"/>
              <p:cNvCxnSpPr/>
              <p:nvPr/>
            </p:nvCxnSpPr>
            <p:spPr>
              <a:xfrm>
                <a:off x="10919022" y="3143776"/>
                <a:ext cx="0" cy="360000"/>
              </a:xfrm>
              <a:prstGeom prst="straightConnector1">
                <a:avLst/>
              </a:prstGeom>
              <a:ln w="28575">
                <a:solidFill>
                  <a:srgbClr val="00B0F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接连接符 20"/>
              <p:cNvCxnSpPr/>
              <p:nvPr/>
            </p:nvCxnSpPr>
            <p:spPr>
              <a:xfrm>
                <a:off x="8036012" y="5499773"/>
                <a:ext cx="2952000" cy="0"/>
              </a:xfrm>
              <a:prstGeom prst="line">
                <a:avLst/>
              </a:prstGeom>
              <a:ln w="1905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接箭头连接符 21"/>
              <p:cNvCxnSpPr/>
              <p:nvPr/>
            </p:nvCxnSpPr>
            <p:spPr>
              <a:xfrm>
                <a:off x="8015340" y="5212180"/>
                <a:ext cx="0" cy="288000"/>
              </a:xfrm>
              <a:prstGeom prst="straightConnector1">
                <a:avLst/>
              </a:prstGeom>
              <a:ln w="28575">
                <a:solidFill>
                  <a:srgbClr val="92D050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接箭头连接符 22"/>
              <p:cNvCxnSpPr/>
              <p:nvPr/>
            </p:nvCxnSpPr>
            <p:spPr>
              <a:xfrm>
                <a:off x="8992859" y="5197629"/>
                <a:ext cx="0" cy="288000"/>
              </a:xfrm>
              <a:prstGeom prst="straightConnector1">
                <a:avLst/>
              </a:prstGeom>
              <a:ln w="28575">
                <a:solidFill>
                  <a:srgbClr val="92D050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接箭头连接符 23"/>
              <p:cNvCxnSpPr/>
              <p:nvPr/>
            </p:nvCxnSpPr>
            <p:spPr>
              <a:xfrm>
                <a:off x="9979743" y="5197630"/>
                <a:ext cx="0" cy="288000"/>
              </a:xfrm>
              <a:prstGeom prst="straightConnector1">
                <a:avLst/>
              </a:prstGeom>
              <a:ln w="28575">
                <a:solidFill>
                  <a:srgbClr val="92D050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接箭头连接符 24"/>
              <p:cNvCxnSpPr/>
              <p:nvPr/>
            </p:nvCxnSpPr>
            <p:spPr>
              <a:xfrm>
                <a:off x="10966630" y="5197630"/>
                <a:ext cx="0" cy="288000"/>
              </a:xfrm>
              <a:prstGeom prst="straightConnector1">
                <a:avLst/>
              </a:prstGeom>
              <a:ln w="28575">
                <a:solidFill>
                  <a:srgbClr val="92D050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Text Box 623"/>
              <p:cNvSpPr txBox="1">
                <a:spLocks noChangeArrowheads="1"/>
              </p:cNvSpPr>
              <p:nvPr/>
            </p:nvSpPr>
            <p:spPr bwMode="auto">
              <a:xfrm>
                <a:off x="8320546" y="5540058"/>
                <a:ext cx="683199" cy="246221"/>
              </a:xfrm>
              <a:prstGeom prst="rect">
                <a:avLst/>
              </a:prstGeom>
              <a:solidFill>
                <a:schemeClr val="bg1">
                  <a:alpha val="0"/>
                </a:schemeClr>
              </a:solidFill>
              <a:ln w="9525">
                <a:noFill/>
                <a:miter lim="800000"/>
              </a:ln>
            </p:spPr>
            <p:txBody>
              <a:bodyPr wrap="none" tIns="0" bIns="0">
                <a:spAutoFit/>
              </a:bodyPr>
              <a:lstStyle/>
              <a:p>
                <a:pPr marL="354330" indent="-354330" algn="r" defTabSz="941705">
                  <a:buClr>
                    <a:srgbClr val="003580"/>
                  </a:buClr>
                </a:pPr>
                <a:r>
                  <a:rPr lang="en-US" altLang="zh-CN" sz="1600" dirty="0" smtClean="0">
                    <a:ln w="0"/>
                    <a:solidFill>
                      <a:srgbClr val="00B050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  <a:latin typeface="+mn-ea"/>
                    <a:cs typeface="Arial" panose="020B0604020202020204" pitchFamily="34" charset="0"/>
                  </a:rPr>
                  <a:t>DBUS</a:t>
                </a:r>
                <a:endParaRPr lang="zh-CN" altLang="en-US" sz="1600" dirty="0">
                  <a:ln w="0"/>
                  <a:solidFill>
                    <a:srgbClr val="00B050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+mn-ea"/>
                  <a:cs typeface="Arial" panose="020B0604020202020204" pitchFamily="34" charset="0"/>
                </a:endParaRPr>
              </a:p>
            </p:txBody>
          </p:sp>
          <p:grpSp>
            <p:nvGrpSpPr>
              <p:cNvPr id="2" name="组合 1"/>
              <p:cNvGrpSpPr/>
              <p:nvPr/>
            </p:nvGrpSpPr>
            <p:grpSpPr>
              <a:xfrm>
                <a:off x="8228531" y="1594995"/>
                <a:ext cx="1724361" cy="362058"/>
                <a:chOff x="8623880" y="1250518"/>
                <a:chExt cx="1724361" cy="362058"/>
              </a:xfrm>
            </p:grpSpPr>
            <p:sp>
              <p:nvSpPr>
                <p:cNvPr id="47" name="文本框 46"/>
                <p:cNvSpPr txBox="1"/>
                <p:nvPr/>
              </p:nvSpPr>
              <p:spPr>
                <a:xfrm>
                  <a:off x="8623880" y="1252576"/>
                  <a:ext cx="1133482" cy="360000"/>
                </a:xfrm>
                <a:prstGeom prst="rect">
                  <a:avLst/>
                </a:prstGeom>
                <a:solidFill>
                  <a:srgbClr val="00B0F0"/>
                </a:solidFill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>
                  <a:defPPr>
                    <a:defRPr lang="zh-CN"/>
                  </a:defPPr>
                  <a:lvl1pPr algn="ctr">
                    <a:defRPr sz="1600" b="1" i="0">
                      <a:latin typeface="+mj-ea"/>
                      <a:ea typeface="+mj-ea"/>
                    </a:defRPr>
                  </a:lvl1pPr>
                </a:lstStyle>
                <a:p>
                  <a:r>
                    <a:rPr lang="zh-CN" altLang="en-US" dirty="0" smtClean="0"/>
                    <a:t>高位</a:t>
                  </a:r>
                  <a:endParaRPr lang="zh-CN" altLang="en-US" dirty="0"/>
                </a:p>
              </p:txBody>
            </p:sp>
            <p:sp>
              <p:nvSpPr>
                <p:cNvPr id="48" name="文本框 47"/>
                <p:cNvSpPr txBox="1"/>
                <p:nvPr/>
              </p:nvSpPr>
              <p:spPr>
                <a:xfrm>
                  <a:off x="9757362" y="1250518"/>
                  <a:ext cx="590879" cy="360000"/>
                </a:xfrm>
                <a:prstGeom prst="rect">
                  <a:avLst/>
                </a:prstGeom>
                <a:solidFill>
                  <a:schemeClr val="accent6"/>
                </a:solidFill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>
                  <a:defPPr>
                    <a:defRPr lang="zh-CN"/>
                  </a:defPPr>
                  <a:lvl1pPr algn="ctr">
                    <a:defRPr sz="1400" i="0">
                      <a:latin typeface="+mn-lt"/>
                      <a:ea typeface="+mn-ea"/>
                    </a:defRPr>
                  </a:lvl1pPr>
                  <a:lvl2pPr>
                    <a:defRPr>
                      <a:solidFill>
                        <a:schemeClr val="lt1"/>
                      </a:solidFill>
                      <a:latin typeface="+mn-lt"/>
                      <a:ea typeface="+mn-ea"/>
                    </a:defRPr>
                  </a:lvl2pPr>
                  <a:lvl3pPr>
                    <a:defRPr>
                      <a:solidFill>
                        <a:schemeClr val="lt1"/>
                      </a:solidFill>
                      <a:latin typeface="+mn-lt"/>
                      <a:ea typeface="+mn-ea"/>
                    </a:defRPr>
                  </a:lvl3pPr>
                  <a:lvl4pPr>
                    <a:defRPr>
                      <a:solidFill>
                        <a:schemeClr val="lt1"/>
                      </a:solidFill>
                      <a:latin typeface="+mn-lt"/>
                      <a:ea typeface="+mn-ea"/>
                    </a:defRPr>
                  </a:lvl4pPr>
                  <a:lvl5pPr>
                    <a:defRPr>
                      <a:solidFill>
                        <a:schemeClr val="lt1"/>
                      </a:solidFill>
                      <a:latin typeface="+mn-lt"/>
                      <a:ea typeface="+mn-ea"/>
                    </a:defRPr>
                  </a:lvl5pPr>
                  <a:lvl6pPr>
                    <a:defRPr>
                      <a:solidFill>
                        <a:schemeClr val="lt1"/>
                      </a:solidFill>
                      <a:latin typeface="+mn-lt"/>
                      <a:ea typeface="+mn-ea"/>
                    </a:defRPr>
                  </a:lvl6pPr>
                  <a:lvl7pPr>
                    <a:defRPr>
                      <a:solidFill>
                        <a:schemeClr val="lt1"/>
                      </a:solidFill>
                      <a:latin typeface="+mn-lt"/>
                      <a:ea typeface="+mn-ea"/>
                    </a:defRPr>
                  </a:lvl7pPr>
                  <a:lvl8pPr>
                    <a:defRPr>
                      <a:solidFill>
                        <a:schemeClr val="lt1"/>
                      </a:solidFill>
                      <a:latin typeface="+mn-lt"/>
                      <a:ea typeface="+mn-ea"/>
                    </a:defRPr>
                  </a:lvl8pPr>
                  <a:lvl9pPr>
                    <a:defRPr>
                      <a:solidFill>
                        <a:schemeClr val="lt1"/>
                      </a:solidFill>
                      <a:latin typeface="+mn-lt"/>
                      <a:ea typeface="+mn-ea"/>
                    </a:defRPr>
                  </a:lvl9pPr>
                </a:lstStyle>
                <a:p>
                  <a:r>
                    <a:rPr lang="zh-CN" altLang="en-US" sz="1600" b="1" dirty="0" smtClean="0">
                      <a:latin typeface="+mj-ea"/>
                      <a:ea typeface="+mj-ea"/>
                    </a:rPr>
                    <a:t>低位</a:t>
                  </a:r>
                  <a:endParaRPr lang="zh-CN" altLang="en-US" sz="1600" b="1" dirty="0">
                    <a:latin typeface="+mj-ea"/>
                    <a:ea typeface="+mj-ea"/>
                  </a:endParaRPr>
                </a:p>
              </p:txBody>
            </p:sp>
          </p:grpSp>
          <p:sp>
            <p:nvSpPr>
              <p:cNvPr id="51" name="文本框 50"/>
              <p:cNvSpPr txBox="1"/>
              <p:nvPr/>
            </p:nvSpPr>
            <p:spPr>
              <a:xfrm>
                <a:off x="9401122" y="2139392"/>
                <a:ext cx="514469" cy="284206"/>
              </a:xfrm>
              <a:prstGeom prst="rect">
                <a:avLst/>
              </a:prstGeom>
              <a:solidFill>
                <a:srgbClr val="00B0F0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>
                <a:defPPr>
                  <a:defRPr lang="zh-CN"/>
                </a:defPPr>
                <a:lvl1pPr algn="ctr">
                  <a:defRPr sz="1600" b="1" i="0">
                    <a:latin typeface="+mj-ea"/>
                    <a:ea typeface="+mj-ea"/>
                  </a:defRPr>
                </a:lvl1pPr>
              </a:lstStyle>
              <a:p>
                <a:r>
                  <a:rPr lang="zh-CN" altLang="en-US" sz="1200" dirty="0" smtClean="0"/>
                  <a:t>译码</a:t>
                </a:r>
                <a:endParaRPr lang="zh-CN" altLang="en-US" sz="1200" dirty="0"/>
              </a:p>
            </p:txBody>
          </p:sp>
          <p:cxnSp>
            <p:nvCxnSpPr>
              <p:cNvPr id="52" name="直接箭头连接符 51"/>
              <p:cNvCxnSpPr/>
              <p:nvPr/>
            </p:nvCxnSpPr>
            <p:spPr>
              <a:xfrm>
                <a:off x="9657452" y="1964748"/>
                <a:ext cx="0" cy="180000"/>
              </a:xfrm>
              <a:prstGeom prst="straightConnector1">
                <a:avLst/>
              </a:prstGeom>
              <a:ln w="28575">
                <a:solidFill>
                  <a:srgbClr val="00B0F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直接连接符 53"/>
              <p:cNvCxnSpPr/>
              <p:nvPr/>
            </p:nvCxnSpPr>
            <p:spPr>
              <a:xfrm>
                <a:off x="9232821" y="2383553"/>
                <a:ext cx="180000" cy="0"/>
              </a:xfrm>
              <a:prstGeom prst="line">
                <a:avLst/>
              </a:prstGeom>
              <a:ln>
                <a:solidFill>
                  <a:srgbClr val="039DDB"/>
                </a:solidFill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6" name="直接连接符 55"/>
              <p:cNvCxnSpPr/>
              <p:nvPr/>
            </p:nvCxnSpPr>
            <p:spPr>
              <a:xfrm>
                <a:off x="9238074" y="2385718"/>
                <a:ext cx="0" cy="1103597"/>
              </a:xfrm>
              <a:prstGeom prst="line">
                <a:avLst/>
              </a:prstGeom>
              <a:ln>
                <a:solidFill>
                  <a:srgbClr val="039DDB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直接连接符 57"/>
              <p:cNvCxnSpPr/>
              <p:nvPr/>
            </p:nvCxnSpPr>
            <p:spPr>
              <a:xfrm>
                <a:off x="9918328" y="2306412"/>
                <a:ext cx="288000" cy="0"/>
              </a:xfrm>
              <a:prstGeom prst="line">
                <a:avLst/>
              </a:prstGeom>
              <a:ln>
                <a:solidFill>
                  <a:srgbClr val="039DDB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直接连接符 56"/>
              <p:cNvCxnSpPr/>
              <p:nvPr/>
            </p:nvCxnSpPr>
            <p:spPr>
              <a:xfrm>
                <a:off x="8331815" y="2222123"/>
                <a:ext cx="0" cy="1296000"/>
              </a:xfrm>
              <a:prstGeom prst="line">
                <a:avLst/>
              </a:prstGeom>
              <a:ln>
                <a:solidFill>
                  <a:srgbClr val="039DDB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直接连接符 58"/>
              <p:cNvCxnSpPr/>
              <p:nvPr/>
            </p:nvCxnSpPr>
            <p:spPr>
              <a:xfrm>
                <a:off x="10210074" y="2302648"/>
                <a:ext cx="0" cy="1188000"/>
              </a:xfrm>
              <a:prstGeom prst="line">
                <a:avLst/>
              </a:prstGeom>
              <a:ln>
                <a:solidFill>
                  <a:srgbClr val="039DDB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直接连接符 59"/>
              <p:cNvCxnSpPr/>
              <p:nvPr/>
            </p:nvCxnSpPr>
            <p:spPr>
              <a:xfrm>
                <a:off x="9902154" y="2235477"/>
                <a:ext cx="1368000" cy="0"/>
              </a:xfrm>
              <a:prstGeom prst="line">
                <a:avLst/>
              </a:prstGeom>
              <a:ln>
                <a:solidFill>
                  <a:srgbClr val="039DDB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直接连接符 60"/>
              <p:cNvCxnSpPr/>
              <p:nvPr/>
            </p:nvCxnSpPr>
            <p:spPr>
              <a:xfrm>
                <a:off x="11263580" y="2231714"/>
                <a:ext cx="0" cy="1260000"/>
              </a:xfrm>
              <a:prstGeom prst="line">
                <a:avLst/>
              </a:prstGeom>
              <a:ln>
                <a:solidFill>
                  <a:srgbClr val="039DDB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3" name="右大括号 62"/>
              <p:cNvSpPr/>
              <p:nvPr/>
            </p:nvSpPr>
            <p:spPr>
              <a:xfrm rot="16200000">
                <a:off x="9048741" y="672723"/>
                <a:ext cx="82673" cy="1725630"/>
              </a:xfrm>
              <a:prstGeom prst="rightBrac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196" name="直接连接符 195"/>
            <p:cNvCxnSpPr/>
            <p:nvPr/>
          </p:nvCxnSpPr>
          <p:spPr>
            <a:xfrm>
              <a:off x="1515778" y="2901812"/>
              <a:ext cx="1080000" cy="0"/>
            </a:xfrm>
            <a:prstGeom prst="line">
              <a:avLst/>
            </a:prstGeom>
            <a:ln>
              <a:solidFill>
                <a:srgbClr val="039DDB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0" name="Text Box 623"/>
            <p:cNvSpPr txBox="1">
              <a:spLocks noChangeArrowheads="1"/>
            </p:cNvSpPr>
            <p:nvPr/>
          </p:nvSpPr>
          <p:spPr bwMode="auto">
            <a:xfrm>
              <a:off x="2710535" y="6229196"/>
              <a:ext cx="800219" cy="24622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9525">
              <a:noFill/>
              <a:miter lim="800000"/>
            </a:ln>
          </p:spPr>
          <p:txBody>
            <a:bodyPr wrap="none" tIns="0" bIns="0">
              <a:spAutoFit/>
            </a:bodyPr>
            <a:lstStyle/>
            <a:p>
              <a:pPr marL="354330" indent="-354330" algn="r" defTabSz="941705">
                <a:buClr>
                  <a:srgbClr val="003580"/>
                </a:buClr>
              </a:pPr>
              <a:r>
                <a:rPr lang="zh-CN" altLang="en-US" sz="1600" dirty="0" smtClean="0">
                  <a:ln w="0"/>
                  <a:solidFill>
                    <a:srgbClr val="00B050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+mn-ea"/>
                  <a:cs typeface="Arial" panose="020B0604020202020204" pitchFamily="34" charset="0"/>
                </a:rPr>
                <a:t>单字长</a:t>
              </a:r>
              <a:endParaRPr lang="zh-CN" altLang="en-US" sz="1600" dirty="0">
                <a:ln w="0"/>
                <a:solidFill>
                  <a:srgbClr val="00B05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  <a:cs typeface="Arial" panose="020B0604020202020204" pitchFamily="34" charset="0"/>
              </a:endParaRPr>
            </a:p>
          </p:txBody>
        </p:sp>
        <p:cxnSp>
          <p:nvCxnSpPr>
            <p:cNvPr id="171" name="直接箭头连接符 170"/>
            <p:cNvCxnSpPr/>
            <p:nvPr/>
          </p:nvCxnSpPr>
          <p:spPr>
            <a:xfrm>
              <a:off x="2592346" y="6196951"/>
              <a:ext cx="0" cy="299772"/>
            </a:xfrm>
            <a:prstGeom prst="straightConnector1">
              <a:avLst/>
            </a:prstGeom>
            <a:ln w="28575">
              <a:solidFill>
                <a:srgbClr val="92D05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"/>
          <p:cNvSpPr txBox="1"/>
          <p:nvPr/>
        </p:nvSpPr>
        <p:spPr>
          <a:xfrm>
            <a:off x="710789" y="161267"/>
            <a:ext cx="4368072" cy="617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dirty="0">
                <a:solidFill>
                  <a:schemeClr val="tx1"/>
                </a:solidFill>
                <a:latin typeface="禹卫书法行书简体" panose="02000603000000000000" pitchFamily="2" charset="-122"/>
                <a:ea typeface="禹卫书法行书简体" panose="02000603000000000000" pitchFamily="2" charset="-122"/>
              </a:rPr>
              <a:t>7.5 </a:t>
            </a:r>
            <a:r>
              <a:rPr lang="zh-CN" altLang="en-US" dirty="0" smtClean="0">
                <a:solidFill>
                  <a:schemeClr val="tx1"/>
                </a:solidFill>
                <a:latin typeface="禹卫书法行书简体" panose="02000603000000000000" pitchFamily="2" charset="-122"/>
                <a:ea typeface="禹卫书法行书简体" panose="02000603000000000000" pitchFamily="2" charset="-122"/>
              </a:rPr>
              <a:t>高速存储器</a:t>
            </a:r>
            <a:endParaRPr lang="zh-CN" altLang="en-US" dirty="0">
              <a:solidFill>
                <a:schemeClr val="tx1"/>
              </a:solidFill>
              <a:latin typeface="禹卫书法行书简体" panose="02000603000000000000" pitchFamily="2" charset="-122"/>
              <a:ea typeface="禹卫书法行书简体" panose="02000603000000000000" pitchFamily="2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760050" y="878734"/>
            <a:ext cx="3553608" cy="4914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  <a:sym typeface="+mn-ea"/>
              </a:rPr>
              <a:t>3.</a:t>
            </a:r>
            <a:r>
              <a:rPr lang="zh-CN" altLang="en-US" sz="2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多体并行存储器</a:t>
            </a:r>
            <a:endParaRPr lang="en-US" altLang="zh-CN" sz="2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禹卫书法行书简体" panose="02000603000000000000" pitchFamily="2" charset="-122"/>
              <a:ea typeface="禹卫书法行书简体" panose="02000603000000000000" pitchFamily="2" charset="-122"/>
              <a:cs typeface="+mj-cs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36295" y="1419860"/>
            <a:ext cx="3891915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 smtClean="0"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(2)</a:t>
            </a:r>
            <a:r>
              <a:rPr lang="zh-CN" altLang="en-US" sz="2400" dirty="0" smtClean="0"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多体低位交叉存储器</a:t>
            </a:r>
            <a:endParaRPr lang="en-US" altLang="zh-CN" sz="2400" dirty="0">
              <a:latin typeface="禹卫书法行书简体" panose="02000603000000000000" pitchFamily="2" charset="-122"/>
              <a:ea typeface="禹卫书法行书简体" panose="02000603000000000000" pitchFamily="2" charset="-122"/>
              <a:cs typeface="+mj-cs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1565618" y="2232313"/>
            <a:ext cx="3810000" cy="3886200"/>
            <a:chOff x="5063729" y="2296109"/>
            <a:chExt cx="3810000" cy="3886200"/>
          </a:xfrm>
        </p:grpSpPr>
        <p:sp>
          <p:nvSpPr>
            <p:cNvPr id="7" name="Rectangle 2"/>
            <p:cNvSpPr>
              <a:spLocks noChangeArrowheads="1"/>
            </p:cNvSpPr>
            <p:nvPr/>
          </p:nvSpPr>
          <p:spPr bwMode="auto">
            <a:xfrm>
              <a:off x="5063729" y="2296109"/>
              <a:ext cx="3810000" cy="3886200"/>
            </a:xfrm>
            <a:prstGeom prst="rect">
              <a:avLst/>
            </a:prstGeom>
            <a:noFill/>
            <a:ln w="12700" algn="ctr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ctr"/>
              <a:endParaRPr lang="zh-CN" altLang="en-US" i="0"/>
            </a:p>
          </p:txBody>
        </p:sp>
        <p:sp>
          <p:nvSpPr>
            <p:cNvPr id="8" name="Text Box 57"/>
            <p:cNvSpPr txBox="1">
              <a:spLocks noChangeArrowheads="1"/>
            </p:cNvSpPr>
            <p:nvPr/>
          </p:nvSpPr>
          <p:spPr bwMode="auto">
            <a:xfrm>
              <a:off x="5510386" y="2515603"/>
              <a:ext cx="990600" cy="30480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algn="ctr"/>
              <a:r>
                <a:rPr lang="zh-CN" altLang="en-US" sz="1400" b="1" i="0" dirty="0">
                  <a:latin typeface="+mn-ea"/>
                </a:rPr>
                <a:t>内存地址</a:t>
              </a:r>
              <a:endParaRPr lang="zh-CN" altLang="en-US" sz="1400" b="1" i="0" dirty="0">
                <a:latin typeface="+mn-ea"/>
              </a:endParaRPr>
            </a:p>
          </p:txBody>
        </p:sp>
        <p:sp>
          <p:nvSpPr>
            <p:cNvPr id="9" name="Rectangle 58"/>
            <p:cNvSpPr>
              <a:spLocks noChangeArrowheads="1"/>
            </p:cNvSpPr>
            <p:nvPr/>
          </p:nvSpPr>
          <p:spPr bwMode="auto">
            <a:xfrm>
              <a:off x="7425928" y="2524709"/>
              <a:ext cx="819915" cy="313072"/>
            </a:xfrm>
            <a:prstGeom prst="rect">
              <a:avLst/>
            </a:prstGeom>
            <a:solidFill>
              <a:schemeClr val="accent6"/>
            </a:solidFill>
            <a:ln w="19050" algn="ctr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ctr"/>
              <a:r>
                <a:rPr lang="en-US" altLang="zh-CN" sz="1600" i="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2bit</a:t>
              </a:r>
              <a:endParaRPr lang="en-US" altLang="zh-CN" sz="1600" i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Rectangle 59"/>
            <p:cNvSpPr>
              <a:spLocks noChangeArrowheads="1"/>
            </p:cNvSpPr>
            <p:nvPr/>
          </p:nvSpPr>
          <p:spPr bwMode="auto">
            <a:xfrm>
              <a:off x="6435329" y="2524709"/>
              <a:ext cx="990600" cy="304800"/>
            </a:xfrm>
            <a:prstGeom prst="rect">
              <a:avLst/>
            </a:prstGeom>
            <a:solidFill>
              <a:srgbClr val="00B0F0"/>
            </a:solidFill>
            <a:ln w="19050" algn="ctr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ctr"/>
              <a:r>
                <a:rPr lang="en-US" altLang="zh-CN" sz="1600" i="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3bit</a:t>
              </a:r>
              <a:endParaRPr lang="en-US" altLang="zh-CN" sz="1600" i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Text Box 60"/>
            <p:cNvSpPr txBox="1">
              <a:spLocks noChangeArrowheads="1"/>
            </p:cNvSpPr>
            <p:nvPr/>
          </p:nvSpPr>
          <p:spPr bwMode="auto">
            <a:xfrm>
              <a:off x="5520929" y="2905709"/>
              <a:ext cx="457200" cy="338554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algn="ctr"/>
              <a:r>
                <a:rPr lang="en-US" altLang="zh-CN" sz="1600" b="1" i="0" dirty="0">
                  <a:latin typeface="+mn-ea"/>
                </a:rPr>
                <a:t>M</a:t>
              </a:r>
              <a:r>
                <a:rPr lang="en-US" altLang="zh-CN" sz="1600" b="1" i="0" baseline="-25000" dirty="0">
                  <a:latin typeface="+mn-ea"/>
                </a:rPr>
                <a:t>0</a:t>
              </a:r>
              <a:endParaRPr lang="en-US" altLang="zh-CN" sz="1600" b="1" i="0" baseline="-25000" dirty="0">
                <a:latin typeface="+mn-ea"/>
              </a:endParaRPr>
            </a:p>
          </p:txBody>
        </p:sp>
        <p:sp>
          <p:nvSpPr>
            <p:cNvPr id="13" name="Text Box 61"/>
            <p:cNvSpPr txBox="1">
              <a:spLocks noChangeArrowheads="1"/>
            </p:cNvSpPr>
            <p:nvPr/>
          </p:nvSpPr>
          <p:spPr bwMode="auto">
            <a:xfrm>
              <a:off x="6359129" y="2905709"/>
              <a:ext cx="457200" cy="338554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algn="ctr"/>
              <a:r>
                <a:rPr lang="en-US" altLang="zh-CN" sz="1600" b="1" i="0" dirty="0">
                  <a:latin typeface="+mn-ea"/>
                </a:rPr>
                <a:t>M</a:t>
              </a:r>
              <a:r>
                <a:rPr lang="en-US" altLang="zh-CN" sz="1600" b="1" i="0" baseline="-25000" dirty="0">
                  <a:latin typeface="+mn-ea"/>
                </a:rPr>
                <a:t>1</a:t>
              </a:r>
              <a:endParaRPr lang="en-US" altLang="zh-CN" sz="1600" b="1" i="0" baseline="-25000" dirty="0">
                <a:latin typeface="+mn-ea"/>
              </a:endParaRPr>
            </a:p>
          </p:txBody>
        </p:sp>
        <p:sp>
          <p:nvSpPr>
            <p:cNvPr id="14" name="Text Box 62"/>
            <p:cNvSpPr txBox="1">
              <a:spLocks noChangeArrowheads="1"/>
            </p:cNvSpPr>
            <p:nvPr/>
          </p:nvSpPr>
          <p:spPr bwMode="auto">
            <a:xfrm>
              <a:off x="7197329" y="2905709"/>
              <a:ext cx="457200" cy="338554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algn="ctr"/>
              <a:r>
                <a:rPr lang="en-US" altLang="zh-CN" sz="1600" b="1" i="0" dirty="0">
                  <a:latin typeface="+mn-ea"/>
                </a:rPr>
                <a:t>M</a:t>
              </a:r>
              <a:r>
                <a:rPr lang="en-US" altLang="zh-CN" sz="1600" b="1" i="0" baseline="-25000" dirty="0">
                  <a:latin typeface="+mn-ea"/>
                </a:rPr>
                <a:t>2</a:t>
              </a:r>
              <a:endParaRPr lang="en-US" altLang="zh-CN" sz="1600" b="1" i="0" baseline="-25000" dirty="0">
                <a:latin typeface="+mn-ea"/>
              </a:endParaRPr>
            </a:p>
          </p:txBody>
        </p:sp>
        <p:sp>
          <p:nvSpPr>
            <p:cNvPr id="15" name="Text Box 63"/>
            <p:cNvSpPr txBox="1">
              <a:spLocks noChangeArrowheads="1"/>
            </p:cNvSpPr>
            <p:nvPr/>
          </p:nvSpPr>
          <p:spPr bwMode="auto">
            <a:xfrm>
              <a:off x="8035529" y="2905709"/>
              <a:ext cx="457200" cy="338554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algn="ctr"/>
              <a:r>
                <a:rPr lang="en-US" altLang="zh-CN" sz="1600" b="1" i="0" dirty="0">
                  <a:latin typeface="+mn-ea"/>
                </a:rPr>
                <a:t>M</a:t>
              </a:r>
              <a:r>
                <a:rPr lang="en-US" altLang="zh-CN" sz="1600" b="1" i="0" baseline="-25000" dirty="0">
                  <a:latin typeface="+mn-ea"/>
                </a:rPr>
                <a:t>3</a:t>
              </a:r>
              <a:endParaRPr lang="en-US" altLang="zh-CN" sz="1600" b="1" i="0" baseline="-25000" dirty="0">
                <a:latin typeface="+mn-ea"/>
              </a:endParaRPr>
            </a:p>
          </p:txBody>
        </p:sp>
        <p:sp>
          <p:nvSpPr>
            <p:cNvPr id="16" name="Line 64"/>
            <p:cNvSpPr>
              <a:spLocks noChangeShapeType="1"/>
            </p:cNvSpPr>
            <p:nvPr/>
          </p:nvSpPr>
          <p:spPr bwMode="auto">
            <a:xfrm>
              <a:off x="5749529" y="5267909"/>
              <a:ext cx="0" cy="5334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" name="Line 65"/>
            <p:cNvSpPr>
              <a:spLocks noChangeShapeType="1"/>
            </p:cNvSpPr>
            <p:nvPr/>
          </p:nvSpPr>
          <p:spPr bwMode="auto">
            <a:xfrm>
              <a:off x="6549629" y="5267909"/>
              <a:ext cx="0" cy="5334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" name="Line 66"/>
            <p:cNvSpPr>
              <a:spLocks noChangeShapeType="1"/>
            </p:cNvSpPr>
            <p:nvPr/>
          </p:nvSpPr>
          <p:spPr bwMode="auto">
            <a:xfrm>
              <a:off x="7387829" y="5267909"/>
              <a:ext cx="0" cy="5334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" name="Line 67"/>
            <p:cNvSpPr>
              <a:spLocks noChangeShapeType="1"/>
            </p:cNvSpPr>
            <p:nvPr/>
          </p:nvSpPr>
          <p:spPr bwMode="auto">
            <a:xfrm>
              <a:off x="8226029" y="5267909"/>
              <a:ext cx="0" cy="5334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" name="Line 68"/>
            <p:cNvSpPr>
              <a:spLocks noChangeAspect="1" noChangeShapeType="1"/>
            </p:cNvSpPr>
            <p:nvPr/>
          </p:nvSpPr>
          <p:spPr bwMode="auto">
            <a:xfrm>
              <a:off x="5406629" y="5839409"/>
              <a:ext cx="3200400" cy="0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" name="Text Box 69"/>
            <p:cNvSpPr txBox="1">
              <a:spLocks noChangeArrowheads="1"/>
            </p:cNvSpPr>
            <p:nvPr/>
          </p:nvSpPr>
          <p:spPr bwMode="auto">
            <a:xfrm>
              <a:off x="6511529" y="5420309"/>
              <a:ext cx="990600" cy="30480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algn="ctr"/>
              <a:r>
                <a:rPr lang="zh-CN" altLang="en-US" sz="1400" b="1" i="0" dirty="0">
                  <a:latin typeface="Tahoma" panose="020B0604030504040204" pitchFamily="34" charset="0"/>
                  <a:ea typeface="宋体" panose="02010600030101010101" pitchFamily="2" charset="-122"/>
                </a:rPr>
                <a:t>数据总线</a:t>
              </a:r>
              <a:endParaRPr lang="zh-CN" altLang="en-US" sz="1400" b="1" i="0" dirty="0"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grpSp>
          <p:nvGrpSpPr>
            <p:cNvPr id="22" name="Group 4"/>
            <p:cNvGrpSpPr/>
            <p:nvPr/>
          </p:nvGrpSpPr>
          <p:grpSpPr bwMode="auto">
            <a:xfrm>
              <a:off x="5444729" y="3286709"/>
              <a:ext cx="3048000" cy="1981200"/>
              <a:chOff x="1440" y="2304"/>
              <a:chExt cx="1920" cy="1152"/>
            </a:xfrm>
            <a:noFill/>
          </p:grpSpPr>
          <p:sp>
            <p:nvSpPr>
              <p:cNvPr id="23" name="Rectangle 5"/>
              <p:cNvSpPr>
                <a:spLocks noChangeArrowheads="1"/>
              </p:cNvSpPr>
              <p:nvPr/>
            </p:nvSpPr>
            <p:spPr bwMode="auto">
              <a:xfrm>
                <a:off x="1440" y="2304"/>
                <a:ext cx="336" cy="144"/>
              </a:xfrm>
              <a:prstGeom prst="rect">
                <a:avLst/>
              </a:prstGeom>
              <a:grpFill/>
              <a:ln w="12700" algn="ctr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1200" b="1" i="0" dirty="0">
                    <a:latin typeface="Tahoma" panose="020B0604030504040204" pitchFamily="34" charset="0"/>
                    <a:ea typeface="宋体" panose="02010600030101010101" pitchFamily="2" charset="-122"/>
                  </a:rPr>
                  <a:t>0</a:t>
                </a:r>
                <a:endParaRPr lang="en-US" altLang="zh-CN" sz="1200" b="1" i="0" dirty="0">
                  <a:latin typeface="Tahoma" panose="020B060403050404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4" name="Rectangle 6"/>
              <p:cNvSpPr>
                <a:spLocks noChangeArrowheads="1"/>
              </p:cNvSpPr>
              <p:nvPr/>
            </p:nvSpPr>
            <p:spPr bwMode="auto">
              <a:xfrm>
                <a:off x="1440" y="2448"/>
                <a:ext cx="336" cy="144"/>
              </a:xfrm>
              <a:prstGeom prst="rect">
                <a:avLst/>
              </a:prstGeom>
              <a:grpFill/>
              <a:ln w="12700" algn="ctr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ctr"/>
                <a:endParaRPr lang="zh-CN" altLang="zh-CN" sz="1200" b="1" i="0">
                  <a:solidFill>
                    <a:srgbClr val="0066FF"/>
                  </a:solidFill>
                  <a:latin typeface="Tahoma" panose="020B060403050404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5" name="Rectangle 7"/>
              <p:cNvSpPr>
                <a:spLocks noChangeArrowheads="1"/>
              </p:cNvSpPr>
              <p:nvPr/>
            </p:nvSpPr>
            <p:spPr bwMode="auto">
              <a:xfrm>
                <a:off x="1440" y="2592"/>
                <a:ext cx="336" cy="144"/>
              </a:xfrm>
              <a:prstGeom prst="rect">
                <a:avLst/>
              </a:prstGeom>
              <a:grpFill/>
              <a:ln w="12700" algn="ctr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ctr"/>
                <a:endParaRPr lang="zh-CN" altLang="zh-CN" sz="1200" b="1" i="0">
                  <a:solidFill>
                    <a:srgbClr val="0066FF"/>
                  </a:solidFill>
                  <a:latin typeface="Tahoma" panose="020B060403050404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6" name="Rectangle 8"/>
              <p:cNvSpPr>
                <a:spLocks noChangeArrowheads="1"/>
              </p:cNvSpPr>
              <p:nvPr/>
            </p:nvSpPr>
            <p:spPr bwMode="auto">
              <a:xfrm>
                <a:off x="1440" y="2736"/>
                <a:ext cx="336" cy="144"/>
              </a:xfrm>
              <a:prstGeom prst="rect">
                <a:avLst/>
              </a:prstGeom>
              <a:grpFill/>
              <a:ln w="12700" algn="ctr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ctr"/>
                <a:endParaRPr lang="zh-CN" altLang="zh-CN" sz="1200" b="1" i="0">
                  <a:solidFill>
                    <a:srgbClr val="0066FF"/>
                  </a:solidFill>
                  <a:latin typeface="Tahoma" panose="020B060403050404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7" name="Rectangle 9"/>
              <p:cNvSpPr>
                <a:spLocks noChangeArrowheads="1"/>
              </p:cNvSpPr>
              <p:nvPr/>
            </p:nvSpPr>
            <p:spPr bwMode="auto">
              <a:xfrm>
                <a:off x="1440" y="2880"/>
                <a:ext cx="336" cy="144"/>
              </a:xfrm>
              <a:prstGeom prst="rect">
                <a:avLst/>
              </a:prstGeom>
              <a:grpFill/>
              <a:ln w="12700" algn="ctr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ctr"/>
                <a:endParaRPr lang="zh-CN" altLang="zh-CN" sz="1200" b="1" i="0">
                  <a:solidFill>
                    <a:srgbClr val="0066FF"/>
                  </a:solidFill>
                  <a:latin typeface="Tahoma" panose="020B060403050404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8" name="Rectangle 10"/>
              <p:cNvSpPr>
                <a:spLocks noChangeArrowheads="1"/>
              </p:cNvSpPr>
              <p:nvPr/>
            </p:nvSpPr>
            <p:spPr bwMode="auto">
              <a:xfrm>
                <a:off x="1440" y="3024"/>
                <a:ext cx="336" cy="144"/>
              </a:xfrm>
              <a:prstGeom prst="rect">
                <a:avLst/>
              </a:prstGeom>
              <a:grpFill/>
              <a:ln w="12700" algn="ctr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ctr"/>
                <a:endParaRPr lang="zh-CN" altLang="zh-CN" sz="1200" b="1" i="0">
                  <a:solidFill>
                    <a:srgbClr val="0066FF"/>
                  </a:solidFill>
                  <a:latin typeface="Tahoma" panose="020B060403050404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9" name="Rectangle 11"/>
              <p:cNvSpPr>
                <a:spLocks noChangeArrowheads="1"/>
              </p:cNvSpPr>
              <p:nvPr/>
            </p:nvSpPr>
            <p:spPr bwMode="auto">
              <a:xfrm>
                <a:off x="1440" y="3168"/>
                <a:ext cx="336" cy="144"/>
              </a:xfrm>
              <a:prstGeom prst="rect">
                <a:avLst/>
              </a:prstGeom>
              <a:grpFill/>
              <a:ln w="12700" algn="ctr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1200" b="1" i="0">
                    <a:solidFill>
                      <a:srgbClr val="0066FF"/>
                    </a:solidFill>
                    <a:latin typeface="Tahoma" panose="020B0604030504040204" pitchFamily="34" charset="0"/>
                    <a:ea typeface="宋体" panose="02010600030101010101" pitchFamily="2" charset="-122"/>
                  </a:rPr>
                  <a:t>24</a:t>
                </a:r>
                <a:endParaRPr lang="en-US" altLang="zh-CN" sz="1200" b="1" i="0">
                  <a:solidFill>
                    <a:srgbClr val="0066FF"/>
                  </a:solidFill>
                  <a:latin typeface="Tahoma" panose="020B060403050404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0" name="Rectangle 12"/>
              <p:cNvSpPr>
                <a:spLocks noChangeArrowheads="1"/>
              </p:cNvSpPr>
              <p:nvPr/>
            </p:nvSpPr>
            <p:spPr bwMode="auto">
              <a:xfrm>
                <a:off x="1440" y="3312"/>
                <a:ext cx="336" cy="144"/>
              </a:xfrm>
              <a:prstGeom prst="rect">
                <a:avLst/>
              </a:prstGeom>
              <a:grpFill/>
              <a:ln w="12700" algn="ctr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1200" b="1" i="0">
                    <a:solidFill>
                      <a:srgbClr val="0066FF"/>
                    </a:solidFill>
                    <a:latin typeface="Tahoma" panose="020B0604030504040204" pitchFamily="34" charset="0"/>
                    <a:ea typeface="宋体" panose="02010600030101010101" pitchFamily="2" charset="-122"/>
                  </a:rPr>
                  <a:t>28</a:t>
                </a:r>
                <a:endParaRPr lang="en-US" altLang="zh-CN" sz="1200" b="1" i="0">
                  <a:solidFill>
                    <a:srgbClr val="0066FF"/>
                  </a:solidFill>
                  <a:latin typeface="Tahoma" panose="020B060403050404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1" name="Rectangle 13"/>
              <p:cNvSpPr>
                <a:spLocks noChangeArrowheads="1"/>
              </p:cNvSpPr>
              <p:nvPr/>
            </p:nvSpPr>
            <p:spPr bwMode="auto">
              <a:xfrm>
                <a:off x="1440" y="2448"/>
                <a:ext cx="336" cy="144"/>
              </a:xfrm>
              <a:prstGeom prst="rect">
                <a:avLst/>
              </a:prstGeom>
              <a:grpFill/>
              <a:ln w="12700" algn="ctr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1200" b="1" i="0">
                    <a:solidFill>
                      <a:srgbClr val="0066FF"/>
                    </a:solidFill>
                    <a:latin typeface="Tahoma" panose="020B0604030504040204" pitchFamily="34" charset="0"/>
                    <a:ea typeface="宋体" panose="02010600030101010101" pitchFamily="2" charset="-122"/>
                  </a:rPr>
                  <a:t>4</a:t>
                </a:r>
                <a:endParaRPr lang="en-US" altLang="zh-CN" sz="1200" b="1" i="0">
                  <a:solidFill>
                    <a:srgbClr val="0066FF"/>
                  </a:solidFill>
                  <a:latin typeface="Tahoma" panose="020B060403050404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2" name="Rectangle 14"/>
              <p:cNvSpPr>
                <a:spLocks noChangeArrowheads="1"/>
              </p:cNvSpPr>
              <p:nvPr/>
            </p:nvSpPr>
            <p:spPr bwMode="auto">
              <a:xfrm>
                <a:off x="1440" y="2592"/>
                <a:ext cx="336" cy="144"/>
              </a:xfrm>
              <a:prstGeom prst="rect">
                <a:avLst/>
              </a:prstGeom>
              <a:grpFill/>
              <a:ln w="12700" algn="ctr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1200" b="1" i="0">
                    <a:solidFill>
                      <a:srgbClr val="0066FF"/>
                    </a:solidFill>
                    <a:latin typeface="Tahoma" panose="020B0604030504040204" pitchFamily="34" charset="0"/>
                    <a:ea typeface="宋体" panose="02010600030101010101" pitchFamily="2" charset="-122"/>
                  </a:rPr>
                  <a:t>8</a:t>
                </a:r>
                <a:endParaRPr lang="en-US" altLang="zh-CN" sz="1200" b="1" i="0">
                  <a:solidFill>
                    <a:srgbClr val="0066FF"/>
                  </a:solidFill>
                  <a:latin typeface="Tahoma" panose="020B060403050404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3" name="Rectangle 15"/>
              <p:cNvSpPr>
                <a:spLocks noChangeArrowheads="1"/>
              </p:cNvSpPr>
              <p:nvPr/>
            </p:nvSpPr>
            <p:spPr bwMode="auto">
              <a:xfrm>
                <a:off x="1440" y="2736"/>
                <a:ext cx="336" cy="144"/>
              </a:xfrm>
              <a:prstGeom prst="rect">
                <a:avLst/>
              </a:prstGeom>
              <a:grpFill/>
              <a:ln w="12700" algn="ctr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1200" b="1" i="0">
                    <a:solidFill>
                      <a:srgbClr val="0066FF"/>
                    </a:solidFill>
                    <a:latin typeface="Tahoma" panose="020B0604030504040204" pitchFamily="34" charset="0"/>
                    <a:ea typeface="宋体" panose="02010600030101010101" pitchFamily="2" charset="-122"/>
                  </a:rPr>
                  <a:t>12</a:t>
                </a:r>
                <a:endParaRPr lang="en-US" altLang="zh-CN" sz="1200" b="1" i="0">
                  <a:solidFill>
                    <a:srgbClr val="0066FF"/>
                  </a:solidFill>
                  <a:latin typeface="Tahoma" panose="020B060403050404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4" name="Rectangle 16"/>
              <p:cNvSpPr>
                <a:spLocks noChangeArrowheads="1"/>
              </p:cNvSpPr>
              <p:nvPr/>
            </p:nvSpPr>
            <p:spPr bwMode="auto">
              <a:xfrm>
                <a:off x="1440" y="2880"/>
                <a:ext cx="336" cy="144"/>
              </a:xfrm>
              <a:prstGeom prst="rect">
                <a:avLst/>
              </a:prstGeom>
              <a:grpFill/>
              <a:ln w="12700" algn="ctr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1200" b="1" i="0">
                    <a:solidFill>
                      <a:srgbClr val="0066FF"/>
                    </a:solidFill>
                    <a:latin typeface="Tahoma" panose="020B0604030504040204" pitchFamily="34" charset="0"/>
                    <a:ea typeface="宋体" panose="02010600030101010101" pitchFamily="2" charset="-122"/>
                  </a:rPr>
                  <a:t>16</a:t>
                </a:r>
                <a:endParaRPr lang="en-US" altLang="zh-CN" sz="1200" b="1" i="0">
                  <a:solidFill>
                    <a:srgbClr val="0066FF"/>
                  </a:solidFill>
                  <a:latin typeface="Tahoma" panose="020B060403050404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5" name="Rectangle 17"/>
              <p:cNvSpPr>
                <a:spLocks noChangeArrowheads="1"/>
              </p:cNvSpPr>
              <p:nvPr/>
            </p:nvSpPr>
            <p:spPr bwMode="auto">
              <a:xfrm>
                <a:off x="1440" y="3024"/>
                <a:ext cx="336" cy="144"/>
              </a:xfrm>
              <a:prstGeom prst="rect">
                <a:avLst/>
              </a:prstGeom>
              <a:grpFill/>
              <a:ln w="12700" algn="ctr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1200" b="1" i="0">
                    <a:solidFill>
                      <a:srgbClr val="0066FF"/>
                    </a:solidFill>
                    <a:latin typeface="Tahoma" panose="020B0604030504040204" pitchFamily="34" charset="0"/>
                    <a:ea typeface="宋体" panose="02010600030101010101" pitchFamily="2" charset="-122"/>
                  </a:rPr>
                  <a:t>20</a:t>
                </a:r>
                <a:endParaRPr lang="en-US" altLang="zh-CN" sz="1200" b="1" i="0">
                  <a:solidFill>
                    <a:srgbClr val="0066FF"/>
                  </a:solidFill>
                  <a:latin typeface="Tahoma" panose="020B060403050404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6" name="Rectangle 18"/>
              <p:cNvSpPr>
                <a:spLocks noChangeArrowheads="1"/>
              </p:cNvSpPr>
              <p:nvPr/>
            </p:nvSpPr>
            <p:spPr bwMode="auto">
              <a:xfrm>
                <a:off x="1968" y="2304"/>
                <a:ext cx="336" cy="144"/>
              </a:xfrm>
              <a:prstGeom prst="rect">
                <a:avLst/>
              </a:prstGeom>
              <a:grpFill/>
              <a:ln w="12700" algn="ctr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1200" b="1" i="0">
                    <a:solidFill>
                      <a:srgbClr val="0066FF"/>
                    </a:solidFill>
                    <a:latin typeface="Tahoma" panose="020B0604030504040204" pitchFamily="34" charset="0"/>
                    <a:ea typeface="宋体" panose="02010600030101010101" pitchFamily="2" charset="-122"/>
                  </a:rPr>
                  <a:t>1</a:t>
                </a:r>
                <a:endParaRPr lang="en-US" altLang="zh-CN" sz="1200" b="1" i="0">
                  <a:solidFill>
                    <a:srgbClr val="0066FF"/>
                  </a:solidFill>
                  <a:latin typeface="Tahoma" panose="020B060403050404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7" name="Rectangle 19"/>
              <p:cNvSpPr>
                <a:spLocks noChangeArrowheads="1"/>
              </p:cNvSpPr>
              <p:nvPr/>
            </p:nvSpPr>
            <p:spPr bwMode="auto">
              <a:xfrm>
                <a:off x="1968" y="2448"/>
                <a:ext cx="336" cy="144"/>
              </a:xfrm>
              <a:prstGeom prst="rect">
                <a:avLst/>
              </a:prstGeom>
              <a:grpFill/>
              <a:ln w="12700" algn="ctr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ctr"/>
                <a:endParaRPr lang="zh-CN" altLang="zh-CN" sz="1200" b="1" i="0">
                  <a:solidFill>
                    <a:srgbClr val="0066FF"/>
                  </a:solidFill>
                  <a:latin typeface="Tahoma" panose="020B060403050404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8" name="Rectangle 20"/>
              <p:cNvSpPr>
                <a:spLocks noChangeArrowheads="1"/>
              </p:cNvSpPr>
              <p:nvPr/>
            </p:nvSpPr>
            <p:spPr bwMode="auto">
              <a:xfrm>
                <a:off x="1968" y="2592"/>
                <a:ext cx="336" cy="144"/>
              </a:xfrm>
              <a:prstGeom prst="rect">
                <a:avLst/>
              </a:prstGeom>
              <a:grpFill/>
              <a:ln w="12700" algn="ctr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ctr"/>
                <a:endParaRPr lang="zh-CN" altLang="zh-CN" sz="1200" b="1" i="0">
                  <a:solidFill>
                    <a:srgbClr val="0066FF"/>
                  </a:solidFill>
                  <a:latin typeface="Tahoma" panose="020B060403050404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9" name="Rectangle 21"/>
              <p:cNvSpPr>
                <a:spLocks noChangeArrowheads="1"/>
              </p:cNvSpPr>
              <p:nvPr/>
            </p:nvSpPr>
            <p:spPr bwMode="auto">
              <a:xfrm>
                <a:off x="1968" y="2736"/>
                <a:ext cx="336" cy="144"/>
              </a:xfrm>
              <a:prstGeom prst="rect">
                <a:avLst/>
              </a:prstGeom>
              <a:grpFill/>
              <a:ln w="12700" algn="ctr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ctr"/>
                <a:endParaRPr lang="zh-CN" altLang="zh-CN" sz="1200" b="1" i="0">
                  <a:solidFill>
                    <a:srgbClr val="0066FF"/>
                  </a:solidFill>
                  <a:latin typeface="Tahoma" panose="020B060403050404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0" name="Rectangle 22"/>
              <p:cNvSpPr>
                <a:spLocks noChangeArrowheads="1"/>
              </p:cNvSpPr>
              <p:nvPr/>
            </p:nvSpPr>
            <p:spPr bwMode="auto">
              <a:xfrm>
                <a:off x="1968" y="2880"/>
                <a:ext cx="336" cy="144"/>
              </a:xfrm>
              <a:prstGeom prst="rect">
                <a:avLst/>
              </a:prstGeom>
              <a:grpFill/>
              <a:ln w="12700" algn="ctr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ctr"/>
                <a:endParaRPr lang="zh-CN" altLang="zh-CN" sz="1200" b="1" i="0">
                  <a:solidFill>
                    <a:srgbClr val="0066FF"/>
                  </a:solidFill>
                  <a:latin typeface="Tahoma" panose="020B060403050404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1" name="Rectangle 23"/>
              <p:cNvSpPr>
                <a:spLocks noChangeArrowheads="1"/>
              </p:cNvSpPr>
              <p:nvPr/>
            </p:nvSpPr>
            <p:spPr bwMode="auto">
              <a:xfrm>
                <a:off x="1968" y="3024"/>
                <a:ext cx="336" cy="144"/>
              </a:xfrm>
              <a:prstGeom prst="rect">
                <a:avLst/>
              </a:prstGeom>
              <a:grpFill/>
              <a:ln w="12700" algn="ctr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ctr"/>
                <a:endParaRPr lang="zh-CN" altLang="zh-CN" sz="1200" b="1" i="0">
                  <a:solidFill>
                    <a:srgbClr val="0066FF"/>
                  </a:solidFill>
                  <a:latin typeface="Tahoma" panose="020B060403050404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2" name="Rectangle 24"/>
              <p:cNvSpPr>
                <a:spLocks noChangeArrowheads="1"/>
              </p:cNvSpPr>
              <p:nvPr/>
            </p:nvSpPr>
            <p:spPr bwMode="auto">
              <a:xfrm>
                <a:off x="1968" y="3168"/>
                <a:ext cx="336" cy="144"/>
              </a:xfrm>
              <a:prstGeom prst="rect">
                <a:avLst/>
              </a:prstGeom>
              <a:grpFill/>
              <a:ln w="12700" algn="ctr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1200" b="1" i="0">
                    <a:solidFill>
                      <a:srgbClr val="0066FF"/>
                    </a:solidFill>
                    <a:latin typeface="Tahoma" panose="020B0604030504040204" pitchFamily="34" charset="0"/>
                    <a:ea typeface="宋体" panose="02010600030101010101" pitchFamily="2" charset="-122"/>
                  </a:rPr>
                  <a:t>25</a:t>
                </a:r>
                <a:endParaRPr lang="en-US" altLang="zh-CN" sz="1200" b="1" i="0">
                  <a:solidFill>
                    <a:srgbClr val="0066FF"/>
                  </a:solidFill>
                  <a:latin typeface="Tahoma" panose="020B060403050404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3" name="Rectangle 25"/>
              <p:cNvSpPr>
                <a:spLocks noChangeArrowheads="1"/>
              </p:cNvSpPr>
              <p:nvPr/>
            </p:nvSpPr>
            <p:spPr bwMode="auto">
              <a:xfrm>
                <a:off x="1968" y="3312"/>
                <a:ext cx="336" cy="144"/>
              </a:xfrm>
              <a:prstGeom prst="rect">
                <a:avLst/>
              </a:prstGeom>
              <a:grpFill/>
              <a:ln w="12700" algn="ctr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1200" b="1" i="0">
                    <a:solidFill>
                      <a:srgbClr val="0066FF"/>
                    </a:solidFill>
                    <a:latin typeface="Tahoma" panose="020B0604030504040204" pitchFamily="34" charset="0"/>
                    <a:ea typeface="宋体" panose="02010600030101010101" pitchFamily="2" charset="-122"/>
                  </a:rPr>
                  <a:t>29</a:t>
                </a:r>
                <a:endParaRPr lang="en-US" altLang="zh-CN" sz="1200" b="1" i="0">
                  <a:solidFill>
                    <a:srgbClr val="0066FF"/>
                  </a:solidFill>
                  <a:latin typeface="Tahoma" panose="020B060403050404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4" name="Rectangle 26"/>
              <p:cNvSpPr>
                <a:spLocks noChangeArrowheads="1"/>
              </p:cNvSpPr>
              <p:nvPr/>
            </p:nvSpPr>
            <p:spPr bwMode="auto">
              <a:xfrm>
                <a:off x="1968" y="2448"/>
                <a:ext cx="336" cy="144"/>
              </a:xfrm>
              <a:prstGeom prst="rect">
                <a:avLst/>
              </a:prstGeom>
              <a:grpFill/>
              <a:ln w="12700" algn="ctr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1200" b="1" i="0">
                    <a:solidFill>
                      <a:srgbClr val="0066FF"/>
                    </a:solidFill>
                    <a:latin typeface="Tahoma" panose="020B0604030504040204" pitchFamily="34" charset="0"/>
                    <a:ea typeface="宋体" panose="02010600030101010101" pitchFamily="2" charset="-122"/>
                  </a:rPr>
                  <a:t>5</a:t>
                </a:r>
                <a:endParaRPr lang="en-US" altLang="zh-CN" sz="1200" b="1" i="0">
                  <a:solidFill>
                    <a:srgbClr val="0066FF"/>
                  </a:solidFill>
                  <a:latin typeface="Tahoma" panose="020B060403050404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5" name="Rectangle 27"/>
              <p:cNvSpPr>
                <a:spLocks noChangeArrowheads="1"/>
              </p:cNvSpPr>
              <p:nvPr/>
            </p:nvSpPr>
            <p:spPr bwMode="auto">
              <a:xfrm>
                <a:off x="1968" y="2592"/>
                <a:ext cx="336" cy="144"/>
              </a:xfrm>
              <a:prstGeom prst="rect">
                <a:avLst/>
              </a:prstGeom>
              <a:grpFill/>
              <a:ln w="12700" algn="ctr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1200" b="1" i="0">
                    <a:solidFill>
                      <a:srgbClr val="0066FF"/>
                    </a:solidFill>
                    <a:latin typeface="Tahoma" panose="020B0604030504040204" pitchFamily="34" charset="0"/>
                    <a:ea typeface="宋体" panose="02010600030101010101" pitchFamily="2" charset="-122"/>
                  </a:rPr>
                  <a:t>9</a:t>
                </a:r>
                <a:endParaRPr lang="en-US" altLang="zh-CN" sz="1200" b="1" i="0">
                  <a:solidFill>
                    <a:srgbClr val="0066FF"/>
                  </a:solidFill>
                  <a:latin typeface="Tahoma" panose="020B060403050404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6" name="Rectangle 28"/>
              <p:cNvSpPr>
                <a:spLocks noChangeArrowheads="1"/>
              </p:cNvSpPr>
              <p:nvPr/>
            </p:nvSpPr>
            <p:spPr bwMode="auto">
              <a:xfrm>
                <a:off x="1968" y="2736"/>
                <a:ext cx="336" cy="144"/>
              </a:xfrm>
              <a:prstGeom prst="rect">
                <a:avLst/>
              </a:prstGeom>
              <a:grpFill/>
              <a:ln w="12700" algn="ctr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1200" b="1" i="0">
                    <a:solidFill>
                      <a:srgbClr val="0066FF"/>
                    </a:solidFill>
                    <a:latin typeface="Tahoma" panose="020B0604030504040204" pitchFamily="34" charset="0"/>
                    <a:ea typeface="宋体" panose="02010600030101010101" pitchFamily="2" charset="-122"/>
                  </a:rPr>
                  <a:t>13</a:t>
                </a:r>
                <a:endParaRPr lang="en-US" altLang="zh-CN" sz="1200" b="1" i="0">
                  <a:solidFill>
                    <a:srgbClr val="0066FF"/>
                  </a:solidFill>
                  <a:latin typeface="Tahoma" panose="020B060403050404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7" name="Rectangle 29"/>
              <p:cNvSpPr>
                <a:spLocks noChangeArrowheads="1"/>
              </p:cNvSpPr>
              <p:nvPr/>
            </p:nvSpPr>
            <p:spPr bwMode="auto">
              <a:xfrm>
                <a:off x="1968" y="2880"/>
                <a:ext cx="336" cy="144"/>
              </a:xfrm>
              <a:prstGeom prst="rect">
                <a:avLst/>
              </a:prstGeom>
              <a:grpFill/>
              <a:ln w="12700" algn="ctr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1200" b="1" i="0">
                    <a:solidFill>
                      <a:srgbClr val="0066FF"/>
                    </a:solidFill>
                    <a:latin typeface="Tahoma" panose="020B0604030504040204" pitchFamily="34" charset="0"/>
                    <a:ea typeface="宋体" panose="02010600030101010101" pitchFamily="2" charset="-122"/>
                  </a:rPr>
                  <a:t>17</a:t>
                </a:r>
                <a:endParaRPr lang="en-US" altLang="zh-CN" sz="1200" b="1" i="0">
                  <a:solidFill>
                    <a:srgbClr val="0066FF"/>
                  </a:solidFill>
                  <a:latin typeface="Tahoma" panose="020B060403050404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8" name="Rectangle 30"/>
              <p:cNvSpPr>
                <a:spLocks noChangeArrowheads="1"/>
              </p:cNvSpPr>
              <p:nvPr/>
            </p:nvSpPr>
            <p:spPr bwMode="auto">
              <a:xfrm>
                <a:off x="1968" y="3024"/>
                <a:ext cx="336" cy="144"/>
              </a:xfrm>
              <a:prstGeom prst="rect">
                <a:avLst/>
              </a:prstGeom>
              <a:grpFill/>
              <a:ln w="12700" algn="ctr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1200" b="1" i="0">
                    <a:solidFill>
                      <a:srgbClr val="0066FF"/>
                    </a:solidFill>
                    <a:latin typeface="Tahoma" panose="020B0604030504040204" pitchFamily="34" charset="0"/>
                    <a:ea typeface="宋体" panose="02010600030101010101" pitchFamily="2" charset="-122"/>
                  </a:rPr>
                  <a:t>21</a:t>
                </a:r>
                <a:endParaRPr lang="en-US" altLang="zh-CN" sz="1200" b="1" i="0">
                  <a:solidFill>
                    <a:srgbClr val="0066FF"/>
                  </a:solidFill>
                  <a:latin typeface="Tahoma" panose="020B060403050404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9" name="Rectangle 31"/>
              <p:cNvSpPr>
                <a:spLocks noChangeArrowheads="1"/>
              </p:cNvSpPr>
              <p:nvPr/>
            </p:nvSpPr>
            <p:spPr bwMode="auto">
              <a:xfrm>
                <a:off x="2496" y="2304"/>
                <a:ext cx="336" cy="144"/>
              </a:xfrm>
              <a:prstGeom prst="rect">
                <a:avLst/>
              </a:prstGeom>
              <a:grpFill/>
              <a:ln w="12700" algn="ctr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1200" b="1" i="0">
                    <a:solidFill>
                      <a:srgbClr val="0066FF"/>
                    </a:solidFill>
                    <a:latin typeface="Tahoma" panose="020B0604030504040204" pitchFamily="34" charset="0"/>
                    <a:ea typeface="宋体" panose="02010600030101010101" pitchFamily="2" charset="-122"/>
                  </a:rPr>
                  <a:t>2</a:t>
                </a:r>
                <a:endParaRPr lang="en-US" altLang="zh-CN" sz="1200" b="1" i="0">
                  <a:solidFill>
                    <a:srgbClr val="0066FF"/>
                  </a:solidFill>
                  <a:latin typeface="Tahoma" panose="020B060403050404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0" name="Rectangle 32"/>
              <p:cNvSpPr>
                <a:spLocks noChangeArrowheads="1"/>
              </p:cNvSpPr>
              <p:nvPr/>
            </p:nvSpPr>
            <p:spPr bwMode="auto">
              <a:xfrm>
                <a:off x="2496" y="2448"/>
                <a:ext cx="336" cy="144"/>
              </a:xfrm>
              <a:prstGeom prst="rect">
                <a:avLst/>
              </a:prstGeom>
              <a:grpFill/>
              <a:ln w="12700" algn="ctr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ctr"/>
                <a:endParaRPr lang="zh-CN" altLang="zh-CN" sz="1200" b="1" i="0">
                  <a:solidFill>
                    <a:srgbClr val="0066FF"/>
                  </a:solidFill>
                  <a:latin typeface="Tahoma" panose="020B060403050404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1" name="Rectangle 33"/>
              <p:cNvSpPr>
                <a:spLocks noChangeArrowheads="1"/>
              </p:cNvSpPr>
              <p:nvPr/>
            </p:nvSpPr>
            <p:spPr bwMode="auto">
              <a:xfrm>
                <a:off x="2496" y="2592"/>
                <a:ext cx="336" cy="144"/>
              </a:xfrm>
              <a:prstGeom prst="rect">
                <a:avLst/>
              </a:prstGeom>
              <a:grpFill/>
              <a:ln w="12700" algn="ctr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ctr"/>
                <a:endParaRPr lang="zh-CN" altLang="zh-CN" sz="1200" b="1" i="0">
                  <a:solidFill>
                    <a:srgbClr val="0066FF"/>
                  </a:solidFill>
                  <a:latin typeface="Tahoma" panose="020B060403050404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2" name="Rectangle 34"/>
              <p:cNvSpPr>
                <a:spLocks noChangeArrowheads="1"/>
              </p:cNvSpPr>
              <p:nvPr/>
            </p:nvSpPr>
            <p:spPr bwMode="auto">
              <a:xfrm>
                <a:off x="2496" y="2736"/>
                <a:ext cx="336" cy="144"/>
              </a:xfrm>
              <a:prstGeom prst="rect">
                <a:avLst/>
              </a:prstGeom>
              <a:grpFill/>
              <a:ln w="12700" algn="ctr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ctr"/>
                <a:endParaRPr lang="zh-CN" altLang="zh-CN" sz="1200" b="1" i="0">
                  <a:solidFill>
                    <a:srgbClr val="0066FF"/>
                  </a:solidFill>
                  <a:latin typeface="Tahoma" panose="020B060403050404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3" name="Rectangle 35"/>
              <p:cNvSpPr>
                <a:spLocks noChangeArrowheads="1"/>
              </p:cNvSpPr>
              <p:nvPr/>
            </p:nvSpPr>
            <p:spPr bwMode="auto">
              <a:xfrm>
                <a:off x="2496" y="2880"/>
                <a:ext cx="336" cy="144"/>
              </a:xfrm>
              <a:prstGeom prst="rect">
                <a:avLst/>
              </a:prstGeom>
              <a:grpFill/>
              <a:ln w="12700" algn="ctr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ctr"/>
                <a:endParaRPr lang="zh-CN" altLang="zh-CN" sz="1200" b="1" i="0">
                  <a:solidFill>
                    <a:srgbClr val="0066FF"/>
                  </a:solidFill>
                  <a:latin typeface="Tahoma" panose="020B060403050404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4" name="Rectangle 36"/>
              <p:cNvSpPr>
                <a:spLocks noChangeArrowheads="1"/>
              </p:cNvSpPr>
              <p:nvPr/>
            </p:nvSpPr>
            <p:spPr bwMode="auto">
              <a:xfrm>
                <a:off x="2496" y="3024"/>
                <a:ext cx="336" cy="144"/>
              </a:xfrm>
              <a:prstGeom prst="rect">
                <a:avLst/>
              </a:prstGeom>
              <a:grpFill/>
              <a:ln w="12700" algn="ctr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ctr"/>
                <a:endParaRPr lang="zh-CN" altLang="zh-CN" sz="1200" b="1" i="0">
                  <a:solidFill>
                    <a:srgbClr val="0066FF"/>
                  </a:solidFill>
                  <a:latin typeface="Tahoma" panose="020B060403050404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5" name="Rectangle 37"/>
              <p:cNvSpPr>
                <a:spLocks noChangeArrowheads="1"/>
              </p:cNvSpPr>
              <p:nvPr/>
            </p:nvSpPr>
            <p:spPr bwMode="auto">
              <a:xfrm>
                <a:off x="2496" y="3168"/>
                <a:ext cx="336" cy="144"/>
              </a:xfrm>
              <a:prstGeom prst="rect">
                <a:avLst/>
              </a:prstGeom>
              <a:grpFill/>
              <a:ln w="12700" algn="ctr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1200" b="1" i="0">
                    <a:solidFill>
                      <a:srgbClr val="0066FF"/>
                    </a:solidFill>
                    <a:latin typeface="Tahoma" panose="020B0604030504040204" pitchFamily="34" charset="0"/>
                    <a:ea typeface="宋体" panose="02010600030101010101" pitchFamily="2" charset="-122"/>
                  </a:rPr>
                  <a:t>26</a:t>
                </a:r>
                <a:endParaRPr lang="en-US" altLang="zh-CN" sz="1200" b="1" i="0">
                  <a:solidFill>
                    <a:srgbClr val="0066FF"/>
                  </a:solidFill>
                  <a:latin typeface="Tahoma" panose="020B060403050404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6" name="Rectangle 38"/>
              <p:cNvSpPr>
                <a:spLocks noChangeArrowheads="1"/>
              </p:cNvSpPr>
              <p:nvPr/>
            </p:nvSpPr>
            <p:spPr bwMode="auto">
              <a:xfrm>
                <a:off x="2496" y="3312"/>
                <a:ext cx="336" cy="144"/>
              </a:xfrm>
              <a:prstGeom prst="rect">
                <a:avLst/>
              </a:prstGeom>
              <a:grpFill/>
              <a:ln w="12700" algn="ctr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1200" b="1" i="0">
                    <a:solidFill>
                      <a:srgbClr val="0066FF"/>
                    </a:solidFill>
                    <a:latin typeface="Tahoma" panose="020B0604030504040204" pitchFamily="34" charset="0"/>
                    <a:ea typeface="宋体" panose="02010600030101010101" pitchFamily="2" charset="-122"/>
                  </a:rPr>
                  <a:t>30</a:t>
                </a:r>
                <a:endParaRPr lang="en-US" altLang="zh-CN" sz="1200" b="1" i="0">
                  <a:solidFill>
                    <a:srgbClr val="0066FF"/>
                  </a:solidFill>
                  <a:latin typeface="Tahoma" panose="020B060403050404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7" name="Rectangle 39"/>
              <p:cNvSpPr>
                <a:spLocks noChangeArrowheads="1"/>
              </p:cNvSpPr>
              <p:nvPr/>
            </p:nvSpPr>
            <p:spPr bwMode="auto">
              <a:xfrm>
                <a:off x="2496" y="2448"/>
                <a:ext cx="336" cy="144"/>
              </a:xfrm>
              <a:prstGeom prst="rect">
                <a:avLst/>
              </a:prstGeom>
              <a:grpFill/>
              <a:ln w="12700" algn="ctr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1200" b="1" i="0">
                    <a:solidFill>
                      <a:srgbClr val="0066FF"/>
                    </a:solidFill>
                    <a:latin typeface="Tahoma" panose="020B0604030504040204" pitchFamily="34" charset="0"/>
                    <a:ea typeface="宋体" panose="02010600030101010101" pitchFamily="2" charset="-122"/>
                  </a:rPr>
                  <a:t>6</a:t>
                </a:r>
                <a:endParaRPr lang="en-US" altLang="zh-CN" sz="1200" b="1" i="0">
                  <a:solidFill>
                    <a:srgbClr val="0066FF"/>
                  </a:solidFill>
                  <a:latin typeface="Tahoma" panose="020B060403050404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8" name="Rectangle 40"/>
              <p:cNvSpPr>
                <a:spLocks noChangeArrowheads="1"/>
              </p:cNvSpPr>
              <p:nvPr/>
            </p:nvSpPr>
            <p:spPr bwMode="auto">
              <a:xfrm>
                <a:off x="2496" y="2592"/>
                <a:ext cx="336" cy="144"/>
              </a:xfrm>
              <a:prstGeom prst="rect">
                <a:avLst/>
              </a:prstGeom>
              <a:grpFill/>
              <a:ln w="12700" algn="ctr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1200" b="1" i="0">
                    <a:solidFill>
                      <a:srgbClr val="0066FF"/>
                    </a:solidFill>
                    <a:latin typeface="Tahoma" panose="020B0604030504040204" pitchFamily="34" charset="0"/>
                    <a:ea typeface="宋体" panose="02010600030101010101" pitchFamily="2" charset="-122"/>
                  </a:rPr>
                  <a:t>10</a:t>
                </a:r>
                <a:endParaRPr lang="en-US" altLang="zh-CN" sz="1200" b="1" i="0">
                  <a:solidFill>
                    <a:srgbClr val="0066FF"/>
                  </a:solidFill>
                  <a:latin typeface="Tahoma" panose="020B060403050404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9" name="Rectangle 41"/>
              <p:cNvSpPr>
                <a:spLocks noChangeArrowheads="1"/>
              </p:cNvSpPr>
              <p:nvPr/>
            </p:nvSpPr>
            <p:spPr bwMode="auto">
              <a:xfrm>
                <a:off x="2496" y="2736"/>
                <a:ext cx="336" cy="144"/>
              </a:xfrm>
              <a:prstGeom prst="rect">
                <a:avLst/>
              </a:prstGeom>
              <a:grpFill/>
              <a:ln w="12700" algn="ctr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1200" b="1" i="0">
                    <a:solidFill>
                      <a:srgbClr val="0066FF"/>
                    </a:solidFill>
                    <a:latin typeface="Tahoma" panose="020B0604030504040204" pitchFamily="34" charset="0"/>
                    <a:ea typeface="宋体" panose="02010600030101010101" pitchFamily="2" charset="-122"/>
                  </a:rPr>
                  <a:t>14</a:t>
                </a:r>
                <a:endParaRPr lang="en-US" altLang="zh-CN" sz="1200" b="1" i="0">
                  <a:solidFill>
                    <a:srgbClr val="0066FF"/>
                  </a:solidFill>
                  <a:latin typeface="Tahoma" panose="020B060403050404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0" name="Rectangle 42"/>
              <p:cNvSpPr>
                <a:spLocks noChangeArrowheads="1"/>
              </p:cNvSpPr>
              <p:nvPr/>
            </p:nvSpPr>
            <p:spPr bwMode="auto">
              <a:xfrm>
                <a:off x="2496" y="2880"/>
                <a:ext cx="336" cy="144"/>
              </a:xfrm>
              <a:prstGeom prst="rect">
                <a:avLst/>
              </a:prstGeom>
              <a:grpFill/>
              <a:ln w="12700" algn="ctr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1200" b="1" i="0">
                    <a:solidFill>
                      <a:srgbClr val="0066FF"/>
                    </a:solidFill>
                    <a:latin typeface="Tahoma" panose="020B0604030504040204" pitchFamily="34" charset="0"/>
                    <a:ea typeface="宋体" panose="02010600030101010101" pitchFamily="2" charset="-122"/>
                  </a:rPr>
                  <a:t>18</a:t>
                </a:r>
                <a:endParaRPr lang="en-US" altLang="zh-CN" sz="1200" b="1" i="0">
                  <a:solidFill>
                    <a:srgbClr val="0066FF"/>
                  </a:solidFill>
                  <a:latin typeface="Tahoma" panose="020B060403050404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1" name="Rectangle 43"/>
              <p:cNvSpPr>
                <a:spLocks noChangeArrowheads="1"/>
              </p:cNvSpPr>
              <p:nvPr/>
            </p:nvSpPr>
            <p:spPr bwMode="auto">
              <a:xfrm>
                <a:off x="2496" y="3024"/>
                <a:ext cx="336" cy="144"/>
              </a:xfrm>
              <a:prstGeom prst="rect">
                <a:avLst/>
              </a:prstGeom>
              <a:grpFill/>
              <a:ln w="12700" algn="ctr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1200" b="1" i="0">
                    <a:solidFill>
                      <a:srgbClr val="0066FF"/>
                    </a:solidFill>
                    <a:latin typeface="Tahoma" panose="020B0604030504040204" pitchFamily="34" charset="0"/>
                    <a:ea typeface="宋体" panose="02010600030101010101" pitchFamily="2" charset="-122"/>
                  </a:rPr>
                  <a:t>22</a:t>
                </a:r>
                <a:endParaRPr lang="en-US" altLang="zh-CN" sz="1200" b="1" i="0">
                  <a:solidFill>
                    <a:srgbClr val="0066FF"/>
                  </a:solidFill>
                  <a:latin typeface="Tahoma" panose="020B060403050404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2" name="Rectangle 44"/>
              <p:cNvSpPr>
                <a:spLocks noChangeArrowheads="1"/>
              </p:cNvSpPr>
              <p:nvPr/>
            </p:nvSpPr>
            <p:spPr bwMode="auto">
              <a:xfrm>
                <a:off x="3024" y="2304"/>
                <a:ext cx="336" cy="144"/>
              </a:xfrm>
              <a:prstGeom prst="rect">
                <a:avLst/>
              </a:prstGeom>
              <a:grpFill/>
              <a:ln w="12700" algn="ctr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1200" b="1" i="0">
                    <a:solidFill>
                      <a:srgbClr val="0066FF"/>
                    </a:solidFill>
                    <a:latin typeface="Tahoma" panose="020B0604030504040204" pitchFamily="34" charset="0"/>
                    <a:ea typeface="宋体" panose="02010600030101010101" pitchFamily="2" charset="-122"/>
                  </a:rPr>
                  <a:t>3</a:t>
                </a:r>
                <a:endParaRPr lang="en-US" altLang="zh-CN" sz="1200" b="1" i="0">
                  <a:solidFill>
                    <a:srgbClr val="0066FF"/>
                  </a:solidFill>
                  <a:latin typeface="Tahoma" panose="020B060403050404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3" name="Rectangle 45"/>
              <p:cNvSpPr>
                <a:spLocks noChangeArrowheads="1"/>
              </p:cNvSpPr>
              <p:nvPr/>
            </p:nvSpPr>
            <p:spPr bwMode="auto">
              <a:xfrm>
                <a:off x="3024" y="2448"/>
                <a:ext cx="336" cy="144"/>
              </a:xfrm>
              <a:prstGeom prst="rect">
                <a:avLst/>
              </a:prstGeom>
              <a:grpFill/>
              <a:ln w="12700" algn="ctr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ctr"/>
                <a:endParaRPr lang="zh-CN" altLang="zh-CN" sz="1200" b="1" i="0">
                  <a:solidFill>
                    <a:srgbClr val="0066FF"/>
                  </a:solidFill>
                  <a:latin typeface="Tahoma" panose="020B060403050404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4" name="Rectangle 46"/>
              <p:cNvSpPr>
                <a:spLocks noChangeArrowheads="1"/>
              </p:cNvSpPr>
              <p:nvPr/>
            </p:nvSpPr>
            <p:spPr bwMode="auto">
              <a:xfrm>
                <a:off x="3024" y="2592"/>
                <a:ext cx="336" cy="144"/>
              </a:xfrm>
              <a:prstGeom prst="rect">
                <a:avLst/>
              </a:prstGeom>
              <a:grpFill/>
              <a:ln w="12700" algn="ctr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ctr"/>
                <a:endParaRPr lang="zh-CN" altLang="zh-CN" sz="1200" b="1" i="0">
                  <a:solidFill>
                    <a:srgbClr val="0066FF"/>
                  </a:solidFill>
                  <a:latin typeface="Tahoma" panose="020B060403050404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5" name="Rectangle 47"/>
              <p:cNvSpPr>
                <a:spLocks noChangeArrowheads="1"/>
              </p:cNvSpPr>
              <p:nvPr/>
            </p:nvSpPr>
            <p:spPr bwMode="auto">
              <a:xfrm>
                <a:off x="3024" y="2736"/>
                <a:ext cx="336" cy="144"/>
              </a:xfrm>
              <a:prstGeom prst="rect">
                <a:avLst/>
              </a:prstGeom>
              <a:grpFill/>
              <a:ln w="12700" algn="ctr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ctr"/>
                <a:endParaRPr lang="zh-CN" altLang="zh-CN" sz="1200" b="1" i="0">
                  <a:solidFill>
                    <a:srgbClr val="0066FF"/>
                  </a:solidFill>
                  <a:latin typeface="Tahoma" panose="020B060403050404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6" name="Rectangle 48"/>
              <p:cNvSpPr>
                <a:spLocks noChangeArrowheads="1"/>
              </p:cNvSpPr>
              <p:nvPr/>
            </p:nvSpPr>
            <p:spPr bwMode="auto">
              <a:xfrm>
                <a:off x="3024" y="2880"/>
                <a:ext cx="336" cy="144"/>
              </a:xfrm>
              <a:prstGeom prst="rect">
                <a:avLst/>
              </a:prstGeom>
              <a:grpFill/>
              <a:ln w="12700" algn="ctr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ctr"/>
                <a:endParaRPr lang="zh-CN" altLang="zh-CN" sz="1200" b="1" i="0">
                  <a:solidFill>
                    <a:srgbClr val="0066FF"/>
                  </a:solidFill>
                  <a:latin typeface="Tahoma" panose="020B060403050404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7" name="Rectangle 49"/>
              <p:cNvSpPr>
                <a:spLocks noChangeArrowheads="1"/>
              </p:cNvSpPr>
              <p:nvPr/>
            </p:nvSpPr>
            <p:spPr bwMode="auto">
              <a:xfrm>
                <a:off x="3024" y="3024"/>
                <a:ext cx="336" cy="144"/>
              </a:xfrm>
              <a:prstGeom prst="rect">
                <a:avLst/>
              </a:prstGeom>
              <a:grpFill/>
              <a:ln w="12700" algn="ctr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ctr"/>
                <a:endParaRPr lang="zh-CN" altLang="zh-CN" sz="1200" b="1" i="0">
                  <a:solidFill>
                    <a:srgbClr val="0066FF"/>
                  </a:solidFill>
                  <a:latin typeface="Tahoma" panose="020B060403050404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8" name="Rectangle 50"/>
              <p:cNvSpPr>
                <a:spLocks noChangeArrowheads="1"/>
              </p:cNvSpPr>
              <p:nvPr/>
            </p:nvSpPr>
            <p:spPr bwMode="auto">
              <a:xfrm>
                <a:off x="3024" y="3168"/>
                <a:ext cx="336" cy="144"/>
              </a:xfrm>
              <a:prstGeom prst="rect">
                <a:avLst/>
              </a:prstGeom>
              <a:grpFill/>
              <a:ln w="12700" algn="ctr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1200" b="1" i="0">
                    <a:solidFill>
                      <a:srgbClr val="0066FF"/>
                    </a:solidFill>
                    <a:latin typeface="Tahoma" panose="020B0604030504040204" pitchFamily="34" charset="0"/>
                    <a:ea typeface="宋体" panose="02010600030101010101" pitchFamily="2" charset="-122"/>
                  </a:rPr>
                  <a:t>27</a:t>
                </a:r>
                <a:endParaRPr lang="en-US" altLang="zh-CN" sz="1200" b="1" i="0">
                  <a:solidFill>
                    <a:srgbClr val="0066FF"/>
                  </a:solidFill>
                  <a:latin typeface="Tahoma" panose="020B060403050404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9" name="Rectangle 51"/>
              <p:cNvSpPr>
                <a:spLocks noChangeArrowheads="1"/>
              </p:cNvSpPr>
              <p:nvPr/>
            </p:nvSpPr>
            <p:spPr bwMode="auto">
              <a:xfrm>
                <a:off x="3024" y="3312"/>
                <a:ext cx="336" cy="144"/>
              </a:xfrm>
              <a:prstGeom prst="rect">
                <a:avLst/>
              </a:prstGeom>
              <a:grpFill/>
              <a:ln w="12700" algn="ctr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1200" b="1" i="0">
                    <a:solidFill>
                      <a:srgbClr val="0066FF"/>
                    </a:solidFill>
                    <a:latin typeface="Tahoma" panose="020B0604030504040204" pitchFamily="34" charset="0"/>
                    <a:ea typeface="宋体" panose="02010600030101010101" pitchFamily="2" charset="-122"/>
                  </a:rPr>
                  <a:t>31</a:t>
                </a:r>
                <a:endParaRPr lang="en-US" altLang="zh-CN" sz="1200" b="1" i="0">
                  <a:solidFill>
                    <a:srgbClr val="0066FF"/>
                  </a:solidFill>
                  <a:latin typeface="Tahoma" panose="020B060403050404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70" name="Rectangle 52"/>
              <p:cNvSpPr>
                <a:spLocks noChangeArrowheads="1"/>
              </p:cNvSpPr>
              <p:nvPr/>
            </p:nvSpPr>
            <p:spPr bwMode="auto">
              <a:xfrm>
                <a:off x="3024" y="2448"/>
                <a:ext cx="336" cy="144"/>
              </a:xfrm>
              <a:prstGeom prst="rect">
                <a:avLst/>
              </a:prstGeom>
              <a:grpFill/>
              <a:ln w="12700" algn="ctr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1200" b="1" i="0">
                    <a:solidFill>
                      <a:srgbClr val="0066FF"/>
                    </a:solidFill>
                    <a:latin typeface="Tahoma" panose="020B0604030504040204" pitchFamily="34" charset="0"/>
                    <a:ea typeface="宋体" panose="02010600030101010101" pitchFamily="2" charset="-122"/>
                  </a:rPr>
                  <a:t>7</a:t>
                </a:r>
                <a:endParaRPr lang="en-US" altLang="zh-CN" sz="1200" b="1" i="0">
                  <a:solidFill>
                    <a:srgbClr val="0066FF"/>
                  </a:solidFill>
                  <a:latin typeface="Tahoma" panose="020B060403050404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71" name="Rectangle 53"/>
              <p:cNvSpPr>
                <a:spLocks noChangeArrowheads="1"/>
              </p:cNvSpPr>
              <p:nvPr/>
            </p:nvSpPr>
            <p:spPr bwMode="auto">
              <a:xfrm>
                <a:off x="3024" y="2592"/>
                <a:ext cx="336" cy="144"/>
              </a:xfrm>
              <a:prstGeom prst="rect">
                <a:avLst/>
              </a:prstGeom>
              <a:grpFill/>
              <a:ln w="12700" algn="ctr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1200" b="1" i="0">
                    <a:solidFill>
                      <a:srgbClr val="0066FF"/>
                    </a:solidFill>
                    <a:latin typeface="Tahoma" panose="020B0604030504040204" pitchFamily="34" charset="0"/>
                    <a:ea typeface="宋体" panose="02010600030101010101" pitchFamily="2" charset="-122"/>
                  </a:rPr>
                  <a:t>11</a:t>
                </a:r>
                <a:endParaRPr lang="en-US" altLang="zh-CN" sz="1200" b="1" i="0">
                  <a:solidFill>
                    <a:srgbClr val="0066FF"/>
                  </a:solidFill>
                  <a:latin typeface="Tahoma" panose="020B060403050404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72" name="Rectangle 54"/>
              <p:cNvSpPr>
                <a:spLocks noChangeArrowheads="1"/>
              </p:cNvSpPr>
              <p:nvPr/>
            </p:nvSpPr>
            <p:spPr bwMode="auto">
              <a:xfrm>
                <a:off x="3024" y="2736"/>
                <a:ext cx="336" cy="144"/>
              </a:xfrm>
              <a:prstGeom prst="rect">
                <a:avLst/>
              </a:prstGeom>
              <a:grpFill/>
              <a:ln w="12700" algn="ctr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1200" b="1" i="0">
                    <a:solidFill>
                      <a:srgbClr val="0066FF"/>
                    </a:solidFill>
                    <a:latin typeface="Tahoma" panose="020B0604030504040204" pitchFamily="34" charset="0"/>
                    <a:ea typeface="宋体" panose="02010600030101010101" pitchFamily="2" charset="-122"/>
                  </a:rPr>
                  <a:t>15</a:t>
                </a:r>
                <a:endParaRPr lang="en-US" altLang="zh-CN" sz="1200" b="1" i="0">
                  <a:solidFill>
                    <a:srgbClr val="0066FF"/>
                  </a:solidFill>
                  <a:latin typeface="Tahoma" panose="020B060403050404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73" name="Rectangle 55"/>
              <p:cNvSpPr>
                <a:spLocks noChangeArrowheads="1"/>
              </p:cNvSpPr>
              <p:nvPr/>
            </p:nvSpPr>
            <p:spPr bwMode="auto">
              <a:xfrm>
                <a:off x="3024" y="2880"/>
                <a:ext cx="336" cy="144"/>
              </a:xfrm>
              <a:prstGeom prst="rect">
                <a:avLst/>
              </a:prstGeom>
              <a:grpFill/>
              <a:ln w="12700" algn="ctr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1200" b="1" i="0">
                    <a:solidFill>
                      <a:srgbClr val="0066FF"/>
                    </a:solidFill>
                    <a:latin typeface="Tahoma" panose="020B0604030504040204" pitchFamily="34" charset="0"/>
                    <a:ea typeface="宋体" panose="02010600030101010101" pitchFamily="2" charset="-122"/>
                  </a:rPr>
                  <a:t>19</a:t>
                </a:r>
                <a:endParaRPr lang="en-US" altLang="zh-CN" sz="1200" b="1" i="0">
                  <a:solidFill>
                    <a:srgbClr val="0066FF"/>
                  </a:solidFill>
                  <a:latin typeface="Tahoma" panose="020B060403050404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74" name="Rectangle 56"/>
              <p:cNvSpPr>
                <a:spLocks noChangeArrowheads="1"/>
              </p:cNvSpPr>
              <p:nvPr/>
            </p:nvSpPr>
            <p:spPr bwMode="auto">
              <a:xfrm>
                <a:off x="3024" y="3024"/>
                <a:ext cx="336" cy="144"/>
              </a:xfrm>
              <a:prstGeom prst="rect">
                <a:avLst/>
              </a:prstGeom>
              <a:grpFill/>
              <a:ln w="12700" algn="ctr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1200" b="1" i="0">
                    <a:solidFill>
                      <a:srgbClr val="0066FF"/>
                    </a:solidFill>
                    <a:latin typeface="Tahoma" panose="020B0604030504040204" pitchFamily="34" charset="0"/>
                    <a:ea typeface="宋体" panose="02010600030101010101" pitchFamily="2" charset="-122"/>
                  </a:rPr>
                  <a:t>23</a:t>
                </a:r>
                <a:endParaRPr lang="en-US" altLang="zh-CN" sz="1200" b="1" i="0">
                  <a:solidFill>
                    <a:srgbClr val="0066FF"/>
                  </a:solidFill>
                  <a:latin typeface="Tahoma" panose="020B0604030504040204" pitchFamily="34" charset="0"/>
                  <a:ea typeface="宋体" panose="02010600030101010101" pitchFamily="2" charset="-122"/>
                </a:endParaRPr>
              </a:p>
            </p:txBody>
          </p:sp>
        </p:grpSp>
      </p:grpSp>
      <p:sp>
        <p:nvSpPr>
          <p:cNvPr id="79" name="Rectangle 71"/>
          <p:cNvSpPr txBox="1">
            <a:spLocks noChangeArrowheads="1"/>
          </p:cNvSpPr>
          <p:nvPr/>
        </p:nvSpPr>
        <p:spPr>
          <a:xfrm>
            <a:off x="5832819" y="2636593"/>
            <a:ext cx="4682782" cy="157692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000" dirty="0" smtClean="0">
                <a:solidFill>
                  <a:srgbClr val="3333CC"/>
                </a:solidFill>
                <a:sym typeface="Wingdings" panose="05000000000000000000" pitchFamily="2" charset="2"/>
              </a:rPr>
              <a:t></a:t>
            </a:r>
            <a:r>
              <a:rPr lang="zh-CN" altLang="en-US" sz="2400" dirty="0" smtClean="0">
                <a:latin typeface="+mn-ea"/>
              </a:rPr>
              <a:t>相邻地址处于不同存储体中</a:t>
            </a:r>
            <a:endParaRPr lang="en-US" altLang="zh-CN" sz="2400" dirty="0" smtClean="0">
              <a:latin typeface="+mn-ea"/>
            </a:endParaRPr>
          </a:p>
          <a:p>
            <a:pPr marL="0" indent="0" fontAlgn="auto">
              <a:spcAft>
                <a:spcPts val="0"/>
              </a:spcAft>
              <a:buNone/>
            </a:pPr>
            <a:r>
              <a:rPr lang="zh-CN" altLang="en-US" sz="2000" dirty="0">
                <a:solidFill>
                  <a:srgbClr val="3333CC"/>
                </a:solidFill>
                <a:sym typeface="Wingdings" panose="05000000000000000000" pitchFamily="2" charset="2"/>
              </a:rPr>
              <a:t></a:t>
            </a:r>
            <a:r>
              <a:rPr lang="zh-CN" altLang="en-US" sz="2400" dirty="0">
                <a:latin typeface="+mn-ea"/>
              </a:rPr>
              <a:t>多</a:t>
            </a:r>
            <a:r>
              <a:rPr lang="zh-CN" altLang="en-US" sz="2400" dirty="0" smtClean="0">
                <a:latin typeface="+mn-ea"/>
              </a:rPr>
              <a:t>模块并行</a:t>
            </a:r>
            <a:endParaRPr lang="en-US" altLang="zh-CN" sz="2400" dirty="0" smtClean="0">
              <a:latin typeface="+mn-ea"/>
            </a:endParaRPr>
          </a:p>
          <a:p>
            <a:pPr marL="0" indent="0" fontAlgn="auto">
              <a:spcAft>
                <a:spcPts val="0"/>
              </a:spcAft>
              <a:buNone/>
            </a:pPr>
            <a:r>
              <a:rPr lang="zh-CN" altLang="en-US" sz="2000" dirty="0" smtClean="0">
                <a:solidFill>
                  <a:srgbClr val="3333CC"/>
                </a:solidFill>
                <a:sym typeface="Wingdings" panose="05000000000000000000" pitchFamily="2" charset="2"/>
              </a:rPr>
              <a:t></a:t>
            </a:r>
            <a:r>
              <a:rPr lang="zh-CN" altLang="en-US" sz="2400" dirty="0" smtClean="0">
                <a:latin typeface="+mn-ea"/>
              </a:rPr>
              <a:t>性能提升</a:t>
            </a:r>
            <a:endParaRPr lang="zh-CN" altLang="en-US" sz="2400" dirty="0" smtClean="0">
              <a:latin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2" dur="500"/>
                                        <p:tgtEl>
                                          <p:spTgt spid="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7" dur="500"/>
                                        <p:tgtEl>
                                          <p:spTgt spid="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p="http://schemas.openxmlformats.org/presentationml/2006/main">
  <p:tag name="KSO_WM_TAG_VERSION" val="1.0"/>
  <p:tag name="KSO_WM_TEMPLATE_CATEGORY" val="custom"/>
  <p:tag name="KSO_WM_TEMPLATE_INDEX" val="20184553"/>
</p:tagLst>
</file>

<file path=ppt/tags/tag2.xml><?xml version="1.0" encoding="utf-8"?>
<p:tagLst xmlns:p="http://schemas.openxmlformats.org/presentationml/2006/main">
  <p:tag name="KSO_WM_TAG_VERSION" val="1.0"/>
  <p:tag name="KSO_WM_TEMPLATE_CATEGORY" val="custom"/>
  <p:tag name="KSO_WM_TEMPLATE_INDEX" val="20184553"/>
</p:tagLst>
</file>

<file path=ppt/tags/tag3.xml><?xml version="1.0" encoding="utf-8"?>
<p:tagLst xmlns:p="http://schemas.openxmlformats.org/presentationml/2006/main">
  <p:tag name="KSO_WM_TEMPLATE_TOPIC_DEFAULT" val="1"/>
  <p:tag name="KSO_WM_TEMPLATE_JOB_ID" val="2"/>
  <p:tag name="KSO_WM_TEMPLATE_SCENE_ID" val="1"/>
  <p:tag name="KSO_WM_TEMPLATE_OUTLINE_ID" val="15"/>
  <p:tag name="KSO_WM_TEMPLATE_TOPIC_ID" val="2869567"/>
  <p:tag name="KSO_WM_BEAUTIFY_FLAG" val="#wm#"/>
  <p:tag name="KSO_WM_TAG_VERSION" val="1.0"/>
  <p:tag name="KSO_WM_TEMPLATE_INDEX" val="20184553"/>
  <p:tag name="KSO_WM_TEMPLATE_CATEGORY" val="custom"/>
  <p:tag name="KSO_WM_TEMPLATE_THUMBS_INDEX" val="1"/>
</p:tagLst>
</file>

<file path=ppt/tags/tag4.xml><?xml version="1.0" encoding="utf-8"?>
<p:tagLst xmlns:p="http://schemas.openxmlformats.org/presentationml/2006/main">
  <p:tag name="COMMONDATA" val="eyJoZGlkIjoiOWMzMjdlMmU2YTZjMTI3Y2NjMGFiZWQwMzk5Mzg0ODQifQ==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nordridesign">
  <a:themeElements>
    <a:clrScheme name="1_nordridesign 1">
      <a:dk1>
        <a:srgbClr val="000000"/>
      </a:dk1>
      <a:lt1>
        <a:srgbClr val="FFFFFF"/>
      </a:lt1>
      <a:dk2>
        <a:srgbClr val="000000"/>
      </a:dk2>
      <a:lt2>
        <a:srgbClr val="B2B2B2"/>
      </a:lt2>
      <a:accent1>
        <a:srgbClr val="333333"/>
      </a:accent1>
      <a:accent2>
        <a:srgbClr val="080808"/>
      </a:accent2>
      <a:accent3>
        <a:srgbClr val="FFFFFF"/>
      </a:accent3>
      <a:accent4>
        <a:srgbClr val="000000"/>
      </a:accent4>
      <a:accent5>
        <a:srgbClr val="ADADAD"/>
      </a:accent5>
      <a:accent6>
        <a:srgbClr val="060606"/>
      </a:accent6>
      <a:hlink>
        <a:srgbClr val="FFCC00"/>
      </a:hlink>
      <a:folHlink>
        <a:srgbClr val="FF6600"/>
      </a:folHlink>
    </a:clrScheme>
    <a:fontScheme name="1_nordridesign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12700"/>
      </a:spPr>
      <a:bodyPr rtlCol="0" anchor="ctr"/>
      <a:lstStyle>
        <a:defPPr algn="ctr">
          <a:defRPr i="0" dirty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1_nordridesign 1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333333"/>
        </a:accent1>
        <a:accent2>
          <a:srgbClr val="080808"/>
        </a:accent2>
        <a:accent3>
          <a:srgbClr val="FFFFFF"/>
        </a:accent3>
        <a:accent4>
          <a:srgbClr val="000000"/>
        </a:accent4>
        <a:accent5>
          <a:srgbClr val="ADADAD"/>
        </a:accent5>
        <a:accent6>
          <a:srgbClr val="060606"/>
        </a:accent6>
        <a:hlink>
          <a:srgbClr val="FFCC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2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0F6FC6"/>
        </a:accent1>
        <a:accent2>
          <a:srgbClr val="009DD9"/>
        </a:accent2>
        <a:accent3>
          <a:srgbClr val="FFFFFF"/>
        </a:accent3>
        <a:accent4>
          <a:srgbClr val="000000"/>
        </a:accent4>
        <a:accent5>
          <a:srgbClr val="AABBDF"/>
        </a:accent5>
        <a:accent6>
          <a:srgbClr val="008EC4"/>
        </a:accent6>
        <a:hlink>
          <a:srgbClr val="E2D700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3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4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5">
        <a:dk1>
          <a:srgbClr val="000000"/>
        </a:dk1>
        <a:lt1>
          <a:srgbClr val="080808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6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7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FF00"/>
        </a:accent1>
        <a:accent2>
          <a:srgbClr val="FFCC00"/>
        </a:accent2>
        <a:accent3>
          <a:srgbClr val="AAAAAA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8">
        <a:dk1>
          <a:srgbClr val="FFFFFF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9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nordridesign">
  <a:themeElements>
    <a:clrScheme name="1_nordridesign 1">
      <a:dk1>
        <a:srgbClr val="000000"/>
      </a:dk1>
      <a:lt1>
        <a:srgbClr val="FFFFFF"/>
      </a:lt1>
      <a:dk2>
        <a:srgbClr val="000000"/>
      </a:dk2>
      <a:lt2>
        <a:srgbClr val="B2B2B2"/>
      </a:lt2>
      <a:accent1>
        <a:srgbClr val="333333"/>
      </a:accent1>
      <a:accent2>
        <a:srgbClr val="080808"/>
      </a:accent2>
      <a:accent3>
        <a:srgbClr val="FFFFFF"/>
      </a:accent3>
      <a:accent4>
        <a:srgbClr val="000000"/>
      </a:accent4>
      <a:accent5>
        <a:srgbClr val="ADADAD"/>
      </a:accent5>
      <a:accent6>
        <a:srgbClr val="060606"/>
      </a:accent6>
      <a:hlink>
        <a:srgbClr val="FFCC00"/>
      </a:hlink>
      <a:folHlink>
        <a:srgbClr val="FF6600"/>
      </a:folHlink>
    </a:clrScheme>
    <a:fontScheme name="1_nordridesign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1_nordridesign 1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333333"/>
        </a:accent1>
        <a:accent2>
          <a:srgbClr val="080808"/>
        </a:accent2>
        <a:accent3>
          <a:srgbClr val="FFFFFF"/>
        </a:accent3>
        <a:accent4>
          <a:srgbClr val="000000"/>
        </a:accent4>
        <a:accent5>
          <a:srgbClr val="ADADAD"/>
        </a:accent5>
        <a:accent6>
          <a:srgbClr val="060606"/>
        </a:accent6>
        <a:hlink>
          <a:srgbClr val="FFCC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2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0F6FC6"/>
        </a:accent1>
        <a:accent2>
          <a:srgbClr val="009DD9"/>
        </a:accent2>
        <a:accent3>
          <a:srgbClr val="FFFFFF"/>
        </a:accent3>
        <a:accent4>
          <a:srgbClr val="000000"/>
        </a:accent4>
        <a:accent5>
          <a:srgbClr val="AABBDF"/>
        </a:accent5>
        <a:accent6>
          <a:srgbClr val="008EC4"/>
        </a:accent6>
        <a:hlink>
          <a:srgbClr val="E2D700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3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4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5">
        <a:dk1>
          <a:srgbClr val="000000"/>
        </a:dk1>
        <a:lt1>
          <a:srgbClr val="080808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6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7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FF00"/>
        </a:accent1>
        <a:accent2>
          <a:srgbClr val="FFCC00"/>
        </a:accent2>
        <a:accent3>
          <a:srgbClr val="AAAAAA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8">
        <a:dk1>
          <a:srgbClr val="FFFFFF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9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自定义设计方案">
  <a:themeElements>
    <a:clrScheme name="自定义 118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66BE"/>
      </a:accent1>
      <a:accent2>
        <a:srgbClr val="ABA7A7"/>
      </a:accent2>
      <a:accent3>
        <a:srgbClr val="0066BE"/>
      </a:accent3>
      <a:accent4>
        <a:srgbClr val="ABA7A7"/>
      </a:accent4>
      <a:accent5>
        <a:srgbClr val="0237D8"/>
      </a:accent5>
      <a:accent6>
        <a:srgbClr val="ABA7A7"/>
      </a:accent6>
      <a:hlink>
        <a:srgbClr val="0066BE"/>
      </a:hlink>
      <a:folHlink>
        <a:srgbClr val="ABA7A7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noFill/>
        <a:ln w="57150">
          <a:solidFill>
            <a:srgbClr val="FF6600"/>
          </a:solidFill>
          <a:round/>
          <a:tailEnd type="triangle" w="med" len="med"/>
        </a:ln>
      </a:spPr>
      <a:bodyPr vert="horz" wrap="square" lIns="91440" tIns="45720" rIns="91440" bIns="45720" numCol="1" anchor="t" anchorCtr="0" compatLnSpc="1"/>
      <a:lstStyle>
        <a:defPPr>
          <a:defRPr sz="4000">
            <a:solidFill>
              <a:schemeClr val="bg2">
                <a:lumMod val="75000"/>
              </a:schemeClr>
            </a:solidFill>
          </a:defRPr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">
  <a:themeElements>
    <a:clrScheme name="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00000"/>
      </a:accent1>
      <a:accent2>
        <a:srgbClr val="000000"/>
      </a:accent2>
      <a:accent3>
        <a:srgbClr val="000000"/>
      </a:accent3>
      <a:accent4>
        <a:srgbClr val="000000"/>
      </a:accent4>
      <a:accent5>
        <a:srgbClr val="000000"/>
      </a:accent5>
      <a:accent6>
        <a:srgbClr val="FFFFFF"/>
      </a:accent6>
      <a:hlink>
        <a:srgbClr val="0563C1"/>
      </a:hlink>
      <a:folHlink>
        <a:srgbClr val="954F72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3_nordridesign">
  <a:themeElements>
    <a:clrScheme name="1_nordridesign 1">
      <a:dk1>
        <a:srgbClr val="000000"/>
      </a:dk1>
      <a:lt1>
        <a:srgbClr val="FFFFFF"/>
      </a:lt1>
      <a:dk2>
        <a:srgbClr val="000000"/>
      </a:dk2>
      <a:lt2>
        <a:srgbClr val="B2B2B2"/>
      </a:lt2>
      <a:accent1>
        <a:srgbClr val="333333"/>
      </a:accent1>
      <a:accent2>
        <a:srgbClr val="080808"/>
      </a:accent2>
      <a:accent3>
        <a:srgbClr val="FFFFFF"/>
      </a:accent3>
      <a:accent4>
        <a:srgbClr val="000000"/>
      </a:accent4>
      <a:accent5>
        <a:srgbClr val="ADADAD"/>
      </a:accent5>
      <a:accent6>
        <a:srgbClr val="060606"/>
      </a:accent6>
      <a:hlink>
        <a:srgbClr val="FFCC00"/>
      </a:hlink>
      <a:folHlink>
        <a:srgbClr val="FF6600"/>
      </a:folHlink>
    </a:clrScheme>
    <a:fontScheme name="1_nordridesign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1_nordridesign 1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333333"/>
        </a:accent1>
        <a:accent2>
          <a:srgbClr val="080808"/>
        </a:accent2>
        <a:accent3>
          <a:srgbClr val="FFFFFF"/>
        </a:accent3>
        <a:accent4>
          <a:srgbClr val="000000"/>
        </a:accent4>
        <a:accent5>
          <a:srgbClr val="ADADAD"/>
        </a:accent5>
        <a:accent6>
          <a:srgbClr val="060606"/>
        </a:accent6>
        <a:hlink>
          <a:srgbClr val="FFCC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2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0F6FC6"/>
        </a:accent1>
        <a:accent2>
          <a:srgbClr val="009DD9"/>
        </a:accent2>
        <a:accent3>
          <a:srgbClr val="FFFFFF"/>
        </a:accent3>
        <a:accent4>
          <a:srgbClr val="000000"/>
        </a:accent4>
        <a:accent5>
          <a:srgbClr val="AABBDF"/>
        </a:accent5>
        <a:accent6>
          <a:srgbClr val="008EC4"/>
        </a:accent6>
        <a:hlink>
          <a:srgbClr val="E2D700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3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4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5">
        <a:dk1>
          <a:srgbClr val="000000"/>
        </a:dk1>
        <a:lt1>
          <a:srgbClr val="080808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6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7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FF00"/>
        </a:accent1>
        <a:accent2>
          <a:srgbClr val="FFCC00"/>
        </a:accent2>
        <a:accent3>
          <a:srgbClr val="AAAAAA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8">
        <a:dk1>
          <a:srgbClr val="FFFFFF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9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4_nordridesign">
  <a:themeElements>
    <a:clrScheme name="2_nordridesign 1">
      <a:dk1>
        <a:srgbClr val="000000"/>
      </a:dk1>
      <a:lt1>
        <a:srgbClr val="FFFFFF"/>
      </a:lt1>
      <a:dk2>
        <a:srgbClr val="000000"/>
      </a:dk2>
      <a:lt2>
        <a:srgbClr val="B2B2B2"/>
      </a:lt2>
      <a:accent1>
        <a:srgbClr val="333333"/>
      </a:accent1>
      <a:accent2>
        <a:srgbClr val="080808"/>
      </a:accent2>
      <a:accent3>
        <a:srgbClr val="FFFFFF"/>
      </a:accent3>
      <a:accent4>
        <a:srgbClr val="000000"/>
      </a:accent4>
      <a:accent5>
        <a:srgbClr val="ADADAD"/>
      </a:accent5>
      <a:accent6>
        <a:srgbClr val="060606"/>
      </a:accent6>
      <a:hlink>
        <a:srgbClr val="FFCC00"/>
      </a:hlink>
      <a:folHlink>
        <a:srgbClr val="FF6600"/>
      </a:folHlink>
    </a:clrScheme>
    <a:fontScheme name="2_nordridesign">
      <a:majorFont>
        <a:latin typeface="黑体"/>
        <a:ea typeface="宋体"/>
        <a:cs typeface=""/>
      </a:majorFont>
      <a:minorFont>
        <a:latin typeface="黑体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2_nordridesign 1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333333"/>
        </a:accent1>
        <a:accent2>
          <a:srgbClr val="080808"/>
        </a:accent2>
        <a:accent3>
          <a:srgbClr val="FFFFFF"/>
        </a:accent3>
        <a:accent4>
          <a:srgbClr val="000000"/>
        </a:accent4>
        <a:accent5>
          <a:srgbClr val="ADADAD"/>
        </a:accent5>
        <a:accent6>
          <a:srgbClr val="060606"/>
        </a:accent6>
        <a:hlink>
          <a:srgbClr val="FFCC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nordridesign 2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0F6FC6"/>
        </a:accent1>
        <a:accent2>
          <a:srgbClr val="009DD9"/>
        </a:accent2>
        <a:accent3>
          <a:srgbClr val="FFFFFF"/>
        </a:accent3>
        <a:accent4>
          <a:srgbClr val="000000"/>
        </a:accent4>
        <a:accent5>
          <a:srgbClr val="AABBDF"/>
        </a:accent5>
        <a:accent6>
          <a:srgbClr val="008EC4"/>
        </a:accent6>
        <a:hlink>
          <a:srgbClr val="E2D700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nordridesign 3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nordridesign 4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nordridesign 5">
        <a:dk1>
          <a:srgbClr val="000000"/>
        </a:dk1>
        <a:lt1>
          <a:srgbClr val="080808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nordridesign 6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nordridesign 7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FF00"/>
        </a:accent1>
        <a:accent2>
          <a:srgbClr val="FFCC00"/>
        </a:accent2>
        <a:accent3>
          <a:srgbClr val="AAAAAA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nordridesign 8">
        <a:dk1>
          <a:srgbClr val="FFFFFF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nordridesign 9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5_nordridesign">
  <a:themeElements>
    <a:clrScheme name="1_nordridesign 1">
      <a:dk1>
        <a:srgbClr val="000000"/>
      </a:dk1>
      <a:lt1>
        <a:srgbClr val="FFFFFF"/>
      </a:lt1>
      <a:dk2>
        <a:srgbClr val="000000"/>
      </a:dk2>
      <a:lt2>
        <a:srgbClr val="B2B2B2"/>
      </a:lt2>
      <a:accent1>
        <a:srgbClr val="333333"/>
      </a:accent1>
      <a:accent2>
        <a:srgbClr val="080808"/>
      </a:accent2>
      <a:accent3>
        <a:srgbClr val="FFFFFF"/>
      </a:accent3>
      <a:accent4>
        <a:srgbClr val="000000"/>
      </a:accent4>
      <a:accent5>
        <a:srgbClr val="ADADAD"/>
      </a:accent5>
      <a:accent6>
        <a:srgbClr val="060606"/>
      </a:accent6>
      <a:hlink>
        <a:srgbClr val="FFCC00"/>
      </a:hlink>
      <a:folHlink>
        <a:srgbClr val="FF6600"/>
      </a:folHlink>
    </a:clrScheme>
    <a:fontScheme name="1_nordridesign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1_nordridesign 1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333333"/>
        </a:accent1>
        <a:accent2>
          <a:srgbClr val="080808"/>
        </a:accent2>
        <a:accent3>
          <a:srgbClr val="FFFFFF"/>
        </a:accent3>
        <a:accent4>
          <a:srgbClr val="000000"/>
        </a:accent4>
        <a:accent5>
          <a:srgbClr val="ADADAD"/>
        </a:accent5>
        <a:accent6>
          <a:srgbClr val="060606"/>
        </a:accent6>
        <a:hlink>
          <a:srgbClr val="FFCC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2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0F6FC6"/>
        </a:accent1>
        <a:accent2>
          <a:srgbClr val="009DD9"/>
        </a:accent2>
        <a:accent3>
          <a:srgbClr val="FFFFFF"/>
        </a:accent3>
        <a:accent4>
          <a:srgbClr val="000000"/>
        </a:accent4>
        <a:accent5>
          <a:srgbClr val="AABBDF"/>
        </a:accent5>
        <a:accent6>
          <a:srgbClr val="008EC4"/>
        </a:accent6>
        <a:hlink>
          <a:srgbClr val="E2D700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3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4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5">
        <a:dk1>
          <a:srgbClr val="000000"/>
        </a:dk1>
        <a:lt1>
          <a:srgbClr val="080808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6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7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FF00"/>
        </a:accent1>
        <a:accent2>
          <a:srgbClr val="FFCC00"/>
        </a:accent2>
        <a:accent3>
          <a:srgbClr val="AAAAAA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8">
        <a:dk1>
          <a:srgbClr val="FFFFFF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9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5838</Words>
  <Application>WPS 演示</Application>
  <PresentationFormat>宽屏</PresentationFormat>
  <Paragraphs>2029</Paragraphs>
  <Slides>40</Slides>
  <Notes>39</Notes>
  <HiddenSlides>0</HiddenSlides>
  <MMClips>0</MMClips>
  <ScaleCrop>false</ScaleCrop>
  <HeadingPairs>
    <vt:vector size="6" baseType="variant">
      <vt:variant>
        <vt:lpstr>已用的字体</vt:lpstr>
      </vt:variant>
      <vt:variant>
        <vt:i4>20</vt:i4>
      </vt:variant>
      <vt:variant>
        <vt:lpstr>主题</vt:lpstr>
      </vt:variant>
      <vt:variant>
        <vt:i4>8</vt:i4>
      </vt:variant>
      <vt:variant>
        <vt:lpstr>幻灯片标题</vt:lpstr>
      </vt:variant>
      <vt:variant>
        <vt:i4>40</vt:i4>
      </vt:variant>
    </vt:vector>
  </HeadingPairs>
  <TitlesOfParts>
    <vt:vector size="68" baseType="lpstr">
      <vt:lpstr>Arial</vt:lpstr>
      <vt:lpstr>宋体</vt:lpstr>
      <vt:lpstr>Wingdings</vt:lpstr>
      <vt:lpstr>微软雅黑</vt:lpstr>
      <vt:lpstr>Segoe UI</vt:lpstr>
      <vt:lpstr>MS UI Gothic</vt:lpstr>
      <vt:lpstr>黑体</vt:lpstr>
      <vt:lpstr>华文细黑</vt:lpstr>
      <vt:lpstr>禹卫书法行书简体</vt:lpstr>
      <vt:lpstr>华文新魏</vt:lpstr>
      <vt:lpstr>Tahoma</vt:lpstr>
      <vt:lpstr>华康简宋</vt:lpstr>
      <vt:lpstr>Times New Roman</vt:lpstr>
      <vt:lpstr>Symbol</vt:lpstr>
      <vt:lpstr>等线</vt:lpstr>
      <vt:lpstr>Arial Unicode MS</vt:lpstr>
      <vt:lpstr>Segoe UI Black</vt:lpstr>
      <vt:lpstr>Adobe 仿宋 Std R</vt:lpstr>
      <vt:lpstr>等线 Light</vt:lpstr>
      <vt:lpstr>仿宋</vt:lpstr>
      <vt:lpstr>Office 主题​​</vt:lpstr>
      <vt:lpstr>1_nordridesign</vt:lpstr>
      <vt:lpstr>2_nordridesign</vt:lpstr>
      <vt:lpstr>自定义设计方案</vt:lpstr>
      <vt:lpstr>Office 主题</vt:lpstr>
      <vt:lpstr>3_nordridesign</vt:lpstr>
      <vt:lpstr>4_nordridesign</vt:lpstr>
      <vt:lpstr>5_nordridesign</vt:lpstr>
      <vt:lpstr>PowerPoint 演示文稿</vt:lpstr>
      <vt:lpstr>本章主要内容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tanzhihu</dc:creator>
  <cp:lastModifiedBy>admin</cp:lastModifiedBy>
  <cp:revision>2376</cp:revision>
  <dcterms:created xsi:type="dcterms:W3CDTF">2018-05-09T10:41:00Z</dcterms:created>
  <dcterms:modified xsi:type="dcterms:W3CDTF">2022-05-31T15:08:07Z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2052-11.1.0.11744</vt:lpwstr>
  </property>
  <property fmtid="{D5CDD505-2E9C-101B-9397-08002B2CF9AE}" pid="3" name="ICV">
    <vt:lpwstr>7A147A82A6C04313AEA133FF3EDA74B9</vt:lpwstr>
  </property>
</Properties>
</file>